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807" r:id="rId2"/>
    <p:sldId id="811" r:id="rId3"/>
    <p:sldId id="812" r:id="rId4"/>
    <p:sldId id="737" r:id="rId5"/>
    <p:sldId id="786" r:id="rId6"/>
    <p:sldId id="735" r:id="rId7"/>
    <p:sldId id="739" r:id="rId8"/>
    <p:sldId id="740" r:id="rId9"/>
    <p:sldId id="738" r:id="rId10"/>
    <p:sldId id="730" r:id="rId11"/>
    <p:sldId id="729" r:id="rId12"/>
    <p:sldId id="732" r:id="rId13"/>
    <p:sldId id="727" r:id="rId14"/>
    <p:sldId id="816" r:id="rId15"/>
    <p:sldId id="710" r:id="rId16"/>
    <p:sldId id="699" r:id="rId17"/>
    <p:sldId id="711" r:id="rId18"/>
    <p:sldId id="813" r:id="rId19"/>
    <p:sldId id="661" r:id="rId20"/>
    <p:sldId id="663" r:id="rId21"/>
    <p:sldId id="837" r:id="rId22"/>
    <p:sldId id="664" r:id="rId23"/>
    <p:sldId id="665" r:id="rId24"/>
    <p:sldId id="666" r:id="rId25"/>
    <p:sldId id="698" r:id="rId26"/>
    <p:sldId id="753" r:id="rId27"/>
    <p:sldId id="751" r:id="rId28"/>
    <p:sldId id="752" r:id="rId29"/>
    <p:sldId id="750" r:id="rId30"/>
    <p:sldId id="749" r:id="rId31"/>
    <p:sldId id="748" r:id="rId32"/>
    <p:sldId id="746" r:id="rId33"/>
    <p:sldId id="754" r:id="rId34"/>
    <p:sldId id="745" r:id="rId35"/>
    <p:sldId id="743" r:id="rId36"/>
    <p:sldId id="700" r:id="rId37"/>
    <p:sldId id="742" r:id="rId38"/>
    <p:sldId id="755" r:id="rId39"/>
    <p:sldId id="741" r:id="rId40"/>
    <p:sldId id="759" r:id="rId41"/>
    <p:sldId id="758" r:id="rId42"/>
    <p:sldId id="794" r:id="rId43"/>
    <p:sldId id="756" r:id="rId44"/>
    <p:sldId id="757" r:id="rId45"/>
    <p:sldId id="668" r:id="rId46"/>
    <p:sldId id="669" r:id="rId47"/>
    <p:sldId id="696" r:id="rId48"/>
    <p:sldId id="768" r:id="rId49"/>
    <p:sldId id="796" r:id="rId50"/>
    <p:sldId id="797" r:id="rId51"/>
    <p:sldId id="798" r:id="rId52"/>
    <p:sldId id="799" r:id="rId53"/>
    <p:sldId id="800" r:id="rId54"/>
    <p:sldId id="692" r:id="rId55"/>
    <p:sldId id="834" r:id="rId56"/>
    <p:sldId id="835" r:id="rId57"/>
    <p:sldId id="839" r:id="rId58"/>
    <p:sldId id="838" r:id="rId59"/>
    <p:sldId id="814" r:id="rId60"/>
    <p:sldId id="840" r:id="rId61"/>
    <p:sldId id="680" r:id="rId62"/>
    <p:sldId id="841" r:id="rId63"/>
    <p:sldId id="842" r:id="rId64"/>
    <p:sldId id="843" r:id="rId65"/>
    <p:sldId id="817" r:id="rId66"/>
    <p:sldId id="818" r:id="rId67"/>
    <p:sldId id="819" r:id="rId68"/>
    <p:sldId id="820" r:id="rId69"/>
    <p:sldId id="821" r:id="rId70"/>
    <p:sldId id="822" r:id="rId71"/>
    <p:sldId id="823" r:id="rId72"/>
    <p:sldId id="824" r:id="rId73"/>
    <p:sldId id="825" r:id="rId74"/>
    <p:sldId id="826" r:id="rId75"/>
    <p:sldId id="827" r:id="rId76"/>
    <p:sldId id="828" r:id="rId77"/>
    <p:sldId id="829" r:id="rId78"/>
    <p:sldId id="830" r:id="rId79"/>
    <p:sldId id="831" r:id="rId80"/>
    <p:sldId id="832" r:id="rId81"/>
    <p:sldId id="803" r:id="rId82"/>
    <p:sldId id="808" r:id="rId83"/>
    <p:sldId id="809" r:id="rId84"/>
    <p:sldId id="810" r:id="rId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1AA"/>
    <a:srgbClr val="F9F7A7"/>
    <a:srgbClr val="F5F7A7"/>
    <a:srgbClr val="F8F2A6"/>
    <a:srgbClr val="B2B2B2"/>
    <a:srgbClr val="DDDDDD"/>
    <a:srgbClr val="00FF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89908" autoAdjust="0"/>
  </p:normalViewPr>
  <p:slideViewPr>
    <p:cSldViewPr snapToGrid="0">
      <p:cViewPr varScale="1">
        <p:scale>
          <a:sx n="64" d="100"/>
          <a:sy n="64" d="100"/>
        </p:scale>
        <p:origin x="-6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9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73C93-2ED0-4611-985B-F4214E8E02E9}" type="datetimeFigureOut">
              <a:rPr lang="en-GB" smtClean="0"/>
              <a:pPr/>
              <a:t>06/09/2015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DEFA6-B536-4D27-BDAE-214207A22F1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3BD855-C883-435C-A2EC-F117F3C5F836}" type="slidenum">
              <a:rPr lang="en-GB" smtClean="0"/>
              <a:pPr/>
              <a:t>63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video" Target="file:///C:\PPTS\KILLW-TACHO-JETS\STEVE-CALIF\weak.wmv" TargetMode="External"/><Relationship Id="rId7" Type="http://schemas.openxmlformats.org/officeDocument/2006/relationships/image" Target="../media/image31.png"/><Relationship Id="rId2" Type="http://schemas.openxmlformats.org/officeDocument/2006/relationships/video" Target="file:///C:\PPTS\KILLW-TACHO-JETS\STEVE-CALIF\semi_strong.wmv" TargetMode="External"/><Relationship Id="rId1" Type="http://schemas.openxmlformats.org/officeDocument/2006/relationships/video" Target="file:///C:\PPTS\KILLW-TACHO-JETS\STEVE-CALIF\strong.wmv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PPTS\KILLW-TACHO-JETS\STEVE-CALIF\1_32_bias_52_years_injection_into_cyclone.wmv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PPTS\KILLW-TACHO-JETS\STEVE-CALIF\steve14-colour_lucky_movie.wmv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video" Target="file:///C:\PPTS\KILLW-TACHO-JETS\STEVE-CALIF\strength_16_4_beta_2xo_1_16_bias_killing_cyclone_early_on.wmv" TargetMode="External"/><Relationship Id="rId1" Type="http://schemas.openxmlformats.org/officeDocument/2006/relationships/video" Target="file:///C:\PPTS\KILLW-TACHO-JETS\STEVE-CALIF\strength_16_4_beta_2xo_1_64_bias_early_mature.wmv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PPTS\KILLW-TACHO-JETS\STEVE-CALIF\shifted_quick_2nd_psirel_and_qtot2.wmv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PPTS\KILLW-TACHO-JETS\STEVE-CALIF\eight_beta_non_zonal_drag_half_max_growth_rate_zonal_drag_1_32_of_that.wmv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PPTS\KILLW-TACHO-JETS\STEVE-CALIF\zero_beta_non_zonal_drag_half_max_growth_rate_zonal_drag_1_32_of_that.wmv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76131" y="5368925"/>
            <a:ext cx="771236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</a:t>
            </a:r>
            <a:r>
              <a:rPr lang="en-US" sz="1800" dirty="0" smtClean="0"/>
              <a:t>at  </a:t>
            </a:r>
            <a:r>
              <a:rPr lang="en-US" sz="1800" b="1" dirty="0" smtClean="0">
                <a:solidFill>
                  <a:srgbClr val="FF0000"/>
                </a:solidFill>
              </a:rPr>
              <a:t>”unearthly”</a:t>
            </a:r>
            <a:r>
              <a:rPr lang="en-US" sz="1800" dirty="0" smtClean="0"/>
              <a:t>,  </a:t>
            </a:r>
            <a:r>
              <a:rPr lang="en-US" sz="1800" dirty="0"/>
              <a:t>”Encyclopedia</a:t>
            </a:r>
            <a:r>
              <a:rPr lang="en-US" sz="1800" dirty="0" smtClean="0"/>
              <a:t>”, 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79745"/>
            <a:ext cx="8229600" cy="419466"/>
          </a:xfrm>
        </p:spPr>
        <p:txBody>
          <a:bodyPr/>
          <a:lstStyle/>
          <a:p>
            <a:r>
              <a:rPr lang="en-GB" sz="2000" b="1" dirty="0" smtClean="0"/>
              <a:t> </a:t>
            </a:r>
            <a:r>
              <a:rPr lang="en-GB" sz="2800" b="1" dirty="0" smtClean="0"/>
              <a:t>Jupiter’s unearthly jets: quo </a:t>
            </a:r>
            <a:r>
              <a:rPr lang="en-GB" sz="2800" b="1" dirty="0" err="1" smtClean="0"/>
              <a:t>vadis</a:t>
            </a:r>
            <a:r>
              <a:rPr lang="en-GB" sz="2800" b="1" dirty="0" smtClean="0"/>
              <a:t>?</a:t>
            </a:r>
            <a:endParaRPr lang="en-US" sz="2800" i="1" dirty="0" smtClean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611981" y="1422425"/>
            <a:ext cx="546406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 i="0" dirty="0" smtClean="0"/>
              <a:t>Stephen I. Thomson &amp; Michael </a:t>
            </a:r>
            <a:r>
              <a:rPr lang="en-GB" sz="1800" b="0" i="0" dirty="0"/>
              <a:t>E. McIntyre,</a:t>
            </a:r>
          </a:p>
          <a:p>
            <a:pPr algn="ctr"/>
            <a:r>
              <a:rPr lang="en-GB" sz="1800" b="0" i="0" dirty="0"/>
              <a:t>Dept of Applied Mathematics &amp; Theoretical Physics,</a:t>
            </a:r>
          </a:p>
          <a:p>
            <a:pPr algn="ctr"/>
            <a:r>
              <a:rPr lang="en-GB" sz="1800" b="0" i="0" dirty="0"/>
              <a:t>University of Cambridge, UK</a:t>
            </a:r>
            <a:endParaRPr lang="en-US" sz="1800" b="0" i="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8913" y="269875"/>
            <a:ext cx="33762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smtClean="0"/>
              <a:t>Oxford/</a:t>
            </a:r>
            <a:r>
              <a:rPr lang="en-GB" sz="1400" dirty="0" err="1" smtClean="0"/>
              <a:t>Leverhulme</a:t>
            </a:r>
            <a:r>
              <a:rPr lang="en-GB" sz="1400" b="0" i="0" dirty="0" smtClean="0"/>
              <a:t>  2 </a:t>
            </a:r>
            <a:r>
              <a:rPr lang="en-GB" sz="1400" dirty="0" smtClean="0"/>
              <a:t>September </a:t>
            </a:r>
            <a:r>
              <a:rPr lang="en-GB" sz="1400" b="0" i="0" dirty="0" smtClean="0"/>
              <a:t> 2015</a:t>
            </a:r>
            <a:endParaRPr lang="en-US" sz="1400" b="0" i="0" dirty="0"/>
          </a:p>
        </p:txBody>
      </p:sp>
      <p:sp>
        <p:nvSpPr>
          <p:cNvPr id="13" name="TextBox 12"/>
          <p:cNvSpPr txBox="1"/>
          <p:nvPr/>
        </p:nvSpPr>
        <p:spPr>
          <a:xfrm>
            <a:off x="317077" y="2146139"/>
            <a:ext cx="8005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1800" b="0" i="0" dirty="0" smtClean="0"/>
          </a:p>
          <a:p>
            <a:pPr algn="ctr"/>
            <a:r>
              <a:rPr lang="en-GB" sz="1800" dirty="0" smtClean="0"/>
              <a:t>1</a:t>
            </a:r>
            <a:r>
              <a:rPr lang="en-GB" sz="1800" b="0" i="0" dirty="0" smtClean="0"/>
              <a:t>. </a:t>
            </a:r>
            <a:r>
              <a:rPr lang="en-GB" sz="1800" dirty="0" smtClean="0"/>
              <a:t>Update on</a:t>
            </a:r>
            <a:r>
              <a:rPr lang="en-GB" sz="1800" b="0" i="0" dirty="0" smtClean="0"/>
              <a:t>: our new idealized model of </a:t>
            </a:r>
            <a:r>
              <a:rPr lang="en-GB" sz="1800" i="0" dirty="0" smtClean="0"/>
              <a:t>Jupiter’s jets</a:t>
            </a:r>
            <a:r>
              <a:rPr lang="en-GB" sz="1800" b="1" i="0" dirty="0" smtClean="0">
                <a:solidFill>
                  <a:srgbClr val="FF0000"/>
                </a:solidFill>
              </a:rPr>
              <a:t>  </a:t>
            </a:r>
            <a:r>
              <a:rPr lang="en-GB" sz="1600" b="0" i="0" dirty="0" smtClean="0"/>
              <a:t>–</a:t>
            </a:r>
            <a:r>
              <a:rPr lang="en-GB" sz="1800" b="0" i="0" dirty="0" smtClean="0"/>
              <a:t>  daring to</a:t>
            </a:r>
          </a:p>
          <a:p>
            <a:pPr algn="ctr"/>
            <a:r>
              <a:rPr lang="en-GB" sz="1800" b="0" i="0" dirty="0" smtClean="0"/>
              <a:t>             depart from beta-turbulence orthodoxies </a:t>
            </a:r>
            <a:r>
              <a:rPr lang="en-GB" sz="1600" b="0" i="0" dirty="0" smtClean="0"/>
              <a:t>–</a:t>
            </a:r>
            <a:r>
              <a:rPr lang="en-GB" sz="1800" b="0" i="0" dirty="0" smtClean="0"/>
              <a:t> strange new territory</a:t>
            </a:r>
            <a:r>
              <a:rPr lang="en-GB" sz="1800" dirty="0" smtClean="0"/>
              <a:t> </a:t>
            </a:r>
            <a:r>
              <a:rPr lang="en-GB" sz="1800" b="1" dirty="0" smtClean="0">
                <a:solidFill>
                  <a:srgbClr val="FF0000"/>
                </a:solidFill>
              </a:rPr>
              <a:t>plus</a:t>
            </a:r>
            <a:r>
              <a:rPr lang="en-GB" sz="1800" dirty="0" smtClean="0"/>
              <a:t>:</a:t>
            </a:r>
            <a:endParaRPr lang="en-GB" sz="1800" b="0" i="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46092" y="3182959"/>
            <a:ext cx="781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en-GB" sz="1800" dirty="0" smtClean="0"/>
              <a:t>       2</a:t>
            </a:r>
            <a:r>
              <a:rPr lang="en-GB" sz="1800" b="0" i="0" dirty="0" smtClean="0"/>
              <a:t>. </a:t>
            </a:r>
            <a:r>
              <a:rPr lang="en-GB" sz="1800" b="1" dirty="0" smtClean="0">
                <a:solidFill>
                  <a:srgbClr val="FF0000"/>
                </a:solidFill>
              </a:rPr>
              <a:t>Strong sugges</a:t>
            </a:r>
            <a:r>
              <a:rPr lang="en-GB" sz="1800" b="1" i="0" dirty="0" smtClean="0">
                <a:solidFill>
                  <a:srgbClr val="FF0000"/>
                </a:solidFill>
              </a:rPr>
              <a:t>tions for real planet.</a:t>
            </a:r>
            <a:r>
              <a:rPr lang="en-GB" sz="1800" b="0" i="0" dirty="0" smtClean="0"/>
              <a:t>  Model results 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4257" y="4084868"/>
            <a:ext cx="582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en-US" sz="1800" b="0" i="0" dirty="0" smtClean="0"/>
              <a:t> (b) suggest new constraint on real planet’s        values;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2381" y="3637662"/>
            <a:ext cx="571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en-GB" sz="1800" b="0" i="0" dirty="0" smtClean="0"/>
              <a:t>(a) themselves reinforce case </a:t>
            </a:r>
            <a:r>
              <a:rPr lang="en-US" sz="1800" dirty="0" smtClean="0"/>
              <a:t>that deep jets exist; 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540" y="4569551"/>
            <a:ext cx="523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en-US" sz="1800" dirty="0" smtClean="0"/>
              <a:t>(c) Suggest fruitful way forward for GCM work.    </a:t>
            </a:r>
            <a:endParaRPr lang="en-GB" sz="1800" b="0" i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8185" y="4173892"/>
            <a:ext cx="342900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2" name="TextBox 3"/>
          <p:cNvSpPr txBox="1">
            <a:spLocks noChangeArrowheads="1"/>
          </p:cNvSpPr>
          <p:nvPr/>
        </p:nvSpPr>
        <p:spPr bwMode="auto">
          <a:xfrm>
            <a:off x="3897313" y="3157538"/>
            <a:ext cx="4919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Moist convection</a:t>
            </a:r>
            <a:r>
              <a:rPr lang="en-GB" sz="1600" i="0" dirty="0"/>
              <a:t> </a:t>
            </a:r>
            <a:r>
              <a:rPr lang="en-GB" sz="1600" b="0" i="0" dirty="0"/>
              <a:t>may be the dominant coupling:</a:t>
            </a:r>
          </a:p>
          <a:p>
            <a:r>
              <a:rPr lang="en-US" sz="1600" b="0" i="0" dirty="0"/>
              <a:t>stronger in ‘belts’ (cyclonic, shaded) than in ‘zones’</a:t>
            </a:r>
          </a:p>
          <a:p>
            <a:r>
              <a:rPr lang="en-US" sz="1600" b="0" i="0" dirty="0"/>
              <a:t>(</a:t>
            </a:r>
            <a:r>
              <a:rPr lang="en-US" sz="1600" b="0" i="0" dirty="0" err="1"/>
              <a:t>anticyclonic</a:t>
            </a:r>
            <a:r>
              <a:rPr lang="en-US" sz="1600" b="0" i="0" dirty="0"/>
              <a:t>, </a:t>
            </a:r>
            <a:r>
              <a:rPr lang="en-US" sz="1600" b="0" i="0" dirty="0" err="1"/>
              <a:t>unshaded</a:t>
            </a:r>
            <a:r>
              <a:rPr lang="en-US" sz="1600" b="0" i="0" dirty="0"/>
              <a:t>).  </a:t>
            </a:r>
            <a:r>
              <a:rPr lang="en-US" sz="1600" b="0" i="0" dirty="0" err="1" smtClean="0"/>
              <a:t>R.h</a:t>
            </a:r>
            <a:r>
              <a:rPr lang="en-US" sz="1600" b="0" i="0" dirty="0" smtClean="0"/>
              <a:t>. bars </a:t>
            </a:r>
            <a:r>
              <a:rPr lang="en-US" sz="1600" b="0" i="0" dirty="0"/>
              <a:t>show </a:t>
            </a:r>
            <a:r>
              <a:rPr lang="en-US" sz="1600" i="0" dirty="0">
                <a:solidFill>
                  <a:srgbClr val="FF0000"/>
                </a:solidFill>
              </a:rPr>
              <a:t>lightning</a:t>
            </a:r>
            <a:r>
              <a:rPr lang="en-US" sz="1600" b="0" i="0" dirty="0"/>
              <a:t>.</a:t>
            </a:r>
            <a:endParaRPr lang="en-GB" sz="1600" b="0" i="0" dirty="0"/>
          </a:p>
        </p:txBody>
      </p:sp>
      <p:cxnSp>
        <p:nvCxnSpPr>
          <p:cNvPr id="36873" name="Straight Arrow Connector 10"/>
          <p:cNvCxnSpPr>
            <a:cxnSpLocks noChangeShapeType="1"/>
          </p:cNvCxnSpPr>
          <p:nvPr/>
        </p:nvCxnSpPr>
        <p:spPr bwMode="auto">
          <a:xfrm flipH="1" flipV="1">
            <a:off x="3286125" y="1984375"/>
            <a:ext cx="6810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4" name="Straight Arrow Connector 12"/>
          <p:cNvCxnSpPr>
            <a:cxnSpLocks noChangeShapeType="1"/>
          </p:cNvCxnSpPr>
          <p:nvPr/>
        </p:nvCxnSpPr>
        <p:spPr bwMode="auto">
          <a:xfrm flipH="1" flipV="1">
            <a:off x="3300413" y="2619375"/>
            <a:ext cx="628650" cy="676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5"/>
          <p:cNvCxnSpPr>
            <a:cxnSpLocks noChangeShapeType="1"/>
          </p:cNvCxnSpPr>
          <p:nvPr/>
        </p:nvCxnSpPr>
        <p:spPr bwMode="auto">
          <a:xfrm flipH="1">
            <a:off x="3300413" y="3371850"/>
            <a:ext cx="596900" cy="347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9"/>
          <p:cNvCxnSpPr>
            <a:cxnSpLocks noChangeShapeType="1"/>
          </p:cNvCxnSpPr>
          <p:nvPr/>
        </p:nvCxnSpPr>
        <p:spPr bwMode="auto">
          <a:xfrm flipH="1" flipV="1">
            <a:off x="3300413" y="3052763"/>
            <a:ext cx="604837" cy="279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7" name="Straight Arrow Connector 21"/>
          <p:cNvCxnSpPr>
            <a:cxnSpLocks noChangeShapeType="1"/>
          </p:cNvCxnSpPr>
          <p:nvPr/>
        </p:nvCxnSpPr>
        <p:spPr bwMode="auto">
          <a:xfrm flipH="1" flipV="1">
            <a:off x="3270250" y="2371725"/>
            <a:ext cx="666750" cy="866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3267856" y="3437759"/>
            <a:ext cx="674427" cy="1239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2" name="TextBox 3"/>
          <p:cNvSpPr txBox="1">
            <a:spLocks noChangeArrowheads="1"/>
          </p:cNvSpPr>
          <p:nvPr/>
        </p:nvSpPr>
        <p:spPr bwMode="auto">
          <a:xfrm>
            <a:off x="3897313" y="3157538"/>
            <a:ext cx="4919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Moist convection</a:t>
            </a:r>
            <a:r>
              <a:rPr lang="en-GB" sz="1600" i="0" dirty="0"/>
              <a:t> </a:t>
            </a:r>
            <a:r>
              <a:rPr lang="en-GB" sz="1600" b="0" i="0" dirty="0"/>
              <a:t>may be the dominant coupling:</a:t>
            </a:r>
          </a:p>
          <a:p>
            <a:r>
              <a:rPr lang="en-US" sz="1600" b="0" i="0" dirty="0"/>
              <a:t>stronger in ‘belts’ (cyclonic, shaded) than in ‘zones’</a:t>
            </a:r>
          </a:p>
          <a:p>
            <a:r>
              <a:rPr lang="en-US" sz="1600" b="0" i="0" dirty="0"/>
              <a:t>(</a:t>
            </a:r>
            <a:r>
              <a:rPr lang="en-US" sz="1600" b="0" i="0" dirty="0" err="1"/>
              <a:t>anticyclonic</a:t>
            </a:r>
            <a:r>
              <a:rPr lang="en-US" sz="1600" b="0" i="0" dirty="0"/>
              <a:t>, </a:t>
            </a:r>
            <a:r>
              <a:rPr lang="en-US" sz="1600" b="0" i="0" dirty="0" err="1"/>
              <a:t>unshaded</a:t>
            </a:r>
            <a:r>
              <a:rPr lang="en-US" sz="1600" b="0" i="0" dirty="0"/>
              <a:t>).  </a:t>
            </a:r>
            <a:r>
              <a:rPr lang="en-US" sz="1600" b="0" i="0" dirty="0" err="1" smtClean="0"/>
              <a:t>R.h</a:t>
            </a:r>
            <a:r>
              <a:rPr lang="en-US" sz="1600" b="0" i="0" dirty="0" smtClean="0"/>
              <a:t>. bars </a:t>
            </a:r>
            <a:r>
              <a:rPr lang="en-US" sz="1600" b="0" i="0" dirty="0"/>
              <a:t>show </a:t>
            </a:r>
            <a:r>
              <a:rPr lang="en-US" sz="1600" i="0" dirty="0">
                <a:solidFill>
                  <a:srgbClr val="FF0000"/>
                </a:solidFill>
              </a:rPr>
              <a:t>lightning</a:t>
            </a:r>
            <a:r>
              <a:rPr lang="en-US" sz="1600" b="0" i="0" dirty="0"/>
              <a:t>.</a:t>
            </a:r>
            <a:endParaRPr lang="en-GB" sz="1600" b="0" i="0" dirty="0"/>
          </a:p>
        </p:txBody>
      </p:sp>
      <p:cxnSp>
        <p:nvCxnSpPr>
          <p:cNvPr id="36873" name="Straight Arrow Connector 10"/>
          <p:cNvCxnSpPr>
            <a:cxnSpLocks noChangeShapeType="1"/>
          </p:cNvCxnSpPr>
          <p:nvPr/>
        </p:nvCxnSpPr>
        <p:spPr bwMode="auto">
          <a:xfrm flipH="1" flipV="1">
            <a:off x="3286125" y="1984375"/>
            <a:ext cx="6810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4" name="Straight Arrow Connector 12"/>
          <p:cNvCxnSpPr>
            <a:cxnSpLocks noChangeShapeType="1"/>
          </p:cNvCxnSpPr>
          <p:nvPr/>
        </p:nvCxnSpPr>
        <p:spPr bwMode="auto">
          <a:xfrm flipH="1" flipV="1">
            <a:off x="3300413" y="2619375"/>
            <a:ext cx="628650" cy="676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5"/>
          <p:cNvCxnSpPr>
            <a:cxnSpLocks noChangeShapeType="1"/>
          </p:cNvCxnSpPr>
          <p:nvPr/>
        </p:nvCxnSpPr>
        <p:spPr bwMode="auto">
          <a:xfrm flipH="1">
            <a:off x="3300413" y="3371850"/>
            <a:ext cx="596900" cy="347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9"/>
          <p:cNvCxnSpPr>
            <a:cxnSpLocks noChangeShapeType="1"/>
          </p:cNvCxnSpPr>
          <p:nvPr/>
        </p:nvCxnSpPr>
        <p:spPr bwMode="auto">
          <a:xfrm flipH="1" flipV="1">
            <a:off x="3300413" y="3052763"/>
            <a:ext cx="604837" cy="279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7" name="Straight Arrow Connector 21"/>
          <p:cNvCxnSpPr>
            <a:cxnSpLocks noChangeShapeType="1"/>
          </p:cNvCxnSpPr>
          <p:nvPr/>
        </p:nvCxnSpPr>
        <p:spPr bwMode="auto">
          <a:xfrm flipH="1" flipV="1">
            <a:off x="3270250" y="2371725"/>
            <a:ext cx="666750" cy="866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878" name="TextBox 3"/>
          <p:cNvSpPr txBox="1">
            <a:spLocks noChangeArrowheads="1"/>
          </p:cNvSpPr>
          <p:nvPr/>
        </p:nvSpPr>
        <p:spPr bwMode="auto">
          <a:xfrm>
            <a:off x="3890963" y="4043363"/>
            <a:ext cx="476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Large-scale</a:t>
            </a:r>
            <a:r>
              <a:rPr lang="en-US" sz="1600" i="0" dirty="0"/>
              <a:t> (Rayleigh-like) </a:t>
            </a:r>
            <a:r>
              <a:rPr lang="en-US" sz="1600" i="0" dirty="0">
                <a:solidFill>
                  <a:srgbClr val="FF0000"/>
                </a:solidFill>
              </a:rPr>
              <a:t>friction not credible</a:t>
            </a:r>
          </a:p>
          <a:p>
            <a:r>
              <a:rPr lang="en-US" sz="1600" b="0" i="0" dirty="0"/>
              <a:t>for the real planet.</a:t>
            </a:r>
            <a:r>
              <a:rPr lang="en-US" sz="1600" i="0" dirty="0"/>
              <a:t>  </a:t>
            </a:r>
            <a:r>
              <a:rPr lang="en-US" sz="1600" b="0" i="0" dirty="0"/>
              <a:t>(</a:t>
            </a:r>
            <a:r>
              <a:rPr lang="en-US" sz="1600" b="0" i="0" dirty="0" smtClean="0"/>
              <a:t>No shallow </a:t>
            </a:r>
            <a:r>
              <a:rPr lang="en-US" sz="1600" b="0" i="0" dirty="0"/>
              <a:t>solid </a:t>
            </a:r>
            <a:r>
              <a:rPr lang="en-US" sz="1600" b="0" i="0" dirty="0" smtClean="0"/>
              <a:t>surface.)</a:t>
            </a:r>
            <a:endParaRPr lang="en-US" sz="1600" b="0" i="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267856" y="3437759"/>
            <a:ext cx="674427" cy="1239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2" name="TextBox 3"/>
          <p:cNvSpPr txBox="1">
            <a:spLocks noChangeArrowheads="1"/>
          </p:cNvSpPr>
          <p:nvPr/>
        </p:nvSpPr>
        <p:spPr bwMode="auto">
          <a:xfrm>
            <a:off x="3897313" y="3157538"/>
            <a:ext cx="4919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Moist convection</a:t>
            </a:r>
            <a:r>
              <a:rPr lang="en-GB" sz="1600" i="0" dirty="0"/>
              <a:t> </a:t>
            </a:r>
            <a:r>
              <a:rPr lang="en-GB" sz="1600" b="0" i="0" dirty="0"/>
              <a:t>may be the dominant coupling:</a:t>
            </a:r>
          </a:p>
          <a:p>
            <a:r>
              <a:rPr lang="en-US" sz="1600" b="0" i="0" dirty="0"/>
              <a:t>stronger in ‘belts’ (cyclonic, shaded) than in ‘zones’</a:t>
            </a:r>
          </a:p>
          <a:p>
            <a:r>
              <a:rPr lang="en-US" sz="1600" b="0" i="0" dirty="0"/>
              <a:t>(</a:t>
            </a:r>
            <a:r>
              <a:rPr lang="en-US" sz="1600" b="0" i="0" dirty="0" err="1"/>
              <a:t>anticyclonic</a:t>
            </a:r>
            <a:r>
              <a:rPr lang="en-US" sz="1600" b="0" i="0" dirty="0"/>
              <a:t>, </a:t>
            </a:r>
            <a:r>
              <a:rPr lang="en-US" sz="1600" b="0" i="0" dirty="0" err="1"/>
              <a:t>unshaded</a:t>
            </a:r>
            <a:r>
              <a:rPr lang="en-US" sz="1600" b="0" i="0" dirty="0"/>
              <a:t>).  </a:t>
            </a:r>
            <a:r>
              <a:rPr lang="en-US" sz="1600" b="0" i="0" dirty="0" err="1" smtClean="0"/>
              <a:t>R.h</a:t>
            </a:r>
            <a:r>
              <a:rPr lang="en-US" sz="1600" b="0" i="0" dirty="0" smtClean="0"/>
              <a:t>. bars </a:t>
            </a:r>
            <a:r>
              <a:rPr lang="en-US" sz="1600" b="0" i="0" dirty="0"/>
              <a:t>show </a:t>
            </a:r>
            <a:r>
              <a:rPr lang="en-US" sz="1600" i="0" dirty="0">
                <a:solidFill>
                  <a:srgbClr val="FF0000"/>
                </a:solidFill>
              </a:rPr>
              <a:t>lightning</a:t>
            </a:r>
            <a:r>
              <a:rPr lang="en-US" sz="1600" b="0" i="0" dirty="0"/>
              <a:t>.</a:t>
            </a:r>
            <a:endParaRPr lang="en-GB" sz="1600" b="0" i="0" dirty="0"/>
          </a:p>
        </p:txBody>
      </p:sp>
      <p:cxnSp>
        <p:nvCxnSpPr>
          <p:cNvPr id="36873" name="Straight Arrow Connector 10"/>
          <p:cNvCxnSpPr>
            <a:cxnSpLocks noChangeShapeType="1"/>
          </p:cNvCxnSpPr>
          <p:nvPr/>
        </p:nvCxnSpPr>
        <p:spPr bwMode="auto">
          <a:xfrm flipH="1" flipV="1">
            <a:off x="3286125" y="1984375"/>
            <a:ext cx="6810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4" name="Straight Arrow Connector 12"/>
          <p:cNvCxnSpPr>
            <a:cxnSpLocks noChangeShapeType="1"/>
          </p:cNvCxnSpPr>
          <p:nvPr/>
        </p:nvCxnSpPr>
        <p:spPr bwMode="auto">
          <a:xfrm flipH="1" flipV="1">
            <a:off x="3300413" y="2619375"/>
            <a:ext cx="628650" cy="676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5"/>
          <p:cNvCxnSpPr>
            <a:cxnSpLocks noChangeShapeType="1"/>
          </p:cNvCxnSpPr>
          <p:nvPr/>
        </p:nvCxnSpPr>
        <p:spPr bwMode="auto">
          <a:xfrm flipH="1">
            <a:off x="3300413" y="3371850"/>
            <a:ext cx="596900" cy="347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9"/>
          <p:cNvCxnSpPr>
            <a:cxnSpLocks noChangeShapeType="1"/>
          </p:cNvCxnSpPr>
          <p:nvPr/>
        </p:nvCxnSpPr>
        <p:spPr bwMode="auto">
          <a:xfrm flipH="1" flipV="1">
            <a:off x="3300413" y="3052763"/>
            <a:ext cx="604837" cy="279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7" name="Straight Arrow Connector 21"/>
          <p:cNvCxnSpPr>
            <a:cxnSpLocks noChangeShapeType="1"/>
          </p:cNvCxnSpPr>
          <p:nvPr/>
        </p:nvCxnSpPr>
        <p:spPr bwMode="auto">
          <a:xfrm flipH="1" flipV="1">
            <a:off x="3270250" y="2371725"/>
            <a:ext cx="666750" cy="866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878" name="TextBox 3"/>
          <p:cNvSpPr txBox="1">
            <a:spLocks noChangeArrowheads="1"/>
          </p:cNvSpPr>
          <p:nvPr/>
        </p:nvSpPr>
        <p:spPr bwMode="auto">
          <a:xfrm>
            <a:off x="3890963" y="4043363"/>
            <a:ext cx="476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Large-scale</a:t>
            </a:r>
            <a:r>
              <a:rPr lang="en-US" sz="1600" i="0" dirty="0"/>
              <a:t> (Rayleigh-like) </a:t>
            </a:r>
            <a:r>
              <a:rPr lang="en-US" sz="1600" i="0" dirty="0">
                <a:solidFill>
                  <a:srgbClr val="FF0000"/>
                </a:solidFill>
              </a:rPr>
              <a:t>friction not credible</a:t>
            </a:r>
          </a:p>
          <a:p>
            <a:r>
              <a:rPr lang="en-US" sz="1600" b="0" i="0" dirty="0"/>
              <a:t>for the real planet.</a:t>
            </a:r>
            <a:r>
              <a:rPr lang="en-US" sz="1600" i="0" dirty="0"/>
              <a:t>  </a:t>
            </a:r>
            <a:r>
              <a:rPr lang="en-US" sz="1600" b="0" i="0" dirty="0"/>
              <a:t>(</a:t>
            </a:r>
            <a:r>
              <a:rPr lang="en-US" sz="1600" b="0" i="0" dirty="0" smtClean="0"/>
              <a:t>No shallow </a:t>
            </a:r>
            <a:r>
              <a:rPr lang="en-US" sz="1600" b="0" i="0" dirty="0"/>
              <a:t>solid </a:t>
            </a:r>
            <a:r>
              <a:rPr lang="en-US" sz="1600" b="0" i="0" dirty="0" smtClean="0"/>
              <a:t>surface.)</a:t>
            </a:r>
            <a:endParaRPr lang="en-US" sz="1600" b="0" i="0" dirty="0"/>
          </a:p>
        </p:txBody>
      </p:sp>
      <p:sp>
        <p:nvSpPr>
          <p:cNvPr id="36881" name="TextBox 3"/>
          <p:cNvSpPr txBox="1">
            <a:spLocks noChangeArrowheads="1"/>
          </p:cNvSpPr>
          <p:nvPr/>
        </p:nvSpPr>
        <p:spPr bwMode="auto">
          <a:xfrm>
            <a:off x="3908425" y="4689293"/>
            <a:ext cx="4052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Perfectly-unbiased forcing not credible</a:t>
            </a:r>
            <a:r>
              <a:rPr lang="en-US" sz="1600" b="0" i="0" dirty="0">
                <a:solidFill>
                  <a:srgbClr val="FF0000"/>
                </a:solidFill>
              </a:rPr>
              <a:t>.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267856" y="3437759"/>
            <a:ext cx="674427" cy="1239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2" name="TextBox 3"/>
          <p:cNvSpPr txBox="1">
            <a:spLocks noChangeArrowheads="1"/>
          </p:cNvSpPr>
          <p:nvPr/>
        </p:nvSpPr>
        <p:spPr bwMode="auto">
          <a:xfrm>
            <a:off x="3897313" y="3157538"/>
            <a:ext cx="4919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Moist convection</a:t>
            </a:r>
            <a:r>
              <a:rPr lang="en-GB" sz="1600" i="0" dirty="0"/>
              <a:t> </a:t>
            </a:r>
            <a:r>
              <a:rPr lang="en-GB" sz="1600" b="0" i="0" dirty="0"/>
              <a:t>may be the dominant coupling:</a:t>
            </a:r>
          </a:p>
          <a:p>
            <a:r>
              <a:rPr lang="en-US" sz="1600" b="0" i="0" dirty="0"/>
              <a:t>stronger in ‘belts’ (cyclonic, shaded) than in ‘zones’</a:t>
            </a:r>
          </a:p>
          <a:p>
            <a:r>
              <a:rPr lang="en-US" sz="1600" b="0" i="0" dirty="0"/>
              <a:t>(</a:t>
            </a:r>
            <a:r>
              <a:rPr lang="en-US" sz="1600" b="0" i="0" dirty="0" err="1"/>
              <a:t>anticyclonic</a:t>
            </a:r>
            <a:r>
              <a:rPr lang="en-US" sz="1600" b="0" i="0" dirty="0"/>
              <a:t>, </a:t>
            </a:r>
            <a:r>
              <a:rPr lang="en-US" sz="1600" b="0" i="0" dirty="0" err="1"/>
              <a:t>unshaded</a:t>
            </a:r>
            <a:r>
              <a:rPr lang="en-US" sz="1600" b="0" i="0" dirty="0"/>
              <a:t>).  </a:t>
            </a:r>
            <a:r>
              <a:rPr lang="en-US" sz="1600" b="0" i="0" dirty="0" err="1" smtClean="0"/>
              <a:t>R.h</a:t>
            </a:r>
            <a:r>
              <a:rPr lang="en-US" sz="1600" b="0" i="0" dirty="0" smtClean="0"/>
              <a:t>. bars </a:t>
            </a:r>
            <a:r>
              <a:rPr lang="en-US" sz="1600" b="0" i="0" dirty="0"/>
              <a:t>show </a:t>
            </a:r>
            <a:r>
              <a:rPr lang="en-US" sz="1600" i="0" dirty="0">
                <a:solidFill>
                  <a:srgbClr val="FF0000"/>
                </a:solidFill>
              </a:rPr>
              <a:t>lightning</a:t>
            </a:r>
            <a:r>
              <a:rPr lang="en-US" sz="1600" b="0" i="0" dirty="0"/>
              <a:t>.</a:t>
            </a:r>
            <a:endParaRPr lang="en-GB" sz="1600" b="0" i="0" dirty="0"/>
          </a:p>
        </p:txBody>
      </p:sp>
      <p:cxnSp>
        <p:nvCxnSpPr>
          <p:cNvPr id="36873" name="Straight Arrow Connector 10"/>
          <p:cNvCxnSpPr>
            <a:cxnSpLocks noChangeShapeType="1"/>
          </p:cNvCxnSpPr>
          <p:nvPr/>
        </p:nvCxnSpPr>
        <p:spPr bwMode="auto">
          <a:xfrm flipH="1" flipV="1">
            <a:off x="3286125" y="1984375"/>
            <a:ext cx="6810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4" name="Straight Arrow Connector 12"/>
          <p:cNvCxnSpPr>
            <a:cxnSpLocks noChangeShapeType="1"/>
          </p:cNvCxnSpPr>
          <p:nvPr/>
        </p:nvCxnSpPr>
        <p:spPr bwMode="auto">
          <a:xfrm flipH="1" flipV="1">
            <a:off x="3300413" y="2619375"/>
            <a:ext cx="628650" cy="676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5"/>
          <p:cNvCxnSpPr>
            <a:cxnSpLocks noChangeShapeType="1"/>
          </p:cNvCxnSpPr>
          <p:nvPr/>
        </p:nvCxnSpPr>
        <p:spPr bwMode="auto">
          <a:xfrm flipH="1">
            <a:off x="3300413" y="3371850"/>
            <a:ext cx="596900" cy="347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9"/>
          <p:cNvCxnSpPr>
            <a:cxnSpLocks noChangeShapeType="1"/>
          </p:cNvCxnSpPr>
          <p:nvPr/>
        </p:nvCxnSpPr>
        <p:spPr bwMode="auto">
          <a:xfrm flipH="1" flipV="1">
            <a:off x="3300413" y="3052763"/>
            <a:ext cx="604837" cy="279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7" name="Straight Arrow Connector 21"/>
          <p:cNvCxnSpPr>
            <a:cxnSpLocks noChangeShapeType="1"/>
          </p:cNvCxnSpPr>
          <p:nvPr/>
        </p:nvCxnSpPr>
        <p:spPr bwMode="auto">
          <a:xfrm flipH="1" flipV="1">
            <a:off x="3270250" y="2371725"/>
            <a:ext cx="666750" cy="866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878" name="TextBox 3"/>
          <p:cNvSpPr txBox="1">
            <a:spLocks noChangeArrowheads="1"/>
          </p:cNvSpPr>
          <p:nvPr/>
        </p:nvSpPr>
        <p:spPr bwMode="auto">
          <a:xfrm>
            <a:off x="3890963" y="4043363"/>
            <a:ext cx="476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Large-scale</a:t>
            </a:r>
            <a:r>
              <a:rPr lang="en-US" sz="1600" i="0" dirty="0"/>
              <a:t> (Rayleigh-like) </a:t>
            </a:r>
            <a:r>
              <a:rPr lang="en-US" sz="1600" i="0" dirty="0">
                <a:solidFill>
                  <a:srgbClr val="FF0000"/>
                </a:solidFill>
              </a:rPr>
              <a:t>friction not credible</a:t>
            </a:r>
          </a:p>
          <a:p>
            <a:r>
              <a:rPr lang="en-US" sz="1600" b="0" i="0" dirty="0"/>
              <a:t>for the real planet.</a:t>
            </a:r>
            <a:r>
              <a:rPr lang="en-US" sz="1600" i="0" dirty="0"/>
              <a:t>  </a:t>
            </a:r>
            <a:r>
              <a:rPr lang="en-US" sz="1600" b="0" i="0" dirty="0"/>
              <a:t>(</a:t>
            </a:r>
            <a:r>
              <a:rPr lang="en-US" sz="1600" b="0" i="0" dirty="0" smtClean="0"/>
              <a:t>No shallow </a:t>
            </a:r>
            <a:r>
              <a:rPr lang="en-US" sz="1600" b="0" i="0" dirty="0"/>
              <a:t>solid </a:t>
            </a:r>
            <a:r>
              <a:rPr lang="en-US" sz="1600" b="0" i="0" dirty="0" smtClean="0"/>
              <a:t>surface.)</a:t>
            </a:r>
            <a:endParaRPr lang="en-US" sz="1600" b="0" i="0" dirty="0"/>
          </a:p>
        </p:txBody>
      </p:sp>
      <p:sp>
        <p:nvSpPr>
          <p:cNvPr id="36881" name="TextBox 3"/>
          <p:cNvSpPr txBox="1">
            <a:spLocks noChangeArrowheads="1"/>
          </p:cNvSpPr>
          <p:nvPr/>
        </p:nvSpPr>
        <p:spPr bwMode="auto">
          <a:xfrm>
            <a:off x="3908425" y="4689293"/>
            <a:ext cx="4052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Perfectly-unbiased forcing not credible</a:t>
            </a:r>
            <a:r>
              <a:rPr lang="en-US" sz="1600" b="0" i="0" dirty="0">
                <a:solidFill>
                  <a:srgbClr val="FF0000"/>
                </a:solidFill>
              </a:rPr>
              <a:t>.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267856" y="3437759"/>
            <a:ext cx="674427" cy="1239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3894138" y="5127625"/>
            <a:ext cx="52229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Real moist convection is strongly 3-dimensional</a:t>
            </a:r>
            <a:r>
              <a:rPr lang="en-US" sz="1600" b="0" i="0" dirty="0"/>
              <a:t>. </a:t>
            </a:r>
          </a:p>
          <a:p>
            <a:r>
              <a:rPr lang="en-US" sz="1600" b="0" i="0" dirty="0"/>
              <a:t>(Consider Jupiter’s folded filamentary regions, and</a:t>
            </a:r>
          </a:p>
          <a:p>
            <a:r>
              <a:rPr lang="en-US" sz="1600" b="0" i="0" dirty="0" smtClean="0"/>
              <a:t>cf. terrestrial  </a:t>
            </a:r>
            <a:r>
              <a:rPr lang="en-US" sz="1600" i="0" dirty="0" err="1" smtClean="0">
                <a:solidFill>
                  <a:srgbClr val="FF0000"/>
                </a:solidFill>
              </a:rPr>
              <a:t>supercell</a:t>
            </a:r>
            <a:r>
              <a:rPr lang="en-US" sz="1600" i="0" dirty="0" smtClean="0">
                <a:solidFill>
                  <a:srgbClr val="FF0000"/>
                </a:solidFill>
              </a:rPr>
              <a:t> thunderstorms, tornadoes,</a:t>
            </a:r>
            <a:r>
              <a:rPr lang="en-US" sz="1600" dirty="0" smtClean="0"/>
              <a:t> </a:t>
            </a:r>
            <a:r>
              <a:rPr lang="en-US" sz="1600" b="0" i="0" dirty="0" smtClean="0"/>
              <a:t>etc.)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2" name="TextBox 3"/>
          <p:cNvSpPr txBox="1">
            <a:spLocks noChangeArrowheads="1"/>
          </p:cNvSpPr>
          <p:nvPr/>
        </p:nvSpPr>
        <p:spPr bwMode="auto">
          <a:xfrm>
            <a:off x="3897313" y="3157538"/>
            <a:ext cx="4919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Moist convection</a:t>
            </a:r>
            <a:r>
              <a:rPr lang="en-GB" sz="1600" i="0" dirty="0"/>
              <a:t> </a:t>
            </a:r>
            <a:r>
              <a:rPr lang="en-GB" sz="1600" b="0" i="0" dirty="0"/>
              <a:t>may be the dominant coupling:</a:t>
            </a:r>
          </a:p>
          <a:p>
            <a:r>
              <a:rPr lang="en-US" sz="1600" b="0" i="0" dirty="0"/>
              <a:t>stronger in ‘belts’ (cyclonic, shaded) than in ‘zones’</a:t>
            </a:r>
          </a:p>
          <a:p>
            <a:r>
              <a:rPr lang="en-US" sz="1600" b="0" i="0" dirty="0"/>
              <a:t>(</a:t>
            </a:r>
            <a:r>
              <a:rPr lang="en-US" sz="1600" b="0" i="0" dirty="0" err="1"/>
              <a:t>anticyclonic</a:t>
            </a:r>
            <a:r>
              <a:rPr lang="en-US" sz="1600" b="0" i="0" dirty="0"/>
              <a:t>, </a:t>
            </a:r>
            <a:r>
              <a:rPr lang="en-US" sz="1600" b="0" i="0" dirty="0" err="1"/>
              <a:t>unshaded</a:t>
            </a:r>
            <a:r>
              <a:rPr lang="en-US" sz="1600" b="0" i="0" dirty="0"/>
              <a:t>).  </a:t>
            </a:r>
            <a:r>
              <a:rPr lang="en-US" sz="1600" b="0" i="0" dirty="0" err="1" smtClean="0"/>
              <a:t>R.h</a:t>
            </a:r>
            <a:r>
              <a:rPr lang="en-US" sz="1600" b="0" i="0" dirty="0" smtClean="0"/>
              <a:t>. bars </a:t>
            </a:r>
            <a:r>
              <a:rPr lang="en-US" sz="1600" b="0" i="0" dirty="0"/>
              <a:t>show </a:t>
            </a:r>
            <a:r>
              <a:rPr lang="en-US" sz="1600" i="0" dirty="0">
                <a:solidFill>
                  <a:srgbClr val="FF0000"/>
                </a:solidFill>
              </a:rPr>
              <a:t>lightning</a:t>
            </a:r>
            <a:r>
              <a:rPr lang="en-US" sz="1600" b="0" i="0" dirty="0"/>
              <a:t>.</a:t>
            </a:r>
            <a:endParaRPr lang="en-GB" sz="1600" b="0" i="0" dirty="0"/>
          </a:p>
        </p:txBody>
      </p:sp>
      <p:cxnSp>
        <p:nvCxnSpPr>
          <p:cNvPr id="36873" name="Straight Arrow Connector 10"/>
          <p:cNvCxnSpPr>
            <a:cxnSpLocks noChangeShapeType="1"/>
          </p:cNvCxnSpPr>
          <p:nvPr/>
        </p:nvCxnSpPr>
        <p:spPr bwMode="auto">
          <a:xfrm flipH="1" flipV="1">
            <a:off x="3286125" y="1984375"/>
            <a:ext cx="6810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4" name="Straight Arrow Connector 12"/>
          <p:cNvCxnSpPr>
            <a:cxnSpLocks noChangeShapeType="1"/>
          </p:cNvCxnSpPr>
          <p:nvPr/>
        </p:nvCxnSpPr>
        <p:spPr bwMode="auto">
          <a:xfrm flipH="1" flipV="1">
            <a:off x="3300413" y="2619375"/>
            <a:ext cx="628650" cy="676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5"/>
          <p:cNvCxnSpPr>
            <a:cxnSpLocks noChangeShapeType="1"/>
          </p:cNvCxnSpPr>
          <p:nvPr/>
        </p:nvCxnSpPr>
        <p:spPr bwMode="auto">
          <a:xfrm flipH="1">
            <a:off x="3300413" y="3371850"/>
            <a:ext cx="596900" cy="347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9"/>
          <p:cNvCxnSpPr>
            <a:cxnSpLocks noChangeShapeType="1"/>
          </p:cNvCxnSpPr>
          <p:nvPr/>
        </p:nvCxnSpPr>
        <p:spPr bwMode="auto">
          <a:xfrm flipH="1" flipV="1">
            <a:off x="3300413" y="3052763"/>
            <a:ext cx="604837" cy="279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7" name="Straight Arrow Connector 21"/>
          <p:cNvCxnSpPr>
            <a:cxnSpLocks noChangeShapeType="1"/>
          </p:cNvCxnSpPr>
          <p:nvPr/>
        </p:nvCxnSpPr>
        <p:spPr bwMode="auto">
          <a:xfrm flipH="1" flipV="1">
            <a:off x="3270250" y="2371725"/>
            <a:ext cx="666750" cy="866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878" name="TextBox 3"/>
          <p:cNvSpPr txBox="1">
            <a:spLocks noChangeArrowheads="1"/>
          </p:cNvSpPr>
          <p:nvPr/>
        </p:nvSpPr>
        <p:spPr bwMode="auto">
          <a:xfrm>
            <a:off x="3890963" y="4043363"/>
            <a:ext cx="476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Large-scale</a:t>
            </a:r>
            <a:r>
              <a:rPr lang="en-US" sz="1600" i="0" dirty="0"/>
              <a:t> (Rayleigh-like) </a:t>
            </a:r>
            <a:r>
              <a:rPr lang="en-US" sz="1600" i="0" dirty="0">
                <a:solidFill>
                  <a:srgbClr val="FF0000"/>
                </a:solidFill>
              </a:rPr>
              <a:t>friction not credible</a:t>
            </a:r>
          </a:p>
          <a:p>
            <a:r>
              <a:rPr lang="en-US" sz="1600" b="0" i="0" dirty="0"/>
              <a:t>for the real planet.</a:t>
            </a:r>
            <a:r>
              <a:rPr lang="en-US" sz="1600" i="0" dirty="0"/>
              <a:t>  </a:t>
            </a:r>
            <a:r>
              <a:rPr lang="en-US" sz="1600" b="0" i="0" dirty="0"/>
              <a:t>(</a:t>
            </a:r>
            <a:r>
              <a:rPr lang="en-US" sz="1600" b="0" i="0" dirty="0" smtClean="0"/>
              <a:t>No shallow </a:t>
            </a:r>
            <a:r>
              <a:rPr lang="en-US" sz="1600" b="0" i="0" dirty="0"/>
              <a:t>solid </a:t>
            </a:r>
            <a:r>
              <a:rPr lang="en-US" sz="1600" b="0" i="0" dirty="0" smtClean="0"/>
              <a:t>surface.)</a:t>
            </a:r>
            <a:endParaRPr lang="en-US" sz="1600" b="0" i="0" dirty="0"/>
          </a:p>
        </p:txBody>
      </p:sp>
      <p:sp>
        <p:nvSpPr>
          <p:cNvPr id="36881" name="TextBox 3"/>
          <p:cNvSpPr txBox="1">
            <a:spLocks noChangeArrowheads="1"/>
          </p:cNvSpPr>
          <p:nvPr/>
        </p:nvSpPr>
        <p:spPr bwMode="auto">
          <a:xfrm>
            <a:off x="3908425" y="4689293"/>
            <a:ext cx="4052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Perfectly-unbiased forcing not credible</a:t>
            </a:r>
            <a:r>
              <a:rPr lang="en-US" sz="1600" b="0" i="0" dirty="0">
                <a:solidFill>
                  <a:srgbClr val="FF0000"/>
                </a:solidFill>
              </a:rPr>
              <a:t>.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267856" y="3437759"/>
            <a:ext cx="674427" cy="1239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3940567" y="6035362"/>
            <a:ext cx="35942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Is there a relevant idealized model</a:t>
            </a:r>
            <a:r>
              <a:rPr lang="en-US" sz="1600" dirty="0" smtClean="0">
                <a:solidFill>
                  <a:srgbClr val="FF0000"/>
                </a:solidFill>
              </a:rPr>
              <a:t>?? </a:t>
            </a:r>
            <a:endParaRPr lang="en-US" sz="1600" b="0" i="0" dirty="0" smtClean="0"/>
          </a:p>
        </p:txBody>
      </p:sp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3894138" y="5127625"/>
            <a:ext cx="52229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Real moist convection is strongly 3-dimensional</a:t>
            </a:r>
            <a:r>
              <a:rPr lang="en-US" sz="1600" b="0" i="0" dirty="0"/>
              <a:t>. </a:t>
            </a:r>
          </a:p>
          <a:p>
            <a:r>
              <a:rPr lang="en-US" sz="1600" b="0" i="0" dirty="0"/>
              <a:t>(Consider Jupiter’s folded filamentary regions, and</a:t>
            </a:r>
          </a:p>
          <a:p>
            <a:r>
              <a:rPr lang="en-US" sz="1600" b="0" i="0" dirty="0" smtClean="0"/>
              <a:t>cf. terrestrial  </a:t>
            </a:r>
            <a:r>
              <a:rPr lang="en-US" sz="1600" i="0" dirty="0" err="1" smtClean="0">
                <a:solidFill>
                  <a:srgbClr val="FF0000"/>
                </a:solidFill>
              </a:rPr>
              <a:t>supercell</a:t>
            </a:r>
            <a:r>
              <a:rPr lang="en-US" sz="1600" i="0" dirty="0" smtClean="0">
                <a:solidFill>
                  <a:srgbClr val="FF0000"/>
                </a:solidFill>
              </a:rPr>
              <a:t> thunderstorms, tornadoes,</a:t>
            </a:r>
            <a:r>
              <a:rPr lang="en-US" sz="1600" dirty="0" smtClean="0"/>
              <a:t> </a:t>
            </a:r>
            <a:r>
              <a:rPr lang="en-US" sz="1600" b="0" i="0" dirty="0" smtClean="0"/>
              <a:t>etc.)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2" name="TextBox 3"/>
          <p:cNvSpPr txBox="1">
            <a:spLocks noChangeArrowheads="1"/>
          </p:cNvSpPr>
          <p:nvPr/>
        </p:nvSpPr>
        <p:spPr bwMode="auto">
          <a:xfrm>
            <a:off x="3897313" y="3157538"/>
            <a:ext cx="4919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Moist convection</a:t>
            </a:r>
            <a:r>
              <a:rPr lang="en-GB" sz="1600" i="0" dirty="0"/>
              <a:t> </a:t>
            </a:r>
            <a:r>
              <a:rPr lang="en-GB" sz="1600" b="0" i="0" dirty="0"/>
              <a:t>may be the dominant coupling:</a:t>
            </a:r>
          </a:p>
          <a:p>
            <a:r>
              <a:rPr lang="en-US" sz="1600" b="0" i="0" dirty="0"/>
              <a:t>stronger in ‘belts’ (cyclonic, shaded) than in ‘zones’</a:t>
            </a:r>
          </a:p>
          <a:p>
            <a:r>
              <a:rPr lang="en-US" sz="1600" b="0" i="0" dirty="0"/>
              <a:t>(</a:t>
            </a:r>
            <a:r>
              <a:rPr lang="en-US" sz="1600" b="0" i="0" dirty="0" err="1"/>
              <a:t>anticyclonic</a:t>
            </a:r>
            <a:r>
              <a:rPr lang="en-US" sz="1600" b="0" i="0" dirty="0"/>
              <a:t>, </a:t>
            </a:r>
            <a:r>
              <a:rPr lang="en-US" sz="1600" b="0" i="0" dirty="0" err="1"/>
              <a:t>unshaded</a:t>
            </a:r>
            <a:r>
              <a:rPr lang="en-US" sz="1600" b="0" i="0" dirty="0"/>
              <a:t>).  </a:t>
            </a:r>
            <a:r>
              <a:rPr lang="en-US" sz="1600" b="0" i="0" dirty="0" err="1" smtClean="0"/>
              <a:t>R.h</a:t>
            </a:r>
            <a:r>
              <a:rPr lang="en-US" sz="1600" b="0" i="0" dirty="0" smtClean="0"/>
              <a:t>. bars </a:t>
            </a:r>
            <a:r>
              <a:rPr lang="en-US" sz="1600" b="0" i="0" dirty="0"/>
              <a:t>show </a:t>
            </a:r>
            <a:r>
              <a:rPr lang="en-US" sz="1600" i="0" dirty="0">
                <a:solidFill>
                  <a:srgbClr val="FF0000"/>
                </a:solidFill>
              </a:rPr>
              <a:t>lightning</a:t>
            </a:r>
            <a:r>
              <a:rPr lang="en-US" sz="1600" b="0" i="0" dirty="0"/>
              <a:t>.</a:t>
            </a:r>
            <a:endParaRPr lang="en-GB" sz="1600" b="0" i="0" dirty="0"/>
          </a:p>
        </p:txBody>
      </p:sp>
      <p:cxnSp>
        <p:nvCxnSpPr>
          <p:cNvPr id="36873" name="Straight Arrow Connector 10"/>
          <p:cNvCxnSpPr>
            <a:cxnSpLocks noChangeShapeType="1"/>
          </p:cNvCxnSpPr>
          <p:nvPr/>
        </p:nvCxnSpPr>
        <p:spPr bwMode="auto">
          <a:xfrm flipH="1" flipV="1">
            <a:off x="3286125" y="1984375"/>
            <a:ext cx="6810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4" name="Straight Arrow Connector 12"/>
          <p:cNvCxnSpPr>
            <a:cxnSpLocks noChangeShapeType="1"/>
          </p:cNvCxnSpPr>
          <p:nvPr/>
        </p:nvCxnSpPr>
        <p:spPr bwMode="auto">
          <a:xfrm flipH="1" flipV="1">
            <a:off x="3300413" y="2619375"/>
            <a:ext cx="628650" cy="676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5"/>
          <p:cNvCxnSpPr>
            <a:cxnSpLocks noChangeShapeType="1"/>
          </p:cNvCxnSpPr>
          <p:nvPr/>
        </p:nvCxnSpPr>
        <p:spPr bwMode="auto">
          <a:xfrm flipH="1">
            <a:off x="3300413" y="3371850"/>
            <a:ext cx="596900" cy="347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9"/>
          <p:cNvCxnSpPr>
            <a:cxnSpLocks noChangeShapeType="1"/>
          </p:cNvCxnSpPr>
          <p:nvPr/>
        </p:nvCxnSpPr>
        <p:spPr bwMode="auto">
          <a:xfrm flipH="1" flipV="1">
            <a:off x="3300413" y="3052763"/>
            <a:ext cx="604837" cy="279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7" name="Straight Arrow Connector 21"/>
          <p:cNvCxnSpPr>
            <a:cxnSpLocks noChangeShapeType="1"/>
          </p:cNvCxnSpPr>
          <p:nvPr/>
        </p:nvCxnSpPr>
        <p:spPr bwMode="auto">
          <a:xfrm flipH="1" flipV="1">
            <a:off x="3270250" y="2371725"/>
            <a:ext cx="666750" cy="866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878" name="TextBox 3"/>
          <p:cNvSpPr txBox="1">
            <a:spLocks noChangeArrowheads="1"/>
          </p:cNvSpPr>
          <p:nvPr/>
        </p:nvSpPr>
        <p:spPr bwMode="auto">
          <a:xfrm>
            <a:off x="3890963" y="4043363"/>
            <a:ext cx="476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Large-scale</a:t>
            </a:r>
            <a:r>
              <a:rPr lang="en-US" sz="1600" i="0" dirty="0"/>
              <a:t> (Rayleigh-like) </a:t>
            </a:r>
            <a:r>
              <a:rPr lang="en-US" sz="1600" i="0" dirty="0">
                <a:solidFill>
                  <a:srgbClr val="FF0000"/>
                </a:solidFill>
              </a:rPr>
              <a:t>friction not credible</a:t>
            </a:r>
          </a:p>
          <a:p>
            <a:r>
              <a:rPr lang="en-US" sz="1600" b="0" i="0" dirty="0"/>
              <a:t>for the real planet.</a:t>
            </a:r>
            <a:r>
              <a:rPr lang="en-US" sz="1600" i="0" dirty="0"/>
              <a:t>  </a:t>
            </a:r>
            <a:r>
              <a:rPr lang="en-US" sz="1600" b="0" i="0" dirty="0"/>
              <a:t>(</a:t>
            </a:r>
            <a:r>
              <a:rPr lang="en-US" sz="1600" b="0" i="0" dirty="0" smtClean="0"/>
              <a:t>No shallow </a:t>
            </a:r>
            <a:r>
              <a:rPr lang="en-US" sz="1600" b="0" i="0" dirty="0"/>
              <a:t>solid </a:t>
            </a:r>
            <a:r>
              <a:rPr lang="en-US" sz="1600" b="0" i="0" dirty="0" smtClean="0"/>
              <a:t>surface.)</a:t>
            </a:r>
            <a:endParaRPr lang="en-US" sz="1600" b="0" i="0" dirty="0"/>
          </a:p>
        </p:txBody>
      </p:sp>
      <p:sp>
        <p:nvSpPr>
          <p:cNvPr id="36881" name="TextBox 3"/>
          <p:cNvSpPr txBox="1">
            <a:spLocks noChangeArrowheads="1"/>
          </p:cNvSpPr>
          <p:nvPr/>
        </p:nvSpPr>
        <p:spPr bwMode="auto">
          <a:xfrm>
            <a:off x="3908425" y="4689293"/>
            <a:ext cx="4052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Perfectly-unbiased forcing not credible</a:t>
            </a:r>
            <a:r>
              <a:rPr lang="en-US" sz="1600" b="0" i="0" dirty="0">
                <a:solidFill>
                  <a:srgbClr val="FF0000"/>
                </a:solidFill>
              </a:rPr>
              <a:t>.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267856" y="3437759"/>
            <a:ext cx="674427" cy="1239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3940567" y="6035362"/>
            <a:ext cx="48501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Is there a relevant idealized model</a:t>
            </a:r>
            <a:r>
              <a:rPr lang="en-US" sz="1600" dirty="0" smtClean="0">
                <a:solidFill>
                  <a:srgbClr val="FF0000"/>
                </a:solidFill>
              </a:rPr>
              <a:t>?? </a:t>
            </a:r>
            <a:r>
              <a:rPr lang="en-US" sz="1600" b="0" i="0" dirty="0" smtClean="0"/>
              <a:t>   A tall order,</a:t>
            </a:r>
          </a:p>
          <a:p>
            <a:r>
              <a:rPr lang="en-US" sz="1600" dirty="0" smtClean="0"/>
              <a:t>b</a:t>
            </a:r>
            <a:r>
              <a:rPr lang="en-US" sz="1600" b="0" i="0" dirty="0" smtClean="0"/>
              <a:t>ut we thought it worth a try.</a:t>
            </a:r>
            <a:endParaRPr lang="en-GB" sz="1600" i="0" dirty="0">
              <a:solidFill>
                <a:srgbClr val="FF0000"/>
              </a:solidFill>
            </a:endParaRPr>
          </a:p>
        </p:txBody>
      </p:sp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3894138" y="5127625"/>
            <a:ext cx="52229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Real moist convection is strongly 3-dimensional</a:t>
            </a:r>
            <a:r>
              <a:rPr lang="en-US" sz="1600" b="0" i="0" dirty="0"/>
              <a:t>. </a:t>
            </a:r>
          </a:p>
          <a:p>
            <a:r>
              <a:rPr lang="en-US" sz="1600" b="0" i="0" dirty="0"/>
              <a:t>(Consider Jupiter’s folded filamentary regions, and</a:t>
            </a:r>
          </a:p>
          <a:p>
            <a:r>
              <a:rPr lang="en-US" sz="1600" b="0" i="0" dirty="0" smtClean="0"/>
              <a:t>cf. terrestrial  </a:t>
            </a:r>
            <a:r>
              <a:rPr lang="en-US" sz="1600" i="0" dirty="0" err="1" smtClean="0">
                <a:solidFill>
                  <a:srgbClr val="FF0000"/>
                </a:solidFill>
              </a:rPr>
              <a:t>supercell</a:t>
            </a:r>
            <a:r>
              <a:rPr lang="en-US" sz="1600" i="0" dirty="0" smtClean="0">
                <a:solidFill>
                  <a:srgbClr val="FF0000"/>
                </a:solidFill>
              </a:rPr>
              <a:t> thunderstorms, tornadoes,</a:t>
            </a:r>
            <a:r>
              <a:rPr lang="en-US" sz="1600" dirty="0" smtClean="0"/>
              <a:t> </a:t>
            </a:r>
            <a:r>
              <a:rPr lang="en-US" sz="1600" b="0" i="0" dirty="0" smtClean="0"/>
              <a:t>etc.)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</a:t>
            </a:r>
            <a:r>
              <a:rPr lang="en-GB" sz="1600" i="0" dirty="0" smtClean="0"/>
              <a:t>steady! </a:t>
            </a:r>
            <a:r>
              <a:rPr lang="en-GB" sz="1600" b="0" i="0" dirty="0" smtClean="0"/>
              <a:t> </a:t>
            </a:r>
            <a:r>
              <a:rPr lang="en-GB" sz="1600" b="0" i="0" dirty="0"/>
              <a:t>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2" name="TextBox 3"/>
          <p:cNvSpPr txBox="1">
            <a:spLocks noChangeArrowheads="1"/>
          </p:cNvSpPr>
          <p:nvPr/>
        </p:nvSpPr>
        <p:spPr bwMode="auto">
          <a:xfrm>
            <a:off x="3897313" y="3157538"/>
            <a:ext cx="4919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Moist convection</a:t>
            </a:r>
            <a:r>
              <a:rPr lang="en-GB" sz="1600" i="0" dirty="0"/>
              <a:t> </a:t>
            </a:r>
            <a:r>
              <a:rPr lang="en-GB" sz="1600" b="0" i="0" dirty="0"/>
              <a:t>may be the dominant coupling:</a:t>
            </a:r>
          </a:p>
          <a:p>
            <a:r>
              <a:rPr lang="en-US" sz="1600" b="0" i="0" dirty="0"/>
              <a:t>stronger in ‘belts’ (cyclonic, shaded) than in ‘zones’</a:t>
            </a:r>
          </a:p>
          <a:p>
            <a:r>
              <a:rPr lang="en-US" sz="1600" b="0" i="0" dirty="0"/>
              <a:t>(</a:t>
            </a:r>
            <a:r>
              <a:rPr lang="en-US" sz="1600" b="0" i="0" dirty="0" err="1"/>
              <a:t>anticyclonic</a:t>
            </a:r>
            <a:r>
              <a:rPr lang="en-US" sz="1600" b="0" i="0" dirty="0"/>
              <a:t>, </a:t>
            </a:r>
            <a:r>
              <a:rPr lang="en-US" sz="1600" b="0" i="0" dirty="0" err="1"/>
              <a:t>unshaded</a:t>
            </a:r>
            <a:r>
              <a:rPr lang="en-US" sz="1600" b="0" i="0" dirty="0"/>
              <a:t>).  </a:t>
            </a:r>
            <a:r>
              <a:rPr lang="en-US" sz="1600" b="0" i="0" dirty="0" err="1" smtClean="0"/>
              <a:t>R.h</a:t>
            </a:r>
            <a:r>
              <a:rPr lang="en-US" sz="1600" b="0" i="0" dirty="0" smtClean="0"/>
              <a:t>. bars </a:t>
            </a:r>
            <a:r>
              <a:rPr lang="en-US" sz="1600" b="0" i="0" dirty="0"/>
              <a:t>show </a:t>
            </a:r>
            <a:r>
              <a:rPr lang="en-US" sz="1600" i="0" dirty="0">
                <a:solidFill>
                  <a:srgbClr val="FF0000"/>
                </a:solidFill>
              </a:rPr>
              <a:t>lightning</a:t>
            </a:r>
            <a:r>
              <a:rPr lang="en-US" sz="1600" b="0" i="0" dirty="0"/>
              <a:t>.</a:t>
            </a:r>
            <a:endParaRPr lang="en-GB" sz="1600" b="0" i="0" dirty="0"/>
          </a:p>
        </p:txBody>
      </p:sp>
      <p:cxnSp>
        <p:nvCxnSpPr>
          <p:cNvPr id="36873" name="Straight Arrow Connector 10"/>
          <p:cNvCxnSpPr>
            <a:cxnSpLocks noChangeShapeType="1"/>
          </p:cNvCxnSpPr>
          <p:nvPr/>
        </p:nvCxnSpPr>
        <p:spPr bwMode="auto">
          <a:xfrm flipH="1" flipV="1">
            <a:off x="3286125" y="1984375"/>
            <a:ext cx="6810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4" name="Straight Arrow Connector 12"/>
          <p:cNvCxnSpPr>
            <a:cxnSpLocks noChangeShapeType="1"/>
          </p:cNvCxnSpPr>
          <p:nvPr/>
        </p:nvCxnSpPr>
        <p:spPr bwMode="auto">
          <a:xfrm flipH="1" flipV="1">
            <a:off x="3300413" y="2619375"/>
            <a:ext cx="628650" cy="676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5"/>
          <p:cNvCxnSpPr>
            <a:cxnSpLocks noChangeShapeType="1"/>
          </p:cNvCxnSpPr>
          <p:nvPr/>
        </p:nvCxnSpPr>
        <p:spPr bwMode="auto">
          <a:xfrm flipH="1">
            <a:off x="3300413" y="3371850"/>
            <a:ext cx="596900" cy="347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9"/>
          <p:cNvCxnSpPr>
            <a:cxnSpLocks noChangeShapeType="1"/>
          </p:cNvCxnSpPr>
          <p:nvPr/>
        </p:nvCxnSpPr>
        <p:spPr bwMode="auto">
          <a:xfrm flipH="1" flipV="1">
            <a:off x="3300413" y="3052763"/>
            <a:ext cx="604837" cy="279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7" name="Straight Arrow Connector 21"/>
          <p:cNvCxnSpPr>
            <a:cxnSpLocks noChangeShapeType="1"/>
          </p:cNvCxnSpPr>
          <p:nvPr/>
        </p:nvCxnSpPr>
        <p:spPr bwMode="auto">
          <a:xfrm flipH="1" flipV="1">
            <a:off x="3270250" y="2371725"/>
            <a:ext cx="666750" cy="866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878" name="TextBox 3"/>
          <p:cNvSpPr txBox="1">
            <a:spLocks noChangeArrowheads="1"/>
          </p:cNvSpPr>
          <p:nvPr/>
        </p:nvSpPr>
        <p:spPr bwMode="auto">
          <a:xfrm>
            <a:off x="3890963" y="4043363"/>
            <a:ext cx="476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Large-scale</a:t>
            </a:r>
            <a:r>
              <a:rPr lang="en-US" sz="1600" i="0" dirty="0"/>
              <a:t> (Rayleigh-like) </a:t>
            </a:r>
            <a:r>
              <a:rPr lang="en-US" sz="1600" i="0" dirty="0">
                <a:solidFill>
                  <a:srgbClr val="FF0000"/>
                </a:solidFill>
              </a:rPr>
              <a:t>friction not credible</a:t>
            </a:r>
          </a:p>
          <a:p>
            <a:r>
              <a:rPr lang="en-US" sz="1600" b="0" i="0" dirty="0"/>
              <a:t>for the real planet.</a:t>
            </a:r>
            <a:r>
              <a:rPr lang="en-US" sz="1600" i="0" dirty="0"/>
              <a:t>  </a:t>
            </a:r>
            <a:r>
              <a:rPr lang="en-US" sz="1600" b="0" i="0" dirty="0"/>
              <a:t>(</a:t>
            </a:r>
            <a:r>
              <a:rPr lang="en-US" sz="1600" b="0" i="0" dirty="0" smtClean="0"/>
              <a:t>No shallow </a:t>
            </a:r>
            <a:r>
              <a:rPr lang="en-US" sz="1600" b="0" i="0" dirty="0"/>
              <a:t>solid </a:t>
            </a:r>
            <a:r>
              <a:rPr lang="en-US" sz="1600" b="0" i="0" dirty="0" smtClean="0"/>
              <a:t>surface.)</a:t>
            </a:r>
            <a:endParaRPr lang="en-US" sz="1600" b="0" i="0" dirty="0"/>
          </a:p>
        </p:txBody>
      </p:sp>
      <p:sp>
        <p:nvSpPr>
          <p:cNvPr id="36879" name="TextBox 3"/>
          <p:cNvSpPr txBox="1">
            <a:spLocks noChangeArrowheads="1"/>
          </p:cNvSpPr>
          <p:nvPr/>
        </p:nvSpPr>
        <p:spPr bwMode="auto">
          <a:xfrm>
            <a:off x="3894138" y="5127625"/>
            <a:ext cx="52229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Real moist convection is strongly 3-dimensional</a:t>
            </a:r>
            <a:r>
              <a:rPr lang="en-US" sz="1600" b="0" i="0" dirty="0"/>
              <a:t>. </a:t>
            </a:r>
          </a:p>
          <a:p>
            <a:r>
              <a:rPr lang="en-US" sz="1600" b="0" i="0" dirty="0"/>
              <a:t>(Consider Jupiter’s folded filamentary regions, and</a:t>
            </a:r>
          </a:p>
          <a:p>
            <a:r>
              <a:rPr lang="en-US" sz="1600" b="0" i="0" dirty="0" smtClean="0"/>
              <a:t>cf. terrestrial  </a:t>
            </a:r>
            <a:r>
              <a:rPr lang="en-US" sz="1600" i="0" dirty="0" err="1" smtClean="0">
                <a:solidFill>
                  <a:srgbClr val="FF0000"/>
                </a:solidFill>
              </a:rPr>
              <a:t>supercell</a:t>
            </a:r>
            <a:r>
              <a:rPr lang="en-US" sz="1600" i="0" dirty="0" smtClean="0">
                <a:solidFill>
                  <a:srgbClr val="FF0000"/>
                </a:solidFill>
              </a:rPr>
              <a:t> thunderstorms, tornadoes,</a:t>
            </a:r>
            <a:r>
              <a:rPr lang="en-US" sz="1600" dirty="0" smtClean="0"/>
              <a:t> </a:t>
            </a:r>
            <a:r>
              <a:rPr lang="en-US" sz="1600" b="0" i="0" dirty="0" smtClean="0"/>
              <a:t>etc.)</a:t>
            </a:r>
            <a:endParaRPr lang="en-GB" sz="1600" b="0" i="0" dirty="0"/>
          </a:p>
        </p:txBody>
      </p:sp>
      <p:sp>
        <p:nvSpPr>
          <p:cNvPr id="36880" name="TextBox 3"/>
          <p:cNvSpPr txBox="1">
            <a:spLocks noChangeArrowheads="1"/>
          </p:cNvSpPr>
          <p:nvPr/>
        </p:nvSpPr>
        <p:spPr bwMode="auto">
          <a:xfrm>
            <a:off x="3940567" y="6035362"/>
            <a:ext cx="52717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Is there a relevant idealized model</a:t>
            </a:r>
            <a:r>
              <a:rPr lang="en-US" sz="1600" dirty="0" smtClean="0">
                <a:solidFill>
                  <a:srgbClr val="FF0000"/>
                </a:solidFill>
              </a:rPr>
              <a:t>?? </a:t>
            </a:r>
            <a:r>
              <a:rPr lang="en-US" sz="1600" b="0" i="0" dirty="0" smtClean="0"/>
              <a:t>   A tall order,</a:t>
            </a:r>
          </a:p>
          <a:p>
            <a:r>
              <a:rPr lang="en-US" sz="1600" dirty="0" smtClean="0"/>
              <a:t>b</a:t>
            </a:r>
            <a:r>
              <a:rPr lang="en-US" sz="1600" b="0" i="0" dirty="0" smtClean="0"/>
              <a:t>ut we thought it worth a try.  </a:t>
            </a:r>
            <a:r>
              <a:rPr lang="en-US" sz="1600" i="0" dirty="0" smtClean="0">
                <a:solidFill>
                  <a:srgbClr val="FF0000"/>
                </a:solidFill>
              </a:rPr>
              <a:t>Focus on middle latitudes:</a:t>
            </a:r>
            <a:endParaRPr lang="en-GB" sz="1600" i="0" dirty="0">
              <a:solidFill>
                <a:srgbClr val="FF0000"/>
              </a:solidFill>
            </a:endParaRPr>
          </a:p>
        </p:txBody>
      </p:sp>
      <p:sp>
        <p:nvSpPr>
          <p:cNvPr id="36881" name="TextBox 3"/>
          <p:cNvSpPr txBox="1">
            <a:spLocks noChangeArrowheads="1"/>
          </p:cNvSpPr>
          <p:nvPr/>
        </p:nvSpPr>
        <p:spPr bwMode="auto">
          <a:xfrm>
            <a:off x="3908425" y="4689293"/>
            <a:ext cx="4052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Perfectly-unbiased forcing not credible</a:t>
            </a:r>
            <a:r>
              <a:rPr lang="en-US" sz="1600" b="0" i="0" dirty="0">
                <a:solidFill>
                  <a:srgbClr val="FF0000"/>
                </a:solidFill>
              </a:rPr>
              <a:t>.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267856" y="3437759"/>
            <a:ext cx="674427" cy="1239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97363" y="4004861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calif14-just_jets_mk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8" y="1558925"/>
            <a:ext cx="610552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2" name="Left Brace 11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Left Brace 12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sp>
        <p:nvSpPr>
          <p:cNvPr id="15" name="TextBox 14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" name="Group 16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4902" y="134922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GB" sz="1800" b="0" i="0" dirty="0" smtClean="0"/>
              <a:t>,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calif14-just_jets_mk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8" y="1558925"/>
            <a:ext cx="610552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2" name="Left Brace 11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Left Brace 12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sp>
        <p:nvSpPr>
          <p:cNvPr id="15" name="TextBox 14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grpSp>
        <p:nvGrpSpPr>
          <p:cNvPr id="4" name="Group 16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4902" y="134922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GB" sz="1800" b="0" i="0" dirty="0" smtClean="0"/>
              <a:t>,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calif14-just_jets_mk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8" y="1558925"/>
            <a:ext cx="610552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2" name="Left Brace 11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Left Brace 12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sp>
        <p:nvSpPr>
          <p:cNvPr id="15" name="TextBox 14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grpSp>
        <p:nvGrpSpPr>
          <p:cNvPr id="4" name="Group 16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41463"/>
            <a:ext cx="914400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22963" y="59960"/>
            <a:ext cx="6674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1979: Voyager </a:t>
            </a:r>
            <a:r>
              <a:rPr lang="en-US" dirty="0">
                <a:solidFill>
                  <a:schemeClr val="bg1"/>
                </a:solidFill>
              </a:rPr>
              <a:t>1 approaching (60 Jupiter days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810784" y="5368925"/>
            <a:ext cx="744306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For more detail, </a:t>
            </a:r>
            <a:r>
              <a:rPr lang="en-US" sz="2000" dirty="0" err="1">
                <a:solidFill>
                  <a:schemeClr val="bg1"/>
                </a:solidFill>
              </a:rPr>
              <a:t>websearch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”lucidity principles”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then back to my home page at </a:t>
            </a:r>
            <a:r>
              <a:rPr lang="en-US" sz="1800" dirty="0" smtClean="0">
                <a:solidFill>
                  <a:srgbClr val="FFFF00"/>
                </a:solidFill>
              </a:rPr>
              <a:t>”</a:t>
            </a:r>
            <a:r>
              <a:rPr lang="en-US" sz="1800" b="1" dirty="0" smtClean="0">
                <a:solidFill>
                  <a:srgbClr val="FFFF00"/>
                </a:solidFill>
              </a:rPr>
              <a:t>unearthly</a:t>
            </a:r>
            <a:r>
              <a:rPr lang="en-US" sz="1800" dirty="0" smtClean="0">
                <a:solidFill>
                  <a:srgbClr val="FFFF00"/>
                </a:solidFill>
              </a:rPr>
              <a:t>”</a:t>
            </a:r>
            <a:r>
              <a:rPr lang="en-US" sz="1800" dirty="0" smtClean="0">
                <a:solidFill>
                  <a:schemeClr val="bg1"/>
                </a:solidFill>
              </a:rPr>
              <a:t>, ”Encyclopedia”, ”</a:t>
            </a:r>
            <a:r>
              <a:rPr lang="en-US" sz="1800" dirty="0" err="1" smtClean="0">
                <a:solidFill>
                  <a:schemeClr val="bg1"/>
                </a:solidFill>
              </a:rPr>
              <a:t>Haurwitz</a:t>
            </a:r>
            <a:r>
              <a:rPr lang="en-US" sz="1800" dirty="0" smtClean="0">
                <a:solidFill>
                  <a:schemeClr val="bg1"/>
                </a:solidFill>
              </a:rPr>
              <a:t>”.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221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516086" y="830042"/>
            <a:ext cx="1550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folded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filamentary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region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726264" y="1549829"/>
            <a:ext cx="790415" cy="3564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alif14-LCL_shaded_mk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1573213"/>
            <a:ext cx="61087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8" name="Left Brace 7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Left Brace 8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sp>
        <p:nvSpPr>
          <p:cNvPr id="24" name="TextBox 23"/>
          <p:cNvSpPr txBox="1"/>
          <p:nvPr/>
        </p:nvSpPr>
        <p:spPr>
          <a:xfrm>
            <a:off x="7949780" y="2378439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stably</a:t>
            </a:r>
          </a:p>
          <a:p>
            <a:r>
              <a:rPr lang="en-GB" sz="1800" b="0" i="0" dirty="0" smtClean="0"/>
              <a:t>stratified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7629994" y="2428408"/>
            <a:ext cx="374754" cy="1049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grpSp>
        <p:nvGrpSpPr>
          <p:cNvPr id="2" name="Group 22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PPTS\KILLW-TACHO-JETS\STEVE-CALIF-TEST\LCL_shaded_with_storms_mk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1577975"/>
            <a:ext cx="61087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0" name="Left Brace 9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sp>
        <p:nvSpPr>
          <p:cNvPr id="20" name="TextBox 19"/>
          <p:cNvSpPr txBox="1"/>
          <p:nvPr/>
        </p:nvSpPr>
        <p:spPr>
          <a:xfrm>
            <a:off x="7949780" y="2378439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stably</a:t>
            </a:r>
          </a:p>
          <a:p>
            <a:r>
              <a:rPr lang="en-GB" sz="1800" b="0" i="0" dirty="0" smtClean="0"/>
              <a:t>stratified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7629994" y="2428408"/>
            <a:ext cx="374754" cy="1049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grpSp>
        <p:nvGrpSpPr>
          <p:cNvPr id="2" name="Group 22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PPTS\KILLW-TACHO-JETS\STEVE-CALIF-TEST\LCL_shaded_with_storms_mk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1577975"/>
            <a:ext cx="61087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0" name="Left Brace 9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sp>
        <p:nvSpPr>
          <p:cNvPr id="19" name="TextBox 18"/>
          <p:cNvSpPr txBox="1"/>
          <p:nvPr/>
        </p:nvSpPr>
        <p:spPr>
          <a:xfrm>
            <a:off x="7797383" y="801976"/>
            <a:ext cx="1236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</a:t>
            </a:r>
            <a:r>
              <a:rPr lang="en-GB" sz="1800" b="0" i="0" dirty="0" smtClean="0"/>
              <a:t>  </a:t>
            </a:r>
            <a:r>
              <a:rPr lang="en-GB" sz="1800" b="0" i="0" dirty="0" smtClean="0"/>
              <a:t>Water</a:t>
            </a:r>
          </a:p>
          <a:p>
            <a:r>
              <a:rPr lang="en-GB" sz="1800" dirty="0" smtClean="0"/>
              <a:t>   </a:t>
            </a:r>
            <a:r>
              <a:rPr lang="en-GB" sz="1800" dirty="0" smtClean="0"/>
              <a:t> lifting</a:t>
            </a:r>
            <a:endParaRPr lang="en-GB" sz="1800" b="0" i="0" dirty="0" smtClean="0"/>
          </a:p>
          <a:p>
            <a:r>
              <a:rPr lang="en-GB" sz="1800" b="0" i="0" dirty="0" err="1" smtClean="0"/>
              <a:t>condens’n</a:t>
            </a:r>
            <a:endParaRPr lang="en-GB" sz="1800" b="0" i="0" dirty="0" smtClean="0"/>
          </a:p>
          <a:p>
            <a:r>
              <a:rPr lang="en-GB" sz="1800" b="0" i="0" dirty="0" smtClean="0"/>
              <a:t>    </a:t>
            </a:r>
            <a:r>
              <a:rPr lang="en-GB" sz="1800" b="0" i="0" dirty="0" smtClean="0"/>
              <a:t> level</a:t>
            </a:r>
            <a:endParaRPr lang="en-GB" sz="1800" b="0" i="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7949780" y="2378439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stably</a:t>
            </a:r>
          </a:p>
          <a:p>
            <a:r>
              <a:rPr lang="en-GB" sz="1800" b="0" i="0" dirty="0" smtClean="0"/>
              <a:t>stratified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7629994" y="1873774"/>
            <a:ext cx="359764" cy="899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629994" y="2428408"/>
            <a:ext cx="374754" cy="1049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grpSp>
        <p:nvGrpSpPr>
          <p:cNvPr id="2" name="Group 22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  <p:sp>
        <p:nvSpPr>
          <p:cNvPr id="42" name="Freeform 41"/>
          <p:cNvSpPr/>
          <p:nvPr/>
        </p:nvSpPr>
        <p:spPr>
          <a:xfrm>
            <a:off x="4512042" y="1963711"/>
            <a:ext cx="3117954" cy="164896"/>
          </a:xfrm>
          <a:custGeom>
            <a:avLst/>
            <a:gdLst>
              <a:gd name="connsiteX0" fmla="*/ 0 w 3117954"/>
              <a:gd name="connsiteY0" fmla="*/ 704537 h 704537"/>
              <a:gd name="connsiteX1" fmla="*/ 944381 w 3117954"/>
              <a:gd name="connsiteY1" fmla="*/ 614596 h 704537"/>
              <a:gd name="connsiteX2" fmla="*/ 1648918 w 3117954"/>
              <a:gd name="connsiteY2" fmla="*/ 269823 h 704537"/>
              <a:gd name="connsiteX3" fmla="*/ 2278505 w 3117954"/>
              <a:gd name="connsiteY3" fmla="*/ 89941 h 704537"/>
              <a:gd name="connsiteX4" fmla="*/ 2638269 w 3117954"/>
              <a:gd name="connsiteY4" fmla="*/ 29980 h 704537"/>
              <a:gd name="connsiteX5" fmla="*/ 3117954 w 3117954"/>
              <a:gd name="connsiteY5" fmla="*/ 0 h 70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7954" h="704537">
                <a:moveTo>
                  <a:pt x="0" y="704537"/>
                </a:moveTo>
                <a:cubicBezTo>
                  <a:pt x="334780" y="695792"/>
                  <a:pt x="669561" y="687048"/>
                  <a:pt x="944381" y="614596"/>
                </a:cubicBezTo>
                <a:cubicBezTo>
                  <a:pt x="1219201" y="542144"/>
                  <a:pt x="1426564" y="357266"/>
                  <a:pt x="1648918" y="269823"/>
                </a:cubicBezTo>
                <a:cubicBezTo>
                  <a:pt x="1871272" y="182380"/>
                  <a:pt x="2113613" y="129915"/>
                  <a:pt x="2278505" y="89941"/>
                </a:cubicBezTo>
                <a:cubicBezTo>
                  <a:pt x="2443397" y="49967"/>
                  <a:pt x="2498361" y="44970"/>
                  <a:pt x="2638269" y="29980"/>
                </a:cubicBezTo>
                <a:cubicBezTo>
                  <a:pt x="2778177" y="14990"/>
                  <a:pt x="3038006" y="14990"/>
                  <a:pt x="3117954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 flipV="1">
            <a:off x="1514006" y="1948721"/>
            <a:ext cx="3167925" cy="184878"/>
          </a:xfrm>
          <a:custGeom>
            <a:avLst/>
            <a:gdLst>
              <a:gd name="connsiteX0" fmla="*/ 0 w 3117954"/>
              <a:gd name="connsiteY0" fmla="*/ 704537 h 704537"/>
              <a:gd name="connsiteX1" fmla="*/ 944381 w 3117954"/>
              <a:gd name="connsiteY1" fmla="*/ 614596 h 704537"/>
              <a:gd name="connsiteX2" fmla="*/ 1648918 w 3117954"/>
              <a:gd name="connsiteY2" fmla="*/ 269823 h 704537"/>
              <a:gd name="connsiteX3" fmla="*/ 2278505 w 3117954"/>
              <a:gd name="connsiteY3" fmla="*/ 89941 h 704537"/>
              <a:gd name="connsiteX4" fmla="*/ 2638269 w 3117954"/>
              <a:gd name="connsiteY4" fmla="*/ 29980 h 704537"/>
              <a:gd name="connsiteX5" fmla="*/ 3117954 w 3117954"/>
              <a:gd name="connsiteY5" fmla="*/ 0 h 70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7954" h="704537">
                <a:moveTo>
                  <a:pt x="0" y="704537"/>
                </a:moveTo>
                <a:cubicBezTo>
                  <a:pt x="334780" y="695792"/>
                  <a:pt x="669561" y="687048"/>
                  <a:pt x="944381" y="614596"/>
                </a:cubicBezTo>
                <a:cubicBezTo>
                  <a:pt x="1219201" y="542144"/>
                  <a:pt x="1426564" y="357266"/>
                  <a:pt x="1648918" y="269823"/>
                </a:cubicBezTo>
                <a:cubicBezTo>
                  <a:pt x="1871272" y="182380"/>
                  <a:pt x="2113613" y="129915"/>
                  <a:pt x="2278505" y="89941"/>
                </a:cubicBezTo>
                <a:cubicBezTo>
                  <a:pt x="2443397" y="49967"/>
                  <a:pt x="2498361" y="44970"/>
                  <a:pt x="2638269" y="29980"/>
                </a:cubicBezTo>
                <a:cubicBezTo>
                  <a:pt x="2778177" y="14990"/>
                  <a:pt x="3038006" y="14990"/>
                  <a:pt x="3117954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PPTS\KILLW-TACHO-JETS\STEVE-CALIF-TEST\LCL_shaded_with_storms_mk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1577975"/>
            <a:ext cx="61087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0" name="Left Brace 9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sp>
        <p:nvSpPr>
          <p:cNvPr id="20" name="TextBox 19"/>
          <p:cNvSpPr txBox="1"/>
          <p:nvPr/>
        </p:nvSpPr>
        <p:spPr>
          <a:xfrm>
            <a:off x="7949780" y="2378439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stably</a:t>
            </a:r>
          </a:p>
          <a:p>
            <a:r>
              <a:rPr lang="en-GB" sz="1800" b="0" i="0" dirty="0" smtClean="0"/>
              <a:t>stratified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7629994" y="2428408"/>
            <a:ext cx="374754" cy="1049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grpSp>
        <p:nvGrpSpPr>
          <p:cNvPr id="2" name="Group 34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6144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408083" y="4594103"/>
            <a:ext cx="623767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   </a:t>
            </a:r>
            <a:r>
              <a:rPr lang="en-GB" sz="1800" b="0" i="0" dirty="0" smtClean="0"/>
              <a:t>Idealize the forcing as </a:t>
            </a:r>
            <a:r>
              <a:rPr lang="en-GB" sz="1800" i="0" dirty="0" smtClean="0">
                <a:solidFill>
                  <a:srgbClr val="FF0000"/>
                </a:solidFill>
              </a:rPr>
              <a:t>injected vortex pairs</a:t>
            </a:r>
            <a:r>
              <a:rPr lang="en-GB" sz="1800" b="0" i="0" dirty="0" smtClean="0"/>
              <a:t> – </a:t>
            </a:r>
          </a:p>
          <a:p>
            <a:r>
              <a:rPr lang="en-GB" sz="1800" b="0" i="0" dirty="0" smtClean="0"/>
              <a:t>    cf. oceanographers’  “</a:t>
            </a:r>
            <a:r>
              <a:rPr lang="en-GB" sz="1800" b="0" i="0" dirty="0" err="1" smtClean="0"/>
              <a:t>heatons</a:t>
            </a:r>
            <a:r>
              <a:rPr lang="en-GB" sz="1800" b="0" i="0" dirty="0" smtClean="0"/>
              <a:t>” or “</a:t>
            </a:r>
            <a:r>
              <a:rPr lang="en-GB" sz="1800" b="0" i="0" dirty="0" err="1" smtClean="0"/>
              <a:t>hetons</a:t>
            </a:r>
            <a:r>
              <a:rPr lang="en-GB" sz="1800" b="0" i="0" dirty="0" smtClean="0"/>
              <a:t>” – </a:t>
            </a:r>
          </a:p>
          <a:p>
            <a:r>
              <a:rPr lang="en-GB" sz="1800" b="0" i="0" dirty="0" smtClean="0"/>
              <a:t> but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bias</a:t>
            </a:r>
            <a:r>
              <a:rPr lang="en-GB" sz="1800" b="0" i="0" dirty="0" smtClean="0"/>
              <a:t>.  (Recall the extreme cases</a:t>
            </a:r>
          </a:p>
          <a:p>
            <a:r>
              <a:rPr lang="en-GB" sz="1800" b="0" i="0" dirty="0" smtClean="0"/>
              <a:t>            studied by Li </a:t>
            </a:r>
            <a:r>
              <a:rPr lang="en-GB" sz="1800" b="0" dirty="0" smtClean="0"/>
              <a:t>et al. </a:t>
            </a:r>
            <a:r>
              <a:rPr lang="en-GB" sz="1800" b="0" i="0" dirty="0" smtClean="0"/>
              <a:t>2006, Showman 2007.)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Very artificial</a:t>
            </a:r>
            <a:r>
              <a:rPr lang="en-US" sz="1800" dirty="0" smtClean="0"/>
              <a:t> – but artifice unavoidable in any such model!</a:t>
            </a:r>
            <a:endParaRPr lang="en-GB" sz="1800" b="0" i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PPTS\KILLW-TACHO-JETS\STEVE-CALIF-TEST\LCL_shaded_with_storms_mk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1577975"/>
            <a:ext cx="61087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0" name="Left Brace 9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sp>
        <p:nvSpPr>
          <p:cNvPr id="20" name="TextBox 19"/>
          <p:cNvSpPr txBox="1"/>
          <p:nvPr/>
        </p:nvSpPr>
        <p:spPr>
          <a:xfrm>
            <a:off x="7949780" y="2378439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stably</a:t>
            </a:r>
          </a:p>
          <a:p>
            <a:r>
              <a:rPr lang="en-GB" sz="1800" b="0" i="0" dirty="0" smtClean="0"/>
              <a:t>stratified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7629994" y="2428408"/>
            <a:ext cx="374754" cy="1049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grpSp>
        <p:nvGrpSpPr>
          <p:cNvPr id="2" name="Group 34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6144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2600" y="3723656"/>
            <a:ext cx="2386965" cy="56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Straight Arrow Connector 36"/>
          <p:cNvCxnSpPr/>
          <p:nvPr/>
        </p:nvCxnSpPr>
        <p:spPr bwMode="auto">
          <a:xfrm flipH="1" flipV="1">
            <a:off x="6565692" y="2458387"/>
            <a:ext cx="194872" cy="14090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5351486" y="6115987"/>
            <a:ext cx="374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Stronger wherever base colder.</a:t>
            </a:r>
            <a:endParaRPr lang="en-GB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2408083" y="4594103"/>
            <a:ext cx="623767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   </a:t>
            </a:r>
            <a:r>
              <a:rPr lang="en-GB" sz="1800" b="0" i="0" dirty="0" smtClean="0"/>
              <a:t>Idealize the forcing as </a:t>
            </a:r>
            <a:r>
              <a:rPr lang="en-GB" sz="1800" i="0" dirty="0" smtClean="0">
                <a:solidFill>
                  <a:srgbClr val="FF0000"/>
                </a:solidFill>
              </a:rPr>
              <a:t>injected vortex pairs</a:t>
            </a:r>
            <a:r>
              <a:rPr lang="en-GB" sz="1800" b="0" i="0" dirty="0" smtClean="0"/>
              <a:t> – </a:t>
            </a:r>
          </a:p>
          <a:p>
            <a:r>
              <a:rPr lang="en-GB" sz="1800" b="0" i="0" dirty="0" smtClean="0"/>
              <a:t>    cf. oceanographers’  “</a:t>
            </a:r>
            <a:r>
              <a:rPr lang="en-GB" sz="1800" b="0" i="0" dirty="0" err="1" smtClean="0"/>
              <a:t>heatons</a:t>
            </a:r>
            <a:r>
              <a:rPr lang="en-GB" sz="1800" b="0" i="0" dirty="0" smtClean="0"/>
              <a:t>” or “</a:t>
            </a:r>
            <a:r>
              <a:rPr lang="en-GB" sz="1800" b="0" i="0" dirty="0" err="1" smtClean="0"/>
              <a:t>hetons</a:t>
            </a:r>
            <a:r>
              <a:rPr lang="en-GB" sz="1800" b="0" i="0" dirty="0" smtClean="0"/>
              <a:t>” – </a:t>
            </a:r>
          </a:p>
          <a:p>
            <a:r>
              <a:rPr lang="en-GB" sz="1800" b="0" i="0" dirty="0" smtClean="0"/>
              <a:t> but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bias</a:t>
            </a:r>
            <a:r>
              <a:rPr lang="en-GB" sz="1800" b="0" i="0" dirty="0" smtClean="0"/>
              <a:t>.  (Recall the extreme cases</a:t>
            </a:r>
          </a:p>
          <a:p>
            <a:r>
              <a:rPr lang="en-GB" sz="1800" b="0" i="0" dirty="0" smtClean="0"/>
              <a:t>            studied by Li </a:t>
            </a:r>
            <a:r>
              <a:rPr lang="en-GB" sz="1800" b="0" dirty="0" smtClean="0"/>
              <a:t>et al. </a:t>
            </a:r>
            <a:r>
              <a:rPr lang="en-GB" sz="1800" b="0" i="0" dirty="0" smtClean="0"/>
              <a:t>2006, Showman 2007.)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Very artificial</a:t>
            </a:r>
            <a:r>
              <a:rPr lang="en-US" sz="1800" dirty="0" smtClean="0"/>
              <a:t> – but artifice unavoidable in any such model!</a:t>
            </a:r>
            <a:endParaRPr lang="en-GB" sz="1800" b="0" i="0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PPTS\KILLW-TACHO-JETS\STEVE-CALIF-TEST\LCL_shaded_with_storms_mk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1577975"/>
            <a:ext cx="61087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0" name="Left Brace 9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sp>
        <p:nvSpPr>
          <p:cNvPr id="20" name="TextBox 19"/>
          <p:cNvSpPr txBox="1"/>
          <p:nvPr/>
        </p:nvSpPr>
        <p:spPr>
          <a:xfrm>
            <a:off x="7949780" y="2378439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stably</a:t>
            </a:r>
          </a:p>
          <a:p>
            <a:r>
              <a:rPr lang="en-GB" sz="1800" b="0" i="0" dirty="0" smtClean="0"/>
              <a:t>stratified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7629994" y="2428408"/>
            <a:ext cx="374754" cy="1049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grpSp>
        <p:nvGrpSpPr>
          <p:cNvPr id="2" name="Group 34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6144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2600" y="3723656"/>
            <a:ext cx="2386965" cy="56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Straight Arrow Connector 36"/>
          <p:cNvCxnSpPr/>
          <p:nvPr/>
        </p:nvCxnSpPr>
        <p:spPr bwMode="auto">
          <a:xfrm flipH="1" flipV="1">
            <a:off x="6565692" y="2458387"/>
            <a:ext cx="194872" cy="14090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5351486" y="6115987"/>
            <a:ext cx="374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Stronger wherever base colder.</a:t>
            </a:r>
            <a:endParaRPr lang="en-GB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2408083" y="4594103"/>
            <a:ext cx="623767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   </a:t>
            </a:r>
            <a:r>
              <a:rPr lang="en-GB" sz="1800" b="0" i="0" dirty="0" smtClean="0"/>
              <a:t>Idealize the forcing as </a:t>
            </a:r>
            <a:r>
              <a:rPr lang="en-GB" sz="1800" i="0" dirty="0" smtClean="0">
                <a:solidFill>
                  <a:srgbClr val="FF0000"/>
                </a:solidFill>
              </a:rPr>
              <a:t>injected vortex pairs</a:t>
            </a:r>
            <a:r>
              <a:rPr lang="en-GB" sz="1800" b="0" i="0" dirty="0" smtClean="0"/>
              <a:t> – </a:t>
            </a:r>
          </a:p>
          <a:p>
            <a:r>
              <a:rPr lang="en-GB" sz="1800" b="0" i="0" dirty="0" smtClean="0"/>
              <a:t>    cf. oceanographers’  “</a:t>
            </a:r>
            <a:r>
              <a:rPr lang="en-GB" sz="1800" b="0" i="0" dirty="0" err="1" smtClean="0"/>
              <a:t>heatons</a:t>
            </a:r>
            <a:r>
              <a:rPr lang="en-GB" sz="1800" b="0" i="0" dirty="0" smtClean="0"/>
              <a:t>” or “</a:t>
            </a:r>
            <a:r>
              <a:rPr lang="en-GB" sz="1800" b="0" i="0" dirty="0" err="1" smtClean="0"/>
              <a:t>hetons</a:t>
            </a:r>
            <a:r>
              <a:rPr lang="en-GB" sz="1800" b="0" i="0" dirty="0" smtClean="0"/>
              <a:t>” – </a:t>
            </a:r>
          </a:p>
          <a:p>
            <a:r>
              <a:rPr lang="en-GB" sz="1800" b="0" i="0" dirty="0" smtClean="0"/>
              <a:t> but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bias</a:t>
            </a:r>
            <a:r>
              <a:rPr lang="en-GB" sz="1800" b="0" i="0" dirty="0" smtClean="0"/>
              <a:t>.  (Recall the extreme cases</a:t>
            </a:r>
          </a:p>
          <a:p>
            <a:r>
              <a:rPr lang="en-GB" sz="1800" b="0" i="0" dirty="0" smtClean="0"/>
              <a:t>            studied by Li </a:t>
            </a:r>
            <a:r>
              <a:rPr lang="en-GB" sz="1800" b="0" dirty="0" smtClean="0"/>
              <a:t>et al. </a:t>
            </a:r>
            <a:r>
              <a:rPr lang="en-GB" sz="1800" b="0" i="0" dirty="0" smtClean="0"/>
              <a:t>2006, Showman 2007.)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Very artificial</a:t>
            </a:r>
            <a:r>
              <a:rPr lang="en-US" sz="1800" dirty="0" smtClean="0"/>
              <a:t> – but artifice unavoidable in any such model!</a:t>
            </a:r>
            <a:endParaRPr lang="en-GB" sz="1800" b="0" i="0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  <p:sp>
        <p:nvSpPr>
          <p:cNvPr id="40" name="TextBox 39"/>
          <p:cNvSpPr txBox="1"/>
          <p:nvPr/>
        </p:nvSpPr>
        <p:spPr>
          <a:xfrm>
            <a:off x="7015392" y="74951"/>
            <a:ext cx="1903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 “Large” will mean</a:t>
            </a:r>
          </a:p>
          <a:p>
            <a:r>
              <a:rPr lang="en-GB" sz="1600" dirty="0" smtClean="0"/>
              <a:t>    by comparison</a:t>
            </a:r>
          </a:p>
          <a:p>
            <a:r>
              <a:rPr lang="en-GB" sz="1600" dirty="0" smtClean="0"/>
              <a:t>              with</a:t>
            </a:r>
            <a:endParaRPr lang="en-GB" sz="1600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7495082" y="779488"/>
            <a:ext cx="329783" cy="1648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piter-cassini-polar-lo-re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5413" y="947504"/>
            <a:ext cx="4191000" cy="419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725" y="269823"/>
            <a:ext cx="7968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North-polar view of Jupiter assembled from Cassini images from </a:t>
            </a:r>
            <a:r>
              <a:rPr lang="en-GB" sz="1800" dirty="0" err="1" smtClean="0"/>
              <a:t>Porco</a:t>
            </a:r>
            <a:r>
              <a:rPr lang="en-GB" sz="1800" dirty="0" smtClean="0"/>
              <a:t> et al.</a:t>
            </a:r>
          </a:p>
          <a:p>
            <a:r>
              <a:rPr lang="en-GB" sz="1800" dirty="0" smtClean="0"/>
              <a:t>2003,  movie S1,  showing the jets’  </a:t>
            </a:r>
            <a:r>
              <a:rPr lang="en-GB" sz="1800" b="1" dirty="0" smtClean="0">
                <a:solidFill>
                  <a:srgbClr val="FF0000"/>
                </a:solidFill>
              </a:rPr>
              <a:t>unearthly “straightness”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76131" y="5368925"/>
            <a:ext cx="771236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</a:t>
            </a:r>
            <a:r>
              <a:rPr lang="en-US" sz="1800" dirty="0" smtClean="0"/>
              <a:t>at  </a:t>
            </a:r>
            <a:r>
              <a:rPr lang="en-US" sz="1800" b="1" dirty="0" smtClean="0">
                <a:solidFill>
                  <a:srgbClr val="FF0000"/>
                </a:solidFill>
              </a:rPr>
              <a:t>”unearthly”</a:t>
            </a:r>
            <a:r>
              <a:rPr lang="en-US" sz="1800" dirty="0" smtClean="0"/>
              <a:t>,  </a:t>
            </a:r>
            <a:r>
              <a:rPr lang="en-US" sz="1800" dirty="0"/>
              <a:t>”Encyclopedia</a:t>
            </a:r>
            <a:r>
              <a:rPr lang="en-US" sz="1800" dirty="0" smtClean="0"/>
              <a:t>”, 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4536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4536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8387" y="2944679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  </a:t>
            </a:r>
            <a:r>
              <a:rPr lang="en-US" sz="1600" i="0" dirty="0" smtClean="0"/>
              <a:t>NB, </a:t>
            </a:r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not</a:t>
            </a:r>
          </a:p>
          <a:p>
            <a:r>
              <a:rPr lang="en-US" sz="1600" b="0" i="0" dirty="0" smtClean="0"/>
              <a:t> spectrally</a:t>
            </a:r>
          </a:p>
          <a:p>
            <a:r>
              <a:rPr lang="en-US" sz="1600" b="0" i="0" dirty="0" smtClean="0"/>
              <a:t> narrow </a:t>
            </a:r>
            <a:endParaRPr lang="en-GB" sz="1600" b="0" i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138766" y="3177153"/>
            <a:ext cx="356461" cy="278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09668" y="4445982"/>
            <a:ext cx="6880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0" dirty="0" smtClean="0"/>
              <a:t>Key point: </a:t>
            </a:r>
            <a:r>
              <a:rPr lang="en-GB" sz="2000" i="0" dirty="0" smtClean="0">
                <a:solidFill>
                  <a:srgbClr val="FF0000"/>
                </a:solidFill>
              </a:rPr>
              <a:t>PV-bias</a:t>
            </a:r>
            <a:r>
              <a:rPr lang="en-GB" sz="2000" i="0" dirty="0" smtClean="0"/>
              <a:t> plus </a:t>
            </a:r>
            <a:r>
              <a:rPr lang="en-GB" sz="2000" i="0" dirty="0" smtClean="0">
                <a:solidFill>
                  <a:srgbClr val="0070C0"/>
                </a:solidFill>
              </a:rPr>
              <a:t>base-temperature dependence </a:t>
            </a:r>
            <a:r>
              <a:rPr lang="en-GB" sz="2000" i="0" dirty="0" smtClean="0"/>
              <a:t>can</a:t>
            </a:r>
          </a:p>
          <a:p>
            <a:r>
              <a:rPr lang="en-GB" sz="2000" i="0" dirty="0" smtClean="0"/>
              <a:t>replace large-scale friction!</a:t>
            </a:r>
            <a:r>
              <a:rPr lang="en-GB" sz="2000" i="0" dirty="0" smtClean="0">
                <a:solidFill>
                  <a:srgbClr val="FF0000"/>
                </a:solidFill>
              </a:rPr>
              <a:t> </a:t>
            </a:r>
            <a:endParaRPr lang="en-GB" sz="2000" i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8387" y="2944679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  </a:t>
            </a:r>
            <a:r>
              <a:rPr lang="en-US" sz="1600" i="0" dirty="0" smtClean="0"/>
              <a:t>NB, </a:t>
            </a:r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not</a:t>
            </a:r>
          </a:p>
          <a:p>
            <a:r>
              <a:rPr lang="en-US" sz="1600" b="0" i="0" dirty="0" smtClean="0"/>
              <a:t> spectrally</a:t>
            </a:r>
          </a:p>
          <a:p>
            <a:r>
              <a:rPr lang="en-US" sz="1600" b="0" i="0" dirty="0" smtClean="0"/>
              <a:t> narrow </a:t>
            </a:r>
            <a:endParaRPr lang="en-GB" sz="1600" b="0" i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138766" y="3177153"/>
            <a:ext cx="356461" cy="278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09668" y="4445982"/>
            <a:ext cx="7822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0" dirty="0" smtClean="0"/>
              <a:t>Key point: </a:t>
            </a:r>
            <a:r>
              <a:rPr lang="en-GB" sz="2000" i="0" dirty="0" smtClean="0">
                <a:solidFill>
                  <a:srgbClr val="FF0000"/>
                </a:solidFill>
              </a:rPr>
              <a:t>PV-bias</a:t>
            </a:r>
            <a:r>
              <a:rPr lang="en-GB" sz="2000" i="0" dirty="0" smtClean="0"/>
              <a:t> plus </a:t>
            </a:r>
            <a:r>
              <a:rPr lang="en-GB" sz="2000" i="0" dirty="0" smtClean="0">
                <a:solidFill>
                  <a:srgbClr val="0070C0"/>
                </a:solidFill>
              </a:rPr>
              <a:t>base-temperature dependence </a:t>
            </a:r>
            <a:r>
              <a:rPr lang="en-GB" sz="2000" i="0" dirty="0" smtClean="0"/>
              <a:t>can</a:t>
            </a:r>
          </a:p>
          <a:p>
            <a:r>
              <a:rPr lang="en-GB" sz="2000" i="0" dirty="0" smtClean="0"/>
              <a:t>replace large-scale friction!</a:t>
            </a:r>
            <a:r>
              <a:rPr lang="en-GB" sz="2000" i="0" dirty="0" smtClean="0">
                <a:solidFill>
                  <a:srgbClr val="FF0000"/>
                </a:solidFill>
              </a:rPr>
              <a:t>      </a:t>
            </a:r>
            <a:r>
              <a:rPr lang="en-GB" sz="2000" i="0" dirty="0" smtClean="0">
                <a:solidFill>
                  <a:schemeClr val="accent1">
                    <a:lumMod val="50000"/>
                  </a:schemeClr>
                </a:solidFill>
              </a:rPr>
              <a:t>Statistical steadiness possible!!</a:t>
            </a:r>
            <a:endParaRPr lang="en-GB" sz="2000" i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C:\PPTS\KILLW-TACHO-JETS\STEVE-CALIF\holy-grai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5239" y="4408863"/>
            <a:ext cx="701675" cy="9144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8387" y="2944679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  </a:t>
            </a:r>
            <a:r>
              <a:rPr lang="en-US" sz="1600" i="0" dirty="0" smtClean="0"/>
              <a:t>NB, </a:t>
            </a:r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not</a:t>
            </a:r>
          </a:p>
          <a:p>
            <a:r>
              <a:rPr lang="en-US" sz="1600" b="0" i="0" dirty="0" smtClean="0"/>
              <a:t> spectrally</a:t>
            </a:r>
          </a:p>
          <a:p>
            <a:r>
              <a:rPr lang="en-US" sz="1600" b="0" i="0" dirty="0" smtClean="0"/>
              <a:t> narrow </a:t>
            </a:r>
            <a:endParaRPr lang="en-GB" sz="1600" b="0" i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138766" y="3177153"/>
            <a:ext cx="356461" cy="278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0150" y="5188417"/>
            <a:ext cx="67437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09668" y="4445982"/>
            <a:ext cx="7822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0" dirty="0" smtClean="0"/>
              <a:t>Key point: </a:t>
            </a:r>
            <a:r>
              <a:rPr lang="en-GB" sz="2000" i="0" dirty="0" smtClean="0">
                <a:solidFill>
                  <a:srgbClr val="FF0000"/>
                </a:solidFill>
              </a:rPr>
              <a:t>PV-bias</a:t>
            </a:r>
            <a:r>
              <a:rPr lang="en-GB" sz="2000" i="0" dirty="0" smtClean="0"/>
              <a:t> plus </a:t>
            </a:r>
            <a:r>
              <a:rPr lang="en-GB" sz="2000" i="0" dirty="0" smtClean="0">
                <a:solidFill>
                  <a:srgbClr val="0070C0"/>
                </a:solidFill>
              </a:rPr>
              <a:t>base-temperature dependence </a:t>
            </a:r>
            <a:r>
              <a:rPr lang="en-GB" sz="2000" i="0" dirty="0" smtClean="0"/>
              <a:t>can</a:t>
            </a:r>
          </a:p>
          <a:p>
            <a:r>
              <a:rPr lang="en-GB" sz="2000" i="0" dirty="0" smtClean="0"/>
              <a:t>replace large-scale friction!</a:t>
            </a:r>
            <a:r>
              <a:rPr lang="en-GB" sz="2000" i="0" dirty="0" smtClean="0">
                <a:solidFill>
                  <a:srgbClr val="FF0000"/>
                </a:solidFill>
              </a:rPr>
              <a:t>      </a:t>
            </a:r>
            <a:r>
              <a:rPr lang="en-GB" sz="2000" i="0" dirty="0" smtClean="0">
                <a:solidFill>
                  <a:schemeClr val="accent1">
                    <a:lumMod val="50000"/>
                  </a:schemeClr>
                </a:solidFill>
              </a:rPr>
              <a:t>Statistical steadiness possible!!</a:t>
            </a:r>
            <a:endParaRPr lang="en-GB" sz="2000" i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7503" y="5913621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Can have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either sign</a:t>
            </a:r>
          </a:p>
        </p:txBody>
      </p:sp>
      <p:cxnSp>
        <p:nvCxnSpPr>
          <p:cNvPr id="22" name="Straight Arrow Connector 21"/>
          <p:cNvCxnSpPr>
            <a:stCxn id="18" idx="1"/>
          </p:cNvCxnSpPr>
          <p:nvPr/>
        </p:nvCxnSpPr>
        <p:spPr bwMode="auto">
          <a:xfrm flipH="1" flipV="1">
            <a:off x="7036231" y="5765369"/>
            <a:ext cx="571272" cy="471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8387" y="2944679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  </a:t>
            </a:r>
            <a:r>
              <a:rPr lang="en-US" sz="1600" i="0" dirty="0" smtClean="0"/>
              <a:t>NB, </a:t>
            </a:r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not</a:t>
            </a:r>
          </a:p>
          <a:p>
            <a:r>
              <a:rPr lang="en-US" sz="1600" b="0" i="0" dirty="0" smtClean="0"/>
              <a:t> spectrally</a:t>
            </a:r>
          </a:p>
          <a:p>
            <a:r>
              <a:rPr lang="en-US" sz="1600" b="0" i="0" dirty="0" smtClean="0"/>
              <a:t> narrow </a:t>
            </a:r>
            <a:endParaRPr lang="en-GB" sz="1600" b="0" i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138766" y="3177153"/>
            <a:ext cx="356461" cy="278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PPTS\KILLW-TACHO-JETS\STEVE-CALIF\holy-grai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5239" y="4408863"/>
            <a:ext cx="701675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0150" y="5188417"/>
            <a:ext cx="67437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09668" y="4445982"/>
            <a:ext cx="7822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0" dirty="0" smtClean="0"/>
              <a:t>Key point: </a:t>
            </a:r>
            <a:r>
              <a:rPr lang="en-GB" sz="2000" i="0" dirty="0" smtClean="0">
                <a:solidFill>
                  <a:srgbClr val="FF0000"/>
                </a:solidFill>
              </a:rPr>
              <a:t>PV-bias</a:t>
            </a:r>
            <a:r>
              <a:rPr lang="en-GB" sz="2000" i="0" dirty="0" smtClean="0"/>
              <a:t> plus </a:t>
            </a:r>
            <a:r>
              <a:rPr lang="en-GB" sz="2000" i="0" dirty="0" smtClean="0">
                <a:solidFill>
                  <a:srgbClr val="0070C0"/>
                </a:solidFill>
              </a:rPr>
              <a:t>base-temperature dependence </a:t>
            </a:r>
            <a:r>
              <a:rPr lang="en-GB" sz="2000" i="0" dirty="0" smtClean="0"/>
              <a:t>can</a:t>
            </a:r>
          </a:p>
          <a:p>
            <a:r>
              <a:rPr lang="en-GB" sz="2000" i="0" dirty="0" smtClean="0"/>
              <a:t>replace large-scale friction!</a:t>
            </a:r>
            <a:r>
              <a:rPr lang="en-GB" sz="2000" i="0" dirty="0" smtClean="0">
                <a:solidFill>
                  <a:srgbClr val="FF0000"/>
                </a:solidFill>
              </a:rPr>
              <a:t>      </a:t>
            </a:r>
            <a:r>
              <a:rPr lang="en-GB" sz="2000" i="0" dirty="0" smtClean="0">
                <a:solidFill>
                  <a:schemeClr val="accent1">
                    <a:lumMod val="50000"/>
                  </a:schemeClr>
                </a:solidFill>
              </a:rPr>
              <a:t>Statistical steadiness possible!!</a:t>
            </a:r>
            <a:endParaRPr lang="en-GB" sz="2000" i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7503" y="5913621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Can have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either sign</a:t>
            </a:r>
          </a:p>
        </p:txBody>
      </p:sp>
      <p:cxnSp>
        <p:nvCxnSpPr>
          <p:cNvPr id="22" name="Straight Arrow Connector 21"/>
          <p:cNvCxnSpPr>
            <a:stCxn id="18" idx="1"/>
          </p:cNvCxnSpPr>
          <p:nvPr/>
        </p:nvCxnSpPr>
        <p:spPr bwMode="auto">
          <a:xfrm flipH="1" flipV="1">
            <a:off x="7036231" y="5765369"/>
            <a:ext cx="571272" cy="471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8387" y="2944679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  </a:t>
            </a:r>
            <a:r>
              <a:rPr lang="en-US" sz="1600" i="0" dirty="0" smtClean="0"/>
              <a:t>NB, </a:t>
            </a:r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not</a:t>
            </a:r>
          </a:p>
          <a:p>
            <a:r>
              <a:rPr lang="en-US" sz="1600" b="0" i="0" dirty="0" smtClean="0"/>
              <a:t> spectrally</a:t>
            </a:r>
          </a:p>
          <a:p>
            <a:r>
              <a:rPr lang="en-US" sz="1600" b="0" i="0" dirty="0" smtClean="0"/>
              <a:t> narrow </a:t>
            </a:r>
            <a:endParaRPr lang="en-GB" sz="1600" b="0" i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138766" y="3177153"/>
            <a:ext cx="356461" cy="278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35025" y="6041628"/>
            <a:ext cx="396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/>
              <a:t>No need for </a:t>
            </a:r>
            <a:r>
              <a:rPr lang="en-US" sz="1800" b="0" i="0" dirty="0" err="1" smtClean="0"/>
              <a:t>radiative</a:t>
            </a:r>
            <a:r>
              <a:rPr lang="en-US" sz="1800" b="0" i="0" dirty="0" smtClean="0"/>
              <a:t> damping either.</a:t>
            </a:r>
            <a:endParaRPr lang="en-GB" sz="1800" b="0" i="0" dirty="0"/>
          </a:p>
        </p:txBody>
      </p: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PPTS\KILLW-TACHO-JETS\STEVE-CALIF\holy-grai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5239" y="4408863"/>
            <a:ext cx="701675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0150" y="5188417"/>
            <a:ext cx="67437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09668" y="4445982"/>
            <a:ext cx="7822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0" dirty="0" smtClean="0"/>
              <a:t>Key point: </a:t>
            </a:r>
            <a:r>
              <a:rPr lang="en-GB" sz="2000" i="0" dirty="0" smtClean="0">
                <a:solidFill>
                  <a:srgbClr val="FF0000"/>
                </a:solidFill>
              </a:rPr>
              <a:t>PV-bias</a:t>
            </a:r>
            <a:r>
              <a:rPr lang="en-GB" sz="2000" i="0" dirty="0" smtClean="0"/>
              <a:t> plus </a:t>
            </a:r>
            <a:r>
              <a:rPr lang="en-GB" sz="2000" i="0" dirty="0" smtClean="0">
                <a:solidFill>
                  <a:srgbClr val="0070C0"/>
                </a:solidFill>
              </a:rPr>
              <a:t>base-temperature dependence </a:t>
            </a:r>
            <a:r>
              <a:rPr lang="en-GB" sz="2000" i="0" dirty="0" smtClean="0"/>
              <a:t>can</a:t>
            </a:r>
          </a:p>
          <a:p>
            <a:r>
              <a:rPr lang="en-GB" sz="2000" i="0" dirty="0" smtClean="0"/>
              <a:t>replace large-scale friction!</a:t>
            </a:r>
            <a:r>
              <a:rPr lang="en-GB" sz="2000" i="0" dirty="0" smtClean="0">
                <a:solidFill>
                  <a:srgbClr val="FF0000"/>
                </a:solidFill>
              </a:rPr>
              <a:t>      </a:t>
            </a:r>
            <a:r>
              <a:rPr lang="en-GB" sz="2000" i="0" dirty="0" smtClean="0">
                <a:solidFill>
                  <a:schemeClr val="accent1">
                    <a:lumMod val="50000"/>
                  </a:schemeClr>
                </a:solidFill>
              </a:rPr>
              <a:t>Statistical steadiness possible!!</a:t>
            </a:r>
            <a:endParaRPr lang="en-GB" sz="2000" i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7503" y="5913621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Can have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either sign</a:t>
            </a:r>
          </a:p>
        </p:txBody>
      </p:sp>
      <p:cxnSp>
        <p:nvCxnSpPr>
          <p:cNvPr id="22" name="Straight Arrow Connector 21"/>
          <p:cNvCxnSpPr>
            <a:stCxn id="18" idx="1"/>
          </p:cNvCxnSpPr>
          <p:nvPr/>
        </p:nvCxnSpPr>
        <p:spPr bwMode="auto">
          <a:xfrm flipH="1" flipV="1">
            <a:off x="7036231" y="5765369"/>
            <a:ext cx="571272" cy="471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8387" y="2944679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  </a:t>
            </a:r>
            <a:r>
              <a:rPr lang="en-US" sz="1600" i="0" dirty="0" smtClean="0"/>
              <a:t>NB, </a:t>
            </a:r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not</a:t>
            </a:r>
          </a:p>
          <a:p>
            <a:r>
              <a:rPr lang="en-US" sz="1600" b="0" i="0" dirty="0" smtClean="0"/>
              <a:t> spectrally</a:t>
            </a:r>
          </a:p>
          <a:p>
            <a:r>
              <a:rPr lang="en-US" sz="1600" b="0" i="0" dirty="0" smtClean="0"/>
              <a:t> narrow </a:t>
            </a:r>
            <a:endParaRPr lang="en-GB" sz="1600" b="0" i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138766" y="3177153"/>
            <a:ext cx="356461" cy="278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35025" y="6041628"/>
            <a:ext cx="7250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/>
              <a:t>No need for </a:t>
            </a:r>
            <a:r>
              <a:rPr lang="en-US" sz="1800" b="0" i="0" dirty="0" err="1" smtClean="0"/>
              <a:t>radiative</a:t>
            </a:r>
            <a:r>
              <a:rPr lang="en-US" sz="1800" b="0" i="0" dirty="0" smtClean="0"/>
              <a:t> damping either.</a:t>
            </a:r>
          </a:p>
          <a:p>
            <a:r>
              <a:rPr lang="en-US" sz="1800" b="0" i="0" dirty="0" smtClean="0"/>
              <a:t>(Realistic </a:t>
            </a:r>
            <a:r>
              <a:rPr lang="en-US" sz="1800" b="0" i="0" dirty="0" err="1" smtClean="0"/>
              <a:t>radiative</a:t>
            </a:r>
            <a:r>
              <a:rPr lang="en-US" sz="1800" b="0" i="0" dirty="0" smtClean="0"/>
              <a:t> damping timescales?  Is concept relevant at all?)</a:t>
            </a:r>
            <a:endParaRPr lang="en-GB" sz="1800" b="0" i="0" dirty="0"/>
          </a:p>
        </p:txBody>
      </p: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PPTS\KILLW-TACHO-JETS\STEVE-CALIF\holy-grai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5239" y="4408863"/>
            <a:ext cx="701675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485" y="770199"/>
            <a:ext cx="30194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4519" y="344776"/>
            <a:ext cx="576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In particular, in the </a:t>
            </a:r>
            <a:r>
              <a:rPr lang="en-US" sz="2000" b="0" i="0" dirty="0" err="1" smtClean="0"/>
              <a:t>zonally</a:t>
            </a:r>
            <a:r>
              <a:rPr lang="en-US" sz="2000" b="0" i="0" dirty="0" smtClean="0"/>
              <a:t>-averaged PV equation</a:t>
            </a:r>
            <a:endParaRPr lang="en-GB" sz="2000" b="0" i="0" dirty="0"/>
          </a:p>
        </p:txBody>
      </p:sp>
      <p:sp>
        <p:nvSpPr>
          <p:cNvPr id="5" name="TextBox 4"/>
          <p:cNvSpPr txBox="1"/>
          <p:nvPr/>
        </p:nvSpPr>
        <p:spPr>
          <a:xfrm>
            <a:off x="739515" y="1608944"/>
            <a:ext cx="707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acts qualitatively like a Rayleigh drag  </a:t>
            </a:r>
            <a:r>
              <a:rPr lang="en-US" sz="2000" dirty="0" smtClean="0">
                <a:solidFill>
                  <a:srgbClr val="FF0000"/>
                </a:solidFill>
              </a:rPr>
              <a:t>toward the deep-jet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velocity profile</a:t>
            </a:r>
            <a:r>
              <a:rPr lang="en-US" sz="2000" b="0" i="0" dirty="0" smtClean="0"/>
              <a:t>.</a:t>
            </a:r>
            <a:endParaRPr lang="en-GB" sz="2000" b="0" i="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30" y="1603866"/>
            <a:ext cx="266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485" y="770199"/>
            <a:ext cx="30194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4519" y="344776"/>
            <a:ext cx="576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In particular, in the </a:t>
            </a:r>
            <a:r>
              <a:rPr lang="en-US" sz="2000" b="0" i="0" dirty="0" err="1" smtClean="0"/>
              <a:t>zonally</a:t>
            </a:r>
            <a:r>
              <a:rPr lang="en-US" sz="2000" b="0" i="0" dirty="0" smtClean="0"/>
              <a:t>-averaged PV equation</a:t>
            </a:r>
            <a:endParaRPr lang="en-GB" sz="2000" b="0" i="0" dirty="0"/>
          </a:p>
        </p:txBody>
      </p:sp>
      <p:sp>
        <p:nvSpPr>
          <p:cNvPr id="4" name="TextBox 3"/>
          <p:cNvSpPr txBox="1"/>
          <p:nvPr/>
        </p:nvSpPr>
        <p:spPr>
          <a:xfrm>
            <a:off x="677056" y="2385944"/>
            <a:ext cx="74494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 also acts quasi-frictionally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cyclones</a:t>
            </a:r>
            <a:r>
              <a:rPr lang="en-US" sz="2000" b="0" i="0" dirty="0" smtClean="0"/>
              <a:t>, though not</a:t>
            </a:r>
          </a:p>
          <a:p>
            <a:r>
              <a:rPr lang="en-US" sz="2000" b="0" i="0" dirty="0" smtClean="0"/>
              <a:t> so much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anticyclones</a:t>
            </a:r>
            <a:r>
              <a:rPr lang="en-US" sz="2000" b="0" i="0" dirty="0" smtClean="0"/>
              <a:t>.  (Is there a clue here about</a:t>
            </a:r>
          </a:p>
          <a:p>
            <a:r>
              <a:rPr lang="en-US" sz="2000" b="0" i="0" dirty="0" smtClean="0"/>
              <a:t> the large anticyclones on the real planet?)  Call this </a:t>
            </a:r>
            <a:r>
              <a:rPr lang="en-US" sz="2000" b="1" i="0" dirty="0" smtClean="0">
                <a:solidFill>
                  <a:srgbClr val="FF0000"/>
                </a:solidFill>
              </a:rPr>
              <a:t>“cyclone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attrition”</a:t>
            </a:r>
            <a:endParaRPr lang="en-US" sz="2000" b="0" i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515" y="1608944"/>
            <a:ext cx="707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acts qualitatively like a Rayleigh drag  </a:t>
            </a:r>
            <a:r>
              <a:rPr lang="en-US" sz="2000" dirty="0" smtClean="0">
                <a:solidFill>
                  <a:srgbClr val="FF0000"/>
                </a:solidFill>
              </a:rPr>
              <a:t>toward the deep-jet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velocity profile</a:t>
            </a:r>
            <a:r>
              <a:rPr lang="en-US" sz="2000" b="0" i="0" dirty="0" smtClean="0"/>
              <a:t>.</a:t>
            </a:r>
            <a:endParaRPr lang="en-GB" sz="2000" b="0" i="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30" y="1603866"/>
            <a:ext cx="266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564" y="2413342"/>
            <a:ext cx="247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485" y="770199"/>
            <a:ext cx="30194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4519" y="344776"/>
            <a:ext cx="576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In particular, in the </a:t>
            </a:r>
            <a:r>
              <a:rPr lang="en-US" sz="2000" b="0" i="0" dirty="0" err="1" smtClean="0"/>
              <a:t>zonally</a:t>
            </a:r>
            <a:r>
              <a:rPr lang="en-US" sz="2000" b="0" i="0" dirty="0" smtClean="0"/>
              <a:t>-averaged PV equation</a:t>
            </a:r>
            <a:endParaRPr lang="en-GB" sz="2000" b="0" i="0" dirty="0"/>
          </a:p>
        </p:txBody>
      </p:sp>
      <p:sp>
        <p:nvSpPr>
          <p:cNvPr id="5" name="TextBox 4"/>
          <p:cNvSpPr txBox="1"/>
          <p:nvPr/>
        </p:nvSpPr>
        <p:spPr>
          <a:xfrm>
            <a:off x="739515" y="1608944"/>
            <a:ext cx="707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acts qualitatively like a Rayleigh drag  </a:t>
            </a:r>
            <a:r>
              <a:rPr lang="en-US" sz="2000" dirty="0" smtClean="0">
                <a:solidFill>
                  <a:srgbClr val="FF0000"/>
                </a:solidFill>
              </a:rPr>
              <a:t>toward the deep-jet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velocity profile</a:t>
            </a:r>
            <a:r>
              <a:rPr lang="en-US" sz="2000" b="0" i="0" dirty="0" smtClean="0"/>
              <a:t>.</a:t>
            </a:r>
            <a:endParaRPr lang="en-GB" sz="2000" b="0" i="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30" y="1603866"/>
            <a:ext cx="266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564" y="2413342"/>
            <a:ext cx="247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77056" y="2385944"/>
            <a:ext cx="7946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 also acts quasi-frictionally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cyclones</a:t>
            </a:r>
            <a:r>
              <a:rPr lang="en-US" sz="2000" b="0" i="0" dirty="0" smtClean="0"/>
              <a:t>, though not</a:t>
            </a:r>
          </a:p>
          <a:p>
            <a:r>
              <a:rPr lang="en-US" sz="2000" b="0" i="0" dirty="0" smtClean="0"/>
              <a:t> so much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anticyclones</a:t>
            </a:r>
            <a:r>
              <a:rPr lang="en-US" sz="2000" b="0" i="0" dirty="0" smtClean="0"/>
              <a:t>.  (Is there a clue here about</a:t>
            </a:r>
          </a:p>
          <a:p>
            <a:r>
              <a:rPr lang="en-US" sz="2000" b="0" i="0" dirty="0" smtClean="0"/>
              <a:t> the large anticyclones on the real planet?)  Call this </a:t>
            </a:r>
            <a:r>
              <a:rPr lang="en-US" sz="2000" b="1" i="0" dirty="0" smtClean="0">
                <a:solidFill>
                  <a:srgbClr val="FF0000"/>
                </a:solidFill>
              </a:rPr>
              <a:t>“cyclone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attrition”</a:t>
            </a:r>
            <a:r>
              <a:rPr lang="en-US" sz="2000" dirty="0" smtClean="0"/>
              <a:t> </a:t>
            </a:r>
            <a:r>
              <a:rPr lang="en-US" sz="1600" dirty="0" smtClean="0"/>
              <a:t>–</a:t>
            </a:r>
            <a:r>
              <a:rPr lang="en-US" sz="2000" dirty="0" smtClean="0"/>
              <a:t>  in competition with various cyclone-</a:t>
            </a:r>
            <a:r>
              <a:rPr lang="en-US" sz="2000" b="1" dirty="0" smtClean="0">
                <a:solidFill>
                  <a:srgbClr val="FF0000"/>
                </a:solidFill>
              </a:rPr>
              <a:t>boosting</a:t>
            </a:r>
            <a:r>
              <a:rPr lang="en-US" sz="2000" dirty="0" smtClean="0"/>
              <a:t> effects…</a:t>
            </a:r>
            <a:endParaRPr lang="en-US" sz="2000" b="0" i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485" y="770199"/>
            <a:ext cx="30194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4519" y="344776"/>
            <a:ext cx="576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In particular, in the </a:t>
            </a:r>
            <a:r>
              <a:rPr lang="en-US" sz="2000" b="0" i="0" dirty="0" err="1" smtClean="0"/>
              <a:t>zonally</a:t>
            </a:r>
            <a:r>
              <a:rPr lang="en-US" sz="2000" b="0" i="0" dirty="0" smtClean="0"/>
              <a:t>-averaged PV equation</a:t>
            </a:r>
            <a:endParaRPr lang="en-GB" sz="2000" b="0" i="0" dirty="0"/>
          </a:p>
        </p:txBody>
      </p:sp>
      <p:sp>
        <p:nvSpPr>
          <p:cNvPr id="5" name="TextBox 4"/>
          <p:cNvSpPr txBox="1"/>
          <p:nvPr/>
        </p:nvSpPr>
        <p:spPr>
          <a:xfrm>
            <a:off x="739515" y="1608944"/>
            <a:ext cx="707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acts qualitatively like a Rayleigh drag  </a:t>
            </a:r>
            <a:r>
              <a:rPr lang="en-US" sz="2000" dirty="0" smtClean="0">
                <a:solidFill>
                  <a:srgbClr val="FF0000"/>
                </a:solidFill>
              </a:rPr>
              <a:t>toward the deep-jet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velocity profile</a:t>
            </a:r>
            <a:r>
              <a:rPr lang="en-US" sz="2000" b="0" i="0" dirty="0" smtClean="0"/>
              <a:t>.</a:t>
            </a:r>
            <a:endParaRPr lang="en-GB" sz="2000" b="0" i="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30" y="1603866"/>
            <a:ext cx="266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2054" y="3812967"/>
            <a:ext cx="77382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The drag toward deep-jet velocity profiles is </a:t>
            </a:r>
            <a:r>
              <a:rPr lang="en-US" sz="2000" dirty="0" smtClean="0"/>
              <a:t>quite</a:t>
            </a:r>
            <a:r>
              <a:rPr lang="en-US" sz="2000" i="0" dirty="0" smtClean="0"/>
              <a:t> powerful </a:t>
            </a:r>
            <a:r>
              <a:rPr lang="en-US" sz="2000" b="0" i="0" dirty="0" smtClean="0"/>
              <a:t>in</a:t>
            </a:r>
          </a:p>
          <a:p>
            <a:r>
              <a:rPr lang="en-US" sz="2000" b="0" i="0" dirty="0" smtClean="0"/>
              <a:t> most cases that look at all realistic (timescale 10’s of Earth years). </a:t>
            </a:r>
          </a:p>
          <a:p>
            <a:r>
              <a:rPr lang="en-US" sz="2000" b="0" i="0" dirty="0" smtClean="0"/>
              <a:t> There is no tendency to create ever-stronger jets, such as found in</a:t>
            </a:r>
          </a:p>
          <a:p>
            <a:r>
              <a:rPr lang="en-US" sz="2000" b="0" i="0" dirty="0" smtClean="0"/>
              <a:t> typical frictionless beta-turbulence models.</a:t>
            </a:r>
            <a:endParaRPr lang="en-GB" sz="2000" b="0" i="0" dirty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564" y="2413342"/>
            <a:ext cx="247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7056" y="2385944"/>
            <a:ext cx="7946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 also acts quasi-frictionally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cyclones</a:t>
            </a:r>
            <a:r>
              <a:rPr lang="en-US" sz="2000" b="0" i="0" dirty="0" smtClean="0"/>
              <a:t>, though not</a:t>
            </a:r>
          </a:p>
          <a:p>
            <a:r>
              <a:rPr lang="en-US" sz="2000" b="0" i="0" dirty="0" smtClean="0"/>
              <a:t> so much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anticyclones</a:t>
            </a:r>
            <a:r>
              <a:rPr lang="en-US" sz="2000" b="0" i="0" dirty="0" smtClean="0"/>
              <a:t>.  (Is there a clue here about</a:t>
            </a:r>
          </a:p>
          <a:p>
            <a:r>
              <a:rPr lang="en-US" sz="2000" b="0" i="0" dirty="0" smtClean="0"/>
              <a:t> the large anticyclones on the real planet?)  Call this </a:t>
            </a:r>
            <a:r>
              <a:rPr lang="en-US" sz="2000" b="1" i="0" dirty="0" smtClean="0">
                <a:solidFill>
                  <a:srgbClr val="FF0000"/>
                </a:solidFill>
              </a:rPr>
              <a:t>“cyclone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attrition”</a:t>
            </a:r>
            <a:r>
              <a:rPr lang="en-US" sz="2000" dirty="0" smtClean="0"/>
              <a:t> </a:t>
            </a:r>
            <a:r>
              <a:rPr lang="en-US" sz="1600" dirty="0" smtClean="0"/>
              <a:t>–</a:t>
            </a:r>
            <a:r>
              <a:rPr lang="en-US" sz="2000" dirty="0" smtClean="0"/>
              <a:t>  in competition with various cyclone-</a:t>
            </a:r>
            <a:r>
              <a:rPr lang="en-US" sz="2000" b="1" dirty="0" smtClean="0">
                <a:solidFill>
                  <a:srgbClr val="FF0000"/>
                </a:solidFill>
              </a:rPr>
              <a:t>boosting</a:t>
            </a:r>
            <a:r>
              <a:rPr lang="en-US" sz="2000" dirty="0" smtClean="0"/>
              <a:t> effects…</a:t>
            </a:r>
            <a:endParaRPr lang="en-US" sz="2000" b="0" i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485" y="770199"/>
            <a:ext cx="30194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4519" y="344776"/>
            <a:ext cx="576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In particular, in the </a:t>
            </a:r>
            <a:r>
              <a:rPr lang="en-US" sz="2000" b="0" i="0" dirty="0" err="1" smtClean="0"/>
              <a:t>zonally</a:t>
            </a:r>
            <a:r>
              <a:rPr lang="en-US" sz="2000" b="0" i="0" dirty="0" smtClean="0"/>
              <a:t>-averaged PV equation</a:t>
            </a:r>
            <a:endParaRPr lang="en-GB" sz="2000" b="0" i="0" dirty="0"/>
          </a:p>
        </p:txBody>
      </p:sp>
      <p:sp>
        <p:nvSpPr>
          <p:cNvPr id="5" name="TextBox 4"/>
          <p:cNvSpPr txBox="1"/>
          <p:nvPr/>
        </p:nvSpPr>
        <p:spPr>
          <a:xfrm>
            <a:off x="739515" y="1608944"/>
            <a:ext cx="707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acts qualitatively like a Rayleigh drag  </a:t>
            </a:r>
            <a:r>
              <a:rPr lang="en-US" sz="2000" dirty="0" smtClean="0">
                <a:solidFill>
                  <a:srgbClr val="FF0000"/>
                </a:solidFill>
              </a:rPr>
              <a:t>toward the deep-jet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velocity profile</a:t>
            </a:r>
            <a:r>
              <a:rPr lang="en-US" sz="2000" b="0" i="0" dirty="0" smtClean="0"/>
              <a:t>.</a:t>
            </a:r>
            <a:endParaRPr lang="en-GB" sz="2000" b="0" i="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30" y="1603866"/>
            <a:ext cx="266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564" y="2413342"/>
            <a:ext cx="247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75462" y="5212767"/>
            <a:ext cx="7235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To translate PV picture into momentum picture, use the Taylor</a:t>
            </a:r>
          </a:p>
          <a:p>
            <a:r>
              <a:rPr lang="en-US" sz="2000" b="0" i="0" dirty="0" smtClean="0"/>
              <a:t> identity </a:t>
            </a:r>
            <a:endParaRPr lang="en-GB" sz="2000" b="0" i="0" dirty="0"/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8626" y="5724523"/>
            <a:ext cx="29718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82054" y="3812967"/>
            <a:ext cx="77382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The drag toward deep-jet velocity profiles is </a:t>
            </a:r>
            <a:r>
              <a:rPr lang="en-US" sz="2000" dirty="0" smtClean="0"/>
              <a:t>quite</a:t>
            </a:r>
            <a:r>
              <a:rPr lang="en-US" sz="2000" i="0" dirty="0" smtClean="0"/>
              <a:t> powerful </a:t>
            </a:r>
            <a:r>
              <a:rPr lang="en-US" sz="2000" b="0" i="0" dirty="0" smtClean="0"/>
              <a:t>in</a:t>
            </a:r>
          </a:p>
          <a:p>
            <a:r>
              <a:rPr lang="en-US" sz="2000" b="0" i="0" dirty="0" smtClean="0"/>
              <a:t> most cases that look at all realistic (timescale 10’s of Earth years). </a:t>
            </a:r>
          </a:p>
          <a:p>
            <a:r>
              <a:rPr lang="en-US" sz="2000" b="0" i="0" dirty="0" smtClean="0"/>
              <a:t> There is no tendency to create ever-stronger jets, such as found in</a:t>
            </a:r>
          </a:p>
          <a:p>
            <a:r>
              <a:rPr lang="en-US" sz="2000" b="0" i="0" dirty="0" smtClean="0"/>
              <a:t> typical frictionless beta-turbulence models.</a:t>
            </a:r>
            <a:endParaRPr lang="en-GB" sz="2000" b="0" i="0" dirty="0"/>
          </a:p>
        </p:txBody>
      </p:sp>
      <p:sp>
        <p:nvSpPr>
          <p:cNvPr id="16" name="TextBox 15"/>
          <p:cNvSpPr txBox="1"/>
          <p:nvPr/>
        </p:nvSpPr>
        <p:spPr>
          <a:xfrm>
            <a:off x="677056" y="2385944"/>
            <a:ext cx="7946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 also acts quasi-frictionally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cyclones</a:t>
            </a:r>
            <a:r>
              <a:rPr lang="en-US" sz="2000" b="0" i="0" dirty="0" smtClean="0"/>
              <a:t>, though not</a:t>
            </a:r>
          </a:p>
          <a:p>
            <a:r>
              <a:rPr lang="en-US" sz="2000" b="0" i="0" dirty="0" smtClean="0"/>
              <a:t> so much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anticyclones</a:t>
            </a:r>
            <a:r>
              <a:rPr lang="en-US" sz="2000" b="0" i="0" dirty="0" smtClean="0"/>
              <a:t>.  (Is there a clue here about</a:t>
            </a:r>
          </a:p>
          <a:p>
            <a:r>
              <a:rPr lang="en-US" sz="2000" b="0" i="0" dirty="0" smtClean="0"/>
              <a:t> the large anticyclones on the real planet?)  Call this </a:t>
            </a:r>
            <a:r>
              <a:rPr lang="en-US" sz="2000" b="1" i="0" dirty="0" smtClean="0">
                <a:solidFill>
                  <a:srgbClr val="FF0000"/>
                </a:solidFill>
              </a:rPr>
              <a:t>“cyclone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attrition”</a:t>
            </a:r>
            <a:r>
              <a:rPr lang="en-US" sz="2000" dirty="0" smtClean="0"/>
              <a:t> </a:t>
            </a:r>
            <a:r>
              <a:rPr lang="en-US" sz="1600" dirty="0" smtClean="0"/>
              <a:t>–</a:t>
            </a:r>
            <a:r>
              <a:rPr lang="en-US" sz="2000" dirty="0" smtClean="0"/>
              <a:t>  in competition with various cyclone-</a:t>
            </a:r>
            <a:r>
              <a:rPr lang="en-US" sz="2000" b="1" dirty="0" smtClean="0">
                <a:solidFill>
                  <a:srgbClr val="FF0000"/>
                </a:solidFill>
              </a:rPr>
              <a:t>boosting</a:t>
            </a:r>
            <a:r>
              <a:rPr lang="en-US" sz="2000" dirty="0" smtClean="0"/>
              <a:t> effects…</a:t>
            </a:r>
            <a:endParaRPr lang="en-US" sz="2000" b="0" i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485" y="770199"/>
            <a:ext cx="30194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4519" y="344776"/>
            <a:ext cx="576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In particular, in the </a:t>
            </a:r>
            <a:r>
              <a:rPr lang="en-US" sz="2000" b="0" i="0" dirty="0" err="1" smtClean="0"/>
              <a:t>zonally</a:t>
            </a:r>
            <a:r>
              <a:rPr lang="en-US" sz="2000" b="0" i="0" dirty="0" smtClean="0"/>
              <a:t>-averaged PV equation</a:t>
            </a:r>
            <a:endParaRPr lang="en-GB" sz="2000" b="0" i="0" dirty="0"/>
          </a:p>
        </p:txBody>
      </p:sp>
      <p:sp>
        <p:nvSpPr>
          <p:cNvPr id="5" name="TextBox 4"/>
          <p:cNvSpPr txBox="1"/>
          <p:nvPr/>
        </p:nvSpPr>
        <p:spPr>
          <a:xfrm>
            <a:off x="739515" y="1608944"/>
            <a:ext cx="707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acts qualitatively like a Rayleigh drag  </a:t>
            </a:r>
            <a:r>
              <a:rPr lang="en-US" sz="2000" dirty="0" smtClean="0">
                <a:solidFill>
                  <a:srgbClr val="FF0000"/>
                </a:solidFill>
              </a:rPr>
              <a:t>toward the deep-jet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velocity profile</a:t>
            </a:r>
            <a:r>
              <a:rPr lang="en-US" sz="2000" b="0" i="0" dirty="0" smtClean="0"/>
              <a:t>.</a:t>
            </a:r>
            <a:endParaRPr lang="en-GB" sz="2000" b="0" i="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30" y="1603866"/>
            <a:ext cx="266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3408" y="6259464"/>
            <a:ext cx="7505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What happens is sensitive to           &amp; hence to the strength of    :</a:t>
            </a:r>
            <a:endParaRPr lang="en-GB" sz="2000" b="0" i="0" dirty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564" y="2413342"/>
            <a:ext cx="247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7924" y="6291651"/>
            <a:ext cx="247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75462" y="5212767"/>
            <a:ext cx="7235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To translate PV picture into momentum picture, use the Taylor</a:t>
            </a:r>
          </a:p>
          <a:p>
            <a:r>
              <a:rPr lang="en-US" sz="2000" b="0" i="0" dirty="0" smtClean="0"/>
              <a:t> identity </a:t>
            </a:r>
            <a:endParaRPr lang="en-GB" sz="2000" b="0" i="0" dirty="0"/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8626" y="5724523"/>
            <a:ext cx="29718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3238" y="6227711"/>
            <a:ext cx="647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82054" y="3812967"/>
            <a:ext cx="77382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The drag toward deep-jet velocity profiles is </a:t>
            </a:r>
            <a:r>
              <a:rPr lang="en-US" sz="2000" dirty="0" smtClean="0"/>
              <a:t>quite</a:t>
            </a:r>
            <a:r>
              <a:rPr lang="en-US" sz="2000" i="0" dirty="0" smtClean="0"/>
              <a:t> powerful </a:t>
            </a:r>
            <a:r>
              <a:rPr lang="en-US" sz="2000" b="0" i="0" dirty="0" smtClean="0"/>
              <a:t>in</a:t>
            </a:r>
          </a:p>
          <a:p>
            <a:r>
              <a:rPr lang="en-US" sz="2000" b="0" i="0" dirty="0" smtClean="0"/>
              <a:t> most cases that look at all realistic (timescale 10’s of Earth years). </a:t>
            </a:r>
          </a:p>
          <a:p>
            <a:r>
              <a:rPr lang="en-US" sz="2000" b="0" i="0" dirty="0" smtClean="0"/>
              <a:t> There is no tendency to create ever-stronger jets, such as found in</a:t>
            </a:r>
          </a:p>
          <a:p>
            <a:r>
              <a:rPr lang="en-US" sz="2000" b="0" i="0" dirty="0" smtClean="0"/>
              <a:t> typical frictionless beta-turbulence models.</a:t>
            </a:r>
            <a:endParaRPr lang="en-GB" sz="2000" b="0" i="0" dirty="0"/>
          </a:p>
        </p:txBody>
      </p:sp>
      <p:sp>
        <p:nvSpPr>
          <p:cNvPr id="16" name="TextBox 15"/>
          <p:cNvSpPr txBox="1"/>
          <p:nvPr/>
        </p:nvSpPr>
        <p:spPr>
          <a:xfrm>
            <a:off x="677056" y="2385944"/>
            <a:ext cx="7946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 also acts quasi-frictionally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cyclones</a:t>
            </a:r>
            <a:r>
              <a:rPr lang="en-US" sz="2000" b="0" i="0" dirty="0" smtClean="0"/>
              <a:t>, though not</a:t>
            </a:r>
          </a:p>
          <a:p>
            <a:r>
              <a:rPr lang="en-US" sz="2000" b="0" i="0" dirty="0" smtClean="0"/>
              <a:t> so much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anticyclones</a:t>
            </a:r>
            <a:r>
              <a:rPr lang="en-US" sz="2000" b="0" i="0" dirty="0" smtClean="0"/>
              <a:t>.  (Is there a clue here about</a:t>
            </a:r>
          </a:p>
          <a:p>
            <a:r>
              <a:rPr lang="en-US" sz="2000" b="0" i="0" dirty="0" smtClean="0"/>
              <a:t> the large anticyclones on the real planet?)  Call this </a:t>
            </a:r>
            <a:r>
              <a:rPr lang="en-US" sz="2000" b="1" i="0" dirty="0" smtClean="0">
                <a:solidFill>
                  <a:srgbClr val="FF0000"/>
                </a:solidFill>
              </a:rPr>
              <a:t>“cyclone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attrition”</a:t>
            </a:r>
            <a:r>
              <a:rPr lang="en-US" sz="2000" dirty="0" smtClean="0"/>
              <a:t> </a:t>
            </a:r>
            <a:r>
              <a:rPr lang="en-US" sz="1600" dirty="0" smtClean="0"/>
              <a:t>–</a:t>
            </a:r>
            <a:r>
              <a:rPr lang="en-US" sz="2000" dirty="0" smtClean="0"/>
              <a:t>  in competition with various cyclone-</a:t>
            </a:r>
            <a:r>
              <a:rPr lang="en-US" sz="2000" b="1" dirty="0" smtClean="0">
                <a:solidFill>
                  <a:srgbClr val="FF0000"/>
                </a:solidFill>
              </a:rPr>
              <a:t>boosting</a:t>
            </a:r>
            <a:r>
              <a:rPr lang="en-US" sz="2000" dirty="0" smtClean="0"/>
              <a:t> effects…</a:t>
            </a:r>
            <a:endParaRPr lang="en-US" sz="2000" b="0" i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rong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2100" y="487363"/>
            <a:ext cx="3048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emi_strong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2100" y="2646363"/>
            <a:ext cx="3048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eak.wmv">
            <a:hlinkClick r:id="" action="ppaction://media"/>
          </p:cNvPr>
          <p:cNvSpPr>
            <a:spLocks noRot="1" noChangeAspect="1"/>
          </p:cNvSpPr>
          <p:nvPr>
            <a:videoFile r:link="rId3"/>
          </p:nvPr>
        </p:nvSpPr>
        <p:spPr bwMode="auto">
          <a:xfrm>
            <a:off x="5372100" y="4774679"/>
            <a:ext cx="3048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33"/>
          <p:cNvGrpSpPr/>
          <p:nvPr/>
        </p:nvGrpSpPr>
        <p:grpSpPr>
          <a:xfrm>
            <a:off x="3842818" y="4846638"/>
            <a:ext cx="1677987" cy="1693862"/>
            <a:chOff x="3887788" y="4846638"/>
            <a:chExt cx="1677987" cy="1693862"/>
          </a:xfrm>
        </p:grpSpPr>
        <p:cxnSp>
          <p:nvCxnSpPr>
            <p:cNvPr id="43013" name="Straight Connector 32"/>
            <p:cNvCxnSpPr>
              <a:cxnSpLocks noChangeShapeType="1"/>
            </p:cNvCxnSpPr>
            <p:nvPr/>
          </p:nvCxnSpPr>
          <p:spPr bwMode="auto">
            <a:xfrm>
              <a:off x="4696710" y="4846638"/>
              <a:ext cx="15875" cy="16938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14" name="Straight Connector 33"/>
            <p:cNvCxnSpPr>
              <a:cxnSpLocks noChangeShapeType="1"/>
            </p:cNvCxnSpPr>
            <p:nvPr/>
          </p:nvCxnSpPr>
          <p:spPr bwMode="auto">
            <a:xfrm rot="17880000" flipV="1">
              <a:off x="4247357" y="4876891"/>
              <a:ext cx="958850" cy="16779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15" name="Straight Arrow Connector 34"/>
            <p:cNvCxnSpPr>
              <a:cxnSpLocks noChangeShapeType="1"/>
            </p:cNvCxnSpPr>
            <p:nvPr/>
          </p:nvCxnSpPr>
          <p:spPr bwMode="auto">
            <a:xfrm flipV="1">
              <a:off x="4726873" y="6465888"/>
              <a:ext cx="46513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16" name="Straight Arrow Connector 35"/>
            <p:cNvCxnSpPr>
              <a:cxnSpLocks noChangeShapeType="1"/>
            </p:cNvCxnSpPr>
            <p:nvPr/>
          </p:nvCxnSpPr>
          <p:spPr bwMode="auto">
            <a:xfrm flipV="1">
              <a:off x="4699885" y="6121400"/>
              <a:ext cx="282575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17" name="Straight Arrow Connector 36"/>
            <p:cNvCxnSpPr>
              <a:cxnSpLocks noChangeShapeType="1"/>
            </p:cNvCxnSpPr>
            <p:nvPr/>
          </p:nvCxnSpPr>
          <p:spPr bwMode="auto">
            <a:xfrm flipH="1">
              <a:off x="4231573" y="4906963"/>
              <a:ext cx="46513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18" name="Straight Arrow Connector 37"/>
            <p:cNvCxnSpPr>
              <a:cxnSpLocks noChangeShapeType="1"/>
            </p:cNvCxnSpPr>
            <p:nvPr/>
          </p:nvCxnSpPr>
          <p:spPr bwMode="auto">
            <a:xfrm flipH="1">
              <a:off x="4426835" y="5237163"/>
              <a:ext cx="269875" cy="142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32"/>
          <p:cNvGrpSpPr/>
          <p:nvPr/>
        </p:nvGrpSpPr>
        <p:grpSpPr>
          <a:xfrm>
            <a:off x="3800658" y="2660650"/>
            <a:ext cx="1677987" cy="1693863"/>
            <a:chOff x="3830638" y="2660650"/>
            <a:chExt cx="1677987" cy="1693863"/>
          </a:xfrm>
        </p:grpSpPr>
        <p:cxnSp>
          <p:nvCxnSpPr>
            <p:cNvPr id="43019" name="Straight Connector 48"/>
            <p:cNvCxnSpPr>
              <a:cxnSpLocks noChangeShapeType="1"/>
            </p:cNvCxnSpPr>
            <p:nvPr/>
          </p:nvCxnSpPr>
          <p:spPr bwMode="auto">
            <a:xfrm>
              <a:off x="4654550" y="2660650"/>
              <a:ext cx="14288" cy="16938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20" name="Straight Connector 49"/>
            <p:cNvCxnSpPr>
              <a:cxnSpLocks noChangeShapeType="1"/>
            </p:cNvCxnSpPr>
            <p:nvPr/>
          </p:nvCxnSpPr>
          <p:spPr bwMode="auto">
            <a:xfrm rot="17880000" flipV="1">
              <a:off x="4190207" y="2661444"/>
              <a:ext cx="958850" cy="16779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21" name="Straight Arrow Connector 50"/>
            <p:cNvCxnSpPr>
              <a:cxnSpLocks noChangeShapeType="1"/>
            </p:cNvCxnSpPr>
            <p:nvPr/>
          </p:nvCxnSpPr>
          <p:spPr bwMode="auto">
            <a:xfrm flipV="1">
              <a:off x="4684713" y="4279900"/>
              <a:ext cx="46513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22" name="Straight Arrow Connector 51"/>
            <p:cNvCxnSpPr>
              <a:cxnSpLocks noChangeShapeType="1"/>
            </p:cNvCxnSpPr>
            <p:nvPr/>
          </p:nvCxnSpPr>
          <p:spPr bwMode="auto">
            <a:xfrm flipV="1">
              <a:off x="4657725" y="3935413"/>
              <a:ext cx="280988" cy="15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23" name="Straight Arrow Connector 52"/>
            <p:cNvCxnSpPr>
              <a:cxnSpLocks noChangeShapeType="1"/>
            </p:cNvCxnSpPr>
            <p:nvPr/>
          </p:nvCxnSpPr>
          <p:spPr bwMode="auto">
            <a:xfrm flipH="1">
              <a:off x="4189413" y="2720975"/>
              <a:ext cx="46513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24" name="Straight Arrow Connector 53"/>
            <p:cNvCxnSpPr>
              <a:cxnSpLocks noChangeShapeType="1"/>
            </p:cNvCxnSpPr>
            <p:nvPr/>
          </p:nvCxnSpPr>
          <p:spPr bwMode="auto">
            <a:xfrm flipH="1">
              <a:off x="4384675" y="3051175"/>
              <a:ext cx="269875" cy="142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31"/>
          <p:cNvGrpSpPr/>
          <p:nvPr/>
        </p:nvGrpSpPr>
        <p:grpSpPr>
          <a:xfrm>
            <a:off x="3769610" y="501650"/>
            <a:ext cx="1679575" cy="1693863"/>
            <a:chOff x="3784600" y="501650"/>
            <a:chExt cx="1679575" cy="1693863"/>
          </a:xfrm>
        </p:grpSpPr>
        <p:cxnSp>
          <p:nvCxnSpPr>
            <p:cNvPr id="43025" name="Straight Connector 54"/>
            <p:cNvCxnSpPr>
              <a:cxnSpLocks noChangeShapeType="1"/>
            </p:cNvCxnSpPr>
            <p:nvPr/>
          </p:nvCxnSpPr>
          <p:spPr bwMode="auto">
            <a:xfrm>
              <a:off x="4610100" y="501650"/>
              <a:ext cx="14288" cy="16938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26" name="Straight Connector 55"/>
            <p:cNvCxnSpPr>
              <a:cxnSpLocks noChangeShapeType="1"/>
            </p:cNvCxnSpPr>
            <p:nvPr/>
          </p:nvCxnSpPr>
          <p:spPr bwMode="auto">
            <a:xfrm rot="17880000" flipV="1">
              <a:off x="4144963" y="501650"/>
              <a:ext cx="958850" cy="167957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27" name="Straight Arrow Connector 56"/>
            <p:cNvCxnSpPr>
              <a:cxnSpLocks noChangeShapeType="1"/>
            </p:cNvCxnSpPr>
            <p:nvPr/>
          </p:nvCxnSpPr>
          <p:spPr bwMode="auto">
            <a:xfrm flipV="1">
              <a:off x="4638675" y="2120900"/>
              <a:ext cx="465138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28" name="Straight Arrow Connector 57"/>
            <p:cNvCxnSpPr>
              <a:cxnSpLocks noChangeShapeType="1"/>
            </p:cNvCxnSpPr>
            <p:nvPr/>
          </p:nvCxnSpPr>
          <p:spPr bwMode="auto">
            <a:xfrm flipV="1">
              <a:off x="4611688" y="1776413"/>
              <a:ext cx="282575" cy="317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29" name="Straight Arrow Connector 58"/>
            <p:cNvCxnSpPr>
              <a:cxnSpLocks noChangeShapeType="1"/>
            </p:cNvCxnSpPr>
            <p:nvPr/>
          </p:nvCxnSpPr>
          <p:spPr bwMode="auto">
            <a:xfrm flipH="1">
              <a:off x="4144963" y="561975"/>
              <a:ext cx="46513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30" name="Straight Arrow Connector 59"/>
            <p:cNvCxnSpPr>
              <a:cxnSpLocks noChangeShapeType="1"/>
            </p:cNvCxnSpPr>
            <p:nvPr/>
          </p:nvCxnSpPr>
          <p:spPr bwMode="auto">
            <a:xfrm flipH="1">
              <a:off x="4340225" y="892175"/>
              <a:ext cx="269875" cy="142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43031" name="TextBox 60"/>
          <p:cNvSpPr txBox="1">
            <a:spLocks noChangeArrowheads="1"/>
          </p:cNvSpPr>
          <p:nvPr/>
        </p:nvSpPr>
        <p:spPr bwMode="auto">
          <a:xfrm>
            <a:off x="90702" y="1139668"/>
            <a:ext cx="2278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0" dirty="0"/>
              <a:t>Strong </a:t>
            </a:r>
            <a:r>
              <a:rPr lang="en-US" sz="2000" b="1" i="0" dirty="0" smtClean="0"/>
              <a:t>injections</a:t>
            </a:r>
            <a:endParaRPr lang="en-GB" sz="2000" b="1" i="0" dirty="0"/>
          </a:p>
        </p:txBody>
      </p:sp>
      <p:sp>
        <p:nvSpPr>
          <p:cNvPr id="43032" name="TextBox 61"/>
          <p:cNvSpPr txBox="1">
            <a:spLocks noChangeArrowheads="1"/>
          </p:cNvSpPr>
          <p:nvPr/>
        </p:nvSpPr>
        <p:spPr bwMode="auto">
          <a:xfrm>
            <a:off x="153030" y="3285058"/>
            <a:ext cx="27751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0" dirty="0"/>
              <a:t>Semi-strong </a:t>
            </a:r>
            <a:r>
              <a:rPr lang="en-US" sz="2000" b="1" i="0" dirty="0" err="1" smtClean="0"/>
              <a:t>injec’ns</a:t>
            </a:r>
            <a:endParaRPr lang="en-GB" sz="2000" b="0" i="0" dirty="0"/>
          </a:p>
        </p:txBody>
      </p:sp>
      <p:sp>
        <p:nvSpPr>
          <p:cNvPr id="43033" name="TextBox 62"/>
          <p:cNvSpPr txBox="1">
            <a:spLocks noChangeArrowheads="1"/>
          </p:cNvSpPr>
          <p:nvPr/>
        </p:nvSpPr>
        <p:spPr bwMode="auto">
          <a:xfrm>
            <a:off x="184883" y="4966821"/>
            <a:ext cx="21164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0" dirty="0"/>
              <a:t>Weak </a:t>
            </a:r>
            <a:r>
              <a:rPr lang="en-US" sz="2000" b="1" i="0" dirty="0" smtClean="0"/>
              <a:t>injections</a:t>
            </a:r>
            <a:endParaRPr lang="en-GB" sz="2000" b="1" i="0" dirty="0"/>
          </a:p>
        </p:txBody>
      </p:sp>
      <p:sp>
        <p:nvSpPr>
          <p:cNvPr id="43034" name="TextBox 63"/>
          <p:cNvSpPr txBox="1">
            <a:spLocks noChangeArrowheads="1"/>
          </p:cNvSpPr>
          <p:nvPr/>
        </p:nvSpPr>
        <p:spPr bwMode="auto">
          <a:xfrm>
            <a:off x="212570" y="136735"/>
            <a:ext cx="38379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 dirty="0"/>
              <a:t>Forcing </a:t>
            </a:r>
            <a:r>
              <a:rPr lang="en-US" i="0" dirty="0" smtClean="0"/>
              <a:t>strengths             </a:t>
            </a:r>
            <a:r>
              <a:rPr lang="en-US" b="0" i="0" dirty="0" smtClean="0"/>
              <a:t>,</a:t>
            </a:r>
            <a:endParaRPr lang="en-GB" b="0" i="0" dirty="0"/>
          </a:p>
        </p:txBody>
      </p:sp>
      <p:pic>
        <p:nvPicPr>
          <p:cNvPr id="27" name="weak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5386465" y="4775304"/>
            <a:ext cx="3048000" cy="1714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9787" y="5471418"/>
            <a:ext cx="3105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(as required for passive</a:t>
            </a:r>
          </a:p>
          <a:p>
            <a:r>
              <a:rPr lang="en-GB" sz="2000" b="0" i="0" dirty="0" smtClean="0"/>
              <a:t>      </a:t>
            </a:r>
            <a:r>
              <a:rPr lang="en-GB" sz="2000" b="1" i="0" dirty="0" smtClean="0">
                <a:solidFill>
                  <a:srgbClr val="FF0000"/>
                </a:solidFill>
              </a:rPr>
              <a:t>Kelvin shearing</a:t>
            </a:r>
            <a:r>
              <a:rPr lang="en-GB" sz="2000" b="0" i="0" dirty="0" smtClean="0"/>
              <a:t>,</a:t>
            </a:r>
          </a:p>
          <a:p>
            <a:r>
              <a:rPr lang="en-GB" sz="2000" dirty="0" smtClean="0"/>
              <a:t> CE2/SSST-type models</a:t>
            </a:r>
            <a:r>
              <a:rPr lang="en-GB" sz="2000" b="0" i="0" dirty="0" smtClean="0"/>
              <a:t>)</a:t>
            </a:r>
            <a:endParaRPr lang="en-GB" sz="2000" b="0" i="0" dirty="0"/>
          </a:p>
        </p:txBody>
      </p:sp>
      <p:sp>
        <p:nvSpPr>
          <p:cNvPr id="29" name="TextBox 28"/>
          <p:cNvSpPr txBox="1"/>
          <p:nvPr/>
        </p:nvSpPr>
        <p:spPr>
          <a:xfrm>
            <a:off x="467195" y="1906252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Recall</a:t>
            </a:r>
            <a:endParaRPr lang="en-GB" sz="2000" b="0" i="0" dirty="0"/>
          </a:p>
        </p:txBody>
      </p:sp>
      <p:sp>
        <p:nvSpPr>
          <p:cNvPr id="30" name="TextBox 29"/>
          <p:cNvSpPr txBox="1"/>
          <p:nvPr/>
        </p:nvSpPr>
        <p:spPr>
          <a:xfrm>
            <a:off x="1159230" y="604610"/>
            <a:ext cx="279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cf. Shigeo Kida (1981):</a:t>
            </a:r>
            <a:endParaRPr lang="en-GB" sz="2000" b="0" i="0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618" y="2229004"/>
            <a:ext cx="30956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65516" y="175043"/>
            <a:ext cx="1040606" cy="41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08254" y="1151902"/>
            <a:ext cx="9048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62"/>
          <p:cNvSpPr txBox="1">
            <a:spLocks noChangeArrowheads="1"/>
          </p:cNvSpPr>
          <p:nvPr/>
        </p:nvSpPr>
        <p:spPr bwMode="auto">
          <a:xfrm>
            <a:off x="3260366" y="1161817"/>
            <a:ext cx="7681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=  16:</a:t>
            </a:r>
            <a:endParaRPr lang="en-GB" sz="1800" b="0" i="0" dirty="0"/>
          </a:p>
        </p:txBody>
      </p:sp>
      <p:sp>
        <p:nvSpPr>
          <p:cNvPr id="38" name="TextBox 37"/>
          <p:cNvSpPr txBox="1"/>
          <p:nvPr/>
        </p:nvSpPr>
        <p:spPr>
          <a:xfrm>
            <a:off x="1021826" y="1531503"/>
            <a:ext cx="2820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 in units of background shear</a:t>
            </a:r>
            <a:endParaRPr lang="en-GB" sz="1600" b="0" i="0" dirty="0"/>
          </a:p>
        </p:txBody>
      </p:sp>
      <p:sp>
        <p:nvSpPr>
          <p:cNvPr id="39" name="TextBox 62"/>
          <p:cNvSpPr txBox="1">
            <a:spLocks noChangeArrowheads="1"/>
          </p:cNvSpPr>
          <p:nvPr/>
        </p:nvSpPr>
        <p:spPr bwMode="auto">
          <a:xfrm>
            <a:off x="3757540" y="3337888"/>
            <a:ext cx="639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=  8:</a:t>
            </a:r>
            <a:endParaRPr lang="en-GB" sz="1800" b="0" i="0" dirty="0"/>
          </a:p>
        </p:txBody>
      </p:sp>
      <p:sp>
        <p:nvSpPr>
          <p:cNvPr id="40" name="TextBox 62"/>
          <p:cNvSpPr txBox="1">
            <a:spLocks noChangeArrowheads="1"/>
          </p:cNvSpPr>
          <p:nvPr/>
        </p:nvSpPr>
        <p:spPr bwMode="auto">
          <a:xfrm>
            <a:off x="3220393" y="5004295"/>
            <a:ext cx="639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=  2:</a:t>
            </a:r>
            <a:endParaRPr lang="en-GB" sz="1800" b="0" i="0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05426" y="3312985"/>
            <a:ext cx="9048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98262" y="4994382"/>
            <a:ext cx="9048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PPTS\MISC-PIX\steve-new-injec-al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80" y="526312"/>
            <a:ext cx="6400800" cy="457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352908" y="1105213"/>
            <a:ext cx="1725152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0</a:t>
            </a:r>
          </a:p>
          <a:p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1/64</a:t>
            </a:r>
          </a:p>
          <a:p>
            <a:r>
              <a:rPr lang="en-US" sz="1600" b="0" i="0" dirty="0" smtClean="0"/>
              <a:t> 1/32</a:t>
            </a:r>
          </a:p>
          <a:p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1/16</a:t>
            </a:r>
          </a:p>
          <a:p>
            <a:r>
              <a:rPr lang="en-US" sz="1600" b="0" i="0" dirty="0" smtClean="0"/>
              <a:t> 1/8</a:t>
            </a:r>
          </a:p>
          <a:p>
            <a:r>
              <a:rPr lang="en-US" sz="1600" b="0" i="0" dirty="0" smtClean="0"/>
              <a:t> 1/4</a:t>
            </a:r>
          </a:p>
          <a:p>
            <a:r>
              <a:rPr lang="en-US" sz="1600" b="0" i="0" dirty="0" smtClean="0"/>
              <a:t> 1/2</a:t>
            </a:r>
          </a:p>
          <a:p>
            <a:endParaRPr lang="en-US" sz="1600" b="0" i="0" dirty="0" smtClean="0"/>
          </a:p>
          <a:p>
            <a:endParaRPr lang="en-US" sz="1600" dirty="0" smtClean="0"/>
          </a:p>
          <a:p>
            <a:r>
              <a:rPr lang="en-US" sz="1600" b="0" i="0" dirty="0" smtClean="0"/>
              <a:t>1/1 (anticyclone</a:t>
            </a:r>
          </a:p>
          <a:p>
            <a:r>
              <a:rPr lang="en-US" sz="1600" b="0" i="0" dirty="0" smtClean="0"/>
              <a:t>       only, as in</a:t>
            </a:r>
          </a:p>
          <a:p>
            <a:r>
              <a:rPr lang="en-US" sz="1600" b="0" i="0" dirty="0" smtClean="0"/>
              <a:t>    Li  </a:t>
            </a:r>
            <a:r>
              <a:rPr lang="en-US" sz="1600" b="0" dirty="0" smtClean="0"/>
              <a:t>et al.</a:t>
            </a:r>
            <a:r>
              <a:rPr lang="en-US" sz="1600" b="0" i="0" dirty="0" smtClean="0"/>
              <a:t> ’06,</a:t>
            </a:r>
          </a:p>
          <a:p>
            <a:r>
              <a:rPr lang="en-US" sz="1600" b="0" i="0" dirty="0" smtClean="0"/>
              <a:t>   Showman ’07)</a:t>
            </a:r>
            <a:endParaRPr lang="en-GB" sz="1600" b="0" i="0" dirty="0"/>
          </a:p>
        </p:txBody>
      </p:sp>
      <p:sp>
        <p:nvSpPr>
          <p:cNvPr id="6" name="TextBox 5"/>
          <p:cNvSpPr txBox="1"/>
          <p:nvPr/>
        </p:nvSpPr>
        <p:spPr>
          <a:xfrm>
            <a:off x="6935323" y="732961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biases: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6235906" y="899415"/>
            <a:ext cx="1184222" cy="3447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6235905" y="959374"/>
            <a:ext cx="1184223" cy="5396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6235905" y="1004345"/>
            <a:ext cx="1214204" cy="7495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6235905" y="1109276"/>
            <a:ext cx="1184223" cy="8394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6250898" y="1319140"/>
            <a:ext cx="1229191" cy="9443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6250899" y="1753850"/>
            <a:ext cx="1199213" cy="7045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6235905" y="2608292"/>
            <a:ext cx="1229197" cy="1199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5711252" y="3492709"/>
            <a:ext cx="1708877" cy="8094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8245" y="4661860"/>
            <a:ext cx="628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725845" y="5002872"/>
            <a:ext cx="8215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An additional “saturation” constraint further limits injection strengths by</a:t>
            </a:r>
          </a:p>
          <a:p>
            <a:r>
              <a:rPr lang="en-US" sz="2000" b="0" i="0" dirty="0" smtClean="0"/>
              <a:t>                                        prohibiting       from exceeding        .</a:t>
            </a:r>
            <a:endParaRPr lang="en-GB" sz="2000" b="0" i="0" dirty="0"/>
          </a:p>
        </p:txBody>
      </p:sp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3834" y="5351412"/>
            <a:ext cx="2857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368444" y="1379095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anticyclone</a:t>
            </a:r>
          </a:p>
          <a:p>
            <a:r>
              <a:rPr lang="en-US" sz="1600" dirty="0" smtClean="0"/>
              <a:t>strength</a:t>
            </a:r>
            <a:endParaRPr lang="en-GB" sz="16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4394612" y="3000536"/>
            <a:ext cx="102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cyclone</a:t>
            </a:r>
          </a:p>
          <a:p>
            <a:r>
              <a:rPr lang="en-US" sz="1600" dirty="0" smtClean="0"/>
              <a:t>strengths</a:t>
            </a:r>
            <a:endParaRPr lang="en-GB" sz="1600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90" y="1985816"/>
            <a:ext cx="891540" cy="76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9695" y="5453529"/>
            <a:ext cx="5810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Straight Arrow Connector 26"/>
          <p:cNvCxnSpPr/>
          <p:nvPr/>
        </p:nvCxnSpPr>
        <p:spPr>
          <a:xfrm>
            <a:off x="3567659" y="1603948"/>
            <a:ext cx="749508" cy="4347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276538" y="2653261"/>
            <a:ext cx="254833" cy="4946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909337" y="2041163"/>
            <a:ext cx="39919" cy="10193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334658" y="2251024"/>
            <a:ext cx="252332" cy="8069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28347" y="5799846"/>
            <a:ext cx="8254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</a:t>
            </a:r>
            <a:r>
              <a:rPr lang="en-US" sz="2000" b="0" i="0" dirty="0" smtClean="0"/>
              <a:t>With this setup, bias 1/32 is enough to ensure </a:t>
            </a:r>
            <a:r>
              <a:rPr lang="en-US" sz="2000" b="1" i="0" dirty="0" smtClean="0">
                <a:solidFill>
                  <a:srgbClr val="FF0000"/>
                </a:solidFill>
              </a:rPr>
              <a:t>large-cyclone attrition</a:t>
            </a:r>
            <a:r>
              <a:rPr lang="en-US" sz="2000" dirty="0" smtClean="0"/>
              <a:t>.</a:t>
            </a:r>
            <a:endParaRPr lang="en-US" sz="2000" b="0" i="0" dirty="0" smtClean="0"/>
          </a:p>
          <a:p>
            <a:r>
              <a:rPr lang="en-US" sz="2000" dirty="0" smtClean="0"/>
              <a:t>  Illustrate for strength        </a:t>
            </a:r>
            <a:r>
              <a:rPr lang="en-US" sz="1800" dirty="0" smtClean="0"/>
              <a:t>=</a:t>
            </a:r>
            <a:r>
              <a:rPr lang="en-US" sz="2000" dirty="0" smtClean="0"/>
              <a:t> 16 and     </a:t>
            </a:r>
            <a:r>
              <a:rPr lang="en-US" sz="1800" dirty="0" smtClean="0"/>
              <a:t>=</a:t>
            </a:r>
            <a:r>
              <a:rPr lang="en-US" sz="2000" dirty="0" smtClean="0"/>
              <a:t> 0  (pure Dowling-Ingersoll):</a:t>
            </a:r>
            <a:endParaRPr lang="en-GB" sz="2000" b="0" i="0" dirty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49920" y="6138082"/>
            <a:ext cx="219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0278" y="6219434"/>
            <a:ext cx="530066" cy="31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573449" y="263480"/>
            <a:ext cx="696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Final (July ’14) version of</a:t>
            </a:r>
            <a:r>
              <a:rPr lang="en-US" sz="1800" b="0" i="0" dirty="0" smtClean="0"/>
              <a:t> injection-pair algorithm, with “saturation</a:t>
            </a:r>
            <a:r>
              <a:rPr lang="en-US" sz="1800" dirty="0" smtClean="0"/>
              <a:t>”</a:t>
            </a:r>
            <a:r>
              <a:rPr lang="en-US" sz="1800" b="0" i="0" dirty="0" smtClean="0"/>
              <a:t>: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_32_bias_52_years_injection_into_cyclon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8100" y="1990938"/>
            <a:ext cx="9105900" cy="266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8569" y="1500539"/>
            <a:ext cx="295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1917" y="1528994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823" y="688202"/>
            <a:ext cx="9262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B</a:t>
            </a:r>
            <a:r>
              <a:rPr lang="en-US" sz="2000" b="0" i="0" dirty="0" smtClean="0"/>
              <a:t>ias </a:t>
            </a:r>
            <a:r>
              <a:rPr lang="en-US" sz="1800" b="0" i="0" dirty="0" smtClean="0"/>
              <a:t>1/32</a:t>
            </a:r>
            <a:r>
              <a:rPr lang="en-US" sz="2000" b="0" i="0" dirty="0" smtClean="0"/>
              <a:t>,</a:t>
            </a:r>
            <a:r>
              <a:rPr lang="en-US" sz="2000" dirty="0" smtClean="0"/>
              <a:t>          </a:t>
            </a:r>
            <a:r>
              <a:rPr lang="en-US" sz="1800" dirty="0" smtClean="0"/>
              <a:t>=</a:t>
            </a:r>
            <a:r>
              <a:rPr lang="en-US" sz="2000" dirty="0" smtClean="0"/>
              <a:t> 16,      </a:t>
            </a:r>
            <a:r>
              <a:rPr lang="en-US" sz="1800" dirty="0" smtClean="0"/>
              <a:t>=</a:t>
            </a:r>
            <a:r>
              <a:rPr lang="en-US" sz="2000" dirty="0" smtClean="0"/>
              <a:t> 0  (pure Dowling-Ingersoll), 2:1 domain aspect ratio:</a:t>
            </a:r>
            <a:endParaRPr lang="en-GB" sz="2000" b="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1795150" y="5307672"/>
            <a:ext cx="6829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              NB:</a:t>
            </a:r>
            <a:r>
              <a:rPr lang="en-US" sz="2000" b="0" i="0" dirty="0" smtClean="0"/>
              <a:t> quasi-realistic </a:t>
            </a:r>
            <a:r>
              <a:rPr lang="en-US" sz="2000" b="1" i="0" dirty="0" smtClean="0">
                <a:solidFill>
                  <a:srgbClr val="FF0000"/>
                </a:solidFill>
              </a:rPr>
              <a:t>base-temperature structure</a:t>
            </a:r>
            <a:r>
              <a:rPr lang="en-US" sz="2000" b="0" i="0" dirty="0" smtClean="0"/>
              <a:t>;</a:t>
            </a:r>
          </a:p>
          <a:p>
            <a:r>
              <a:rPr lang="en-US" sz="2000" dirty="0" smtClean="0"/>
              <a:t>white contour shows where         = +0.5 threshold reached.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156605" y="4736892"/>
            <a:ext cx="359771" cy="6145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2198" y="5681183"/>
            <a:ext cx="534353" cy="29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1401" y="711646"/>
            <a:ext cx="219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6571" y="763016"/>
            <a:ext cx="530066" cy="31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569" y="1500539"/>
            <a:ext cx="295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1917" y="1528994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8643" y="493332"/>
            <a:ext cx="7938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B</a:t>
            </a:r>
            <a:r>
              <a:rPr lang="en-US" sz="2000" b="0" i="0" dirty="0" smtClean="0"/>
              <a:t>ias </a:t>
            </a:r>
            <a:r>
              <a:rPr lang="en-US" sz="1800" b="0" i="0" dirty="0" smtClean="0"/>
              <a:t>1/16</a:t>
            </a:r>
            <a:r>
              <a:rPr lang="en-US" sz="2000" b="0" i="0" dirty="0" smtClean="0"/>
              <a:t>,</a:t>
            </a:r>
            <a:r>
              <a:rPr lang="en-US" sz="2000" dirty="0" smtClean="0"/>
              <a:t>          </a:t>
            </a:r>
            <a:r>
              <a:rPr lang="en-US" sz="1800" dirty="0" smtClean="0"/>
              <a:t>=</a:t>
            </a:r>
            <a:r>
              <a:rPr lang="en-US" sz="2000" dirty="0" smtClean="0"/>
              <a:t>  16,       </a:t>
            </a:r>
            <a:r>
              <a:rPr lang="en-US" sz="1800" dirty="0" smtClean="0"/>
              <a:t>=</a:t>
            </a:r>
            <a:r>
              <a:rPr lang="en-US" sz="2000" dirty="0" smtClean="0"/>
              <a:t> 0  (pure Dowling-Ingersoll), 2:1 domain:</a:t>
            </a:r>
            <a:endParaRPr lang="en-GB" sz="2000" b="0" i="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1361" y="568146"/>
            <a:ext cx="530066" cy="31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6111" y="531766"/>
            <a:ext cx="219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5156605" y="4736892"/>
            <a:ext cx="359771" cy="6145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steve14-colour_lucky_movi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14790" y="1181722"/>
            <a:ext cx="8572500" cy="48006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589370" y="2953063"/>
            <a:ext cx="0" cy="46469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09484" y="3522688"/>
            <a:ext cx="554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LD</a:t>
            </a:r>
            <a:endParaRPr lang="en-GB" sz="1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30" y="1360506"/>
            <a:ext cx="8642890" cy="415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3805" y="5862686"/>
            <a:ext cx="295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94479" y="5786204"/>
            <a:ext cx="4964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(same       in </a:t>
            </a:r>
            <a:r>
              <a:rPr lang="en-GB" sz="2000" dirty="0" err="1" smtClean="0"/>
              <a:t>grayscale</a:t>
            </a:r>
            <a:r>
              <a:rPr lang="en-GB" sz="2000" dirty="0" smtClean="0"/>
              <a:t>: note sharp edges)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4950" y="1618938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km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172130" y="5503888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km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78643" y="493332"/>
            <a:ext cx="7938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B</a:t>
            </a:r>
            <a:r>
              <a:rPr lang="en-US" sz="2000" b="0" i="0" dirty="0" smtClean="0"/>
              <a:t>ias </a:t>
            </a:r>
            <a:r>
              <a:rPr lang="en-US" sz="1800" b="0" i="0" dirty="0" smtClean="0"/>
              <a:t>1/16</a:t>
            </a:r>
            <a:r>
              <a:rPr lang="en-US" sz="2000" b="0" i="0" dirty="0" smtClean="0"/>
              <a:t>,</a:t>
            </a:r>
            <a:r>
              <a:rPr lang="en-US" sz="2000" dirty="0" smtClean="0"/>
              <a:t>          </a:t>
            </a:r>
            <a:r>
              <a:rPr lang="en-US" sz="1800" dirty="0" smtClean="0"/>
              <a:t>=</a:t>
            </a:r>
            <a:r>
              <a:rPr lang="en-US" sz="2000" dirty="0" smtClean="0"/>
              <a:t>  16,       </a:t>
            </a:r>
            <a:r>
              <a:rPr lang="en-US" sz="1800" dirty="0" smtClean="0"/>
              <a:t>=</a:t>
            </a:r>
            <a:r>
              <a:rPr lang="en-US" sz="2000" dirty="0" smtClean="0"/>
              <a:t> 0  (pure Dowling-Ingersoll), 2:1 domain:</a:t>
            </a:r>
            <a:endParaRPr lang="en-GB" sz="2000" b="0" i="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1361" y="568146"/>
            <a:ext cx="530066" cy="31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6111" y="531766"/>
            <a:ext cx="219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99" y="1385722"/>
            <a:ext cx="8510778" cy="410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4523" y="719533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9528" y="644578"/>
            <a:ext cx="290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Corresponding       field: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332160" y="2983044"/>
            <a:ext cx="102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70C0"/>
                </a:solidFill>
              </a:rPr>
              <a:t>COLD</a:t>
            </a:r>
            <a:endParaRPr lang="en-GB" sz="18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6717" y="1484027"/>
            <a:ext cx="102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</a:rPr>
              <a:t>WARM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9275" y="4664440"/>
            <a:ext cx="102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</a:rPr>
              <a:t>WARM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50" y="1618938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km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172130" y="5503888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km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99" y="1385722"/>
            <a:ext cx="8510778" cy="410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4523" y="719533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9528" y="644578"/>
            <a:ext cx="290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Corresponding       field: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825130" y="5847321"/>
            <a:ext cx="673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Some zonal-mean profiles for different biases (    = 0 still):</a:t>
            </a:r>
            <a:endParaRPr lang="en-GB" sz="2000" b="0" i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8400" y="5883253"/>
            <a:ext cx="219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6717" y="1484027"/>
            <a:ext cx="102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</a:rPr>
              <a:t>WARM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9275" y="4664440"/>
            <a:ext cx="102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</a:rPr>
              <a:t>WARM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32160" y="2983044"/>
            <a:ext cx="102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70C0"/>
                </a:solidFill>
              </a:rPr>
              <a:t>COLD</a:t>
            </a:r>
            <a:endParaRPr lang="en-GB" sz="18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130" y="5503888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km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4950" y="1618938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km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PPTS\KILLW-TACHO-JETS\STEVE-CALIF\steve14-oxftalk-qbar_arr_bias_ex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5035" y="217723"/>
            <a:ext cx="4928626" cy="3520447"/>
          </a:xfrm>
          <a:prstGeom prst="rect">
            <a:avLst/>
          </a:prstGeom>
          <a:noFill/>
        </p:spPr>
      </p:pic>
      <p:pic>
        <p:nvPicPr>
          <p:cNvPr id="4101" name="Picture 5" descr="C:\PPTS\KILLW-TACHO-JETS\STEVE-CALIF\steve14-oxftalk-ubar_arr_bias_ex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2100" y="187116"/>
            <a:ext cx="4928626" cy="3520447"/>
          </a:xfrm>
          <a:prstGeom prst="rect">
            <a:avLst/>
          </a:prstGeom>
          <a:noFill/>
        </p:spPr>
      </p:pic>
      <p:pic>
        <p:nvPicPr>
          <p:cNvPr id="4100" name="Picture 4" descr="C:\PPTS\KILLW-TACHO-JETS\STEVE-CALIF\steve14-oxftalk-etotarr_bias_ex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0364" y="3472463"/>
            <a:ext cx="4928626" cy="3520447"/>
          </a:xfrm>
          <a:prstGeom prst="rect">
            <a:avLst/>
          </a:prstGeom>
          <a:noFill/>
        </p:spPr>
      </p:pic>
      <p:pic>
        <p:nvPicPr>
          <p:cNvPr id="4099" name="Picture 3" descr="C:\PPTS\KILLW-TACHO-JETS\STEVE-CALIF\steve14-oxftalk-abar_qmax_16_bias_experiment_60_120_year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4870" y="3472463"/>
            <a:ext cx="4928626" cy="3520447"/>
          </a:xfrm>
          <a:prstGeom prst="rect">
            <a:avLst/>
          </a:prstGeom>
          <a:noFill/>
        </p:spPr>
      </p:pic>
      <p:pic>
        <p:nvPicPr>
          <p:cNvPr id="6" name="Picture 5" descr="steve-new-colour-key-m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9984" y="733063"/>
            <a:ext cx="617222" cy="957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1913" y="2206053"/>
            <a:ext cx="13997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deep jet,</a:t>
            </a:r>
          </a:p>
          <a:p>
            <a:r>
              <a:rPr lang="en-US" sz="1400" dirty="0" smtClean="0"/>
              <a:t>à la</a:t>
            </a:r>
          </a:p>
          <a:p>
            <a:r>
              <a:rPr lang="en-US" sz="1400" dirty="0" smtClean="0"/>
              <a:t>Stamp-Dowling</a:t>
            </a:r>
            <a:endParaRPr lang="en-GB" sz="14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263517" y="2428407"/>
            <a:ext cx="869427" cy="3597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98038" y="643020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/>
              <a:t> biases: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1588" y="3792510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Total energy</a:t>
            </a:r>
            <a:endParaRPr lang="en-GB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997773" y="6070543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/>
              <a:t> </a:t>
            </a:r>
            <a:r>
              <a:rPr lang="en-US" sz="1400" dirty="0" smtClean="0"/>
              <a:t>time / Earth years</a:t>
            </a:r>
            <a:endParaRPr lang="en-US" sz="1400" b="0" i="0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9158" y="644496"/>
            <a:ext cx="330041" cy="37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01907" y="4394615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Strength-</a:t>
            </a:r>
          </a:p>
          <a:p>
            <a:r>
              <a:rPr lang="en-GB" sz="1800" dirty="0" smtClean="0"/>
              <a:t>weighted</a:t>
            </a:r>
          </a:p>
          <a:p>
            <a:r>
              <a:rPr lang="en-GB" sz="1800" dirty="0" smtClean="0"/>
              <a:t>injections</a:t>
            </a:r>
            <a:endParaRPr lang="en-GB" sz="1800" dirty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3379" y="617875"/>
            <a:ext cx="21050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9182" y="575013"/>
            <a:ext cx="2000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555823" y="3185412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 </a:t>
            </a:r>
            <a:r>
              <a:rPr lang="en-GB" sz="1400" dirty="0" smtClean="0"/>
              <a:t>m/s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79883" y="1319141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cs typeface="Times New Roman" pitchFamily="18" charset="0"/>
              </a:rPr>
              <a:t>/km</a:t>
            </a:r>
            <a:endParaRPr lang="en-GB" sz="1600" dirty="0">
              <a:latin typeface="+mn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842" y="4559513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cs typeface="Times New Roman" pitchFamily="18" charset="0"/>
              </a:rPr>
              <a:t>/km</a:t>
            </a:r>
            <a:endParaRPr lang="en-GB" sz="1600" dirty="0">
              <a:latin typeface="+mn-lt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943" y="1282778"/>
            <a:ext cx="179882" cy="30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389" y="4515865"/>
            <a:ext cx="166688" cy="28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5363854" y="4737834"/>
            <a:ext cx="1659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Statistically steady</a:t>
            </a:r>
            <a:endParaRPr lang="en-US" sz="1400" b="0" i="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7105211" y="4050783"/>
            <a:ext cx="100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 quite</a:t>
            </a:r>
          </a:p>
          <a:p>
            <a:r>
              <a:rPr lang="en-US" sz="1400" dirty="0" smtClean="0"/>
              <a:t>settled yet</a:t>
            </a:r>
            <a:endParaRPr lang="en-US" sz="1400" b="0" i="0" dirty="0" smtClean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8049715" y="4437089"/>
            <a:ext cx="494678" cy="554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945444" y="4951751"/>
            <a:ext cx="414726" cy="5946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637" y="284812"/>
            <a:ext cx="496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Main points about model results so far:</a:t>
            </a:r>
            <a:endParaRPr lang="en-GB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9705" y="719532"/>
            <a:ext cx="7367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 </a:t>
            </a:r>
            <a:r>
              <a:rPr lang="en-US" dirty="0" smtClean="0"/>
              <a:t>▪ </a:t>
            </a:r>
            <a:r>
              <a:rPr lang="en-US" sz="1800" dirty="0" smtClean="0"/>
              <a:t>Jupiter model has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large-scale friction and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damping.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624" y="1199218"/>
            <a:ext cx="752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Yet  </a:t>
            </a:r>
            <a:r>
              <a:rPr lang="en-US" sz="1800" b="1" dirty="0" smtClean="0">
                <a:solidFill>
                  <a:srgbClr val="FF0000"/>
                </a:solidFill>
              </a:rPr>
              <a:t>PV bias</a:t>
            </a:r>
            <a:r>
              <a:rPr lang="en-US" sz="1800" dirty="0" smtClean="0"/>
              <a:t> and zeta-dependence </a:t>
            </a:r>
            <a:r>
              <a:rPr lang="en-US" sz="1800" b="1" dirty="0" smtClean="0">
                <a:solidFill>
                  <a:srgbClr val="FF0000"/>
                </a:solidFill>
              </a:rPr>
              <a:t>allow statistically-steady states</a:t>
            </a:r>
            <a:r>
              <a:rPr lang="en-US" sz="1800" dirty="0" smtClean="0"/>
              <a:t>.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6865" y="2418691"/>
            <a:ext cx="5182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 </a:t>
            </a:r>
            <a:r>
              <a:rPr lang="en-US" sz="1800" dirty="0" smtClean="0"/>
              <a:t>Strengthening is due to </a:t>
            </a:r>
            <a:r>
              <a:rPr lang="en-US" sz="1800" b="1" dirty="0" smtClean="0">
                <a:solidFill>
                  <a:srgbClr val="FF0000"/>
                </a:solidFill>
              </a:rPr>
              <a:t>monopole migration.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▪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  <a:r>
              <a:rPr lang="en-US" sz="1800" dirty="0" smtClean="0"/>
              <a:t>Sharpening is due to </a:t>
            </a:r>
            <a:r>
              <a:rPr lang="en-US" sz="1800" b="1" dirty="0" smtClean="0">
                <a:solidFill>
                  <a:srgbClr val="FF0000"/>
                </a:solidFill>
              </a:rPr>
              <a:t>PV mixing.</a:t>
            </a:r>
            <a:endParaRPr lang="en-US" sz="1800" dirty="0" smtClean="0"/>
          </a:p>
          <a:p>
            <a:r>
              <a:rPr lang="en-US" dirty="0" smtClean="0"/>
              <a:t>▪</a:t>
            </a:r>
            <a:r>
              <a:rPr lang="en-US" sz="1800" dirty="0" smtClean="0"/>
              <a:t>  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significant upscale energy cascade!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295" y="1698934"/>
            <a:ext cx="80858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Model can produce </a:t>
            </a:r>
            <a:r>
              <a:rPr lang="en-US" sz="1800" b="1" dirty="0" smtClean="0">
                <a:solidFill>
                  <a:srgbClr val="FF0000"/>
                </a:solidFill>
              </a:rPr>
              <a:t>realistic belt-zone </a:t>
            </a:r>
            <a:r>
              <a:rPr lang="en-US" sz="1800" dirty="0" smtClean="0"/>
              <a:t>(zeta)</a:t>
            </a:r>
            <a:r>
              <a:rPr lang="en-US" sz="1800" b="1" dirty="0" smtClean="0">
                <a:solidFill>
                  <a:srgbClr val="FF0000"/>
                </a:solidFill>
              </a:rPr>
              <a:t> structure</a:t>
            </a:r>
            <a:r>
              <a:rPr lang="en-US" sz="1800" dirty="0" smtClean="0"/>
              <a:t>, with vortex activity</a:t>
            </a:r>
          </a:p>
          <a:p>
            <a:r>
              <a:rPr lang="en-US" sz="1800" dirty="0" smtClean="0"/>
              <a:t>  </a:t>
            </a:r>
            <a:r>
              <a:rPr lang="en-US" sz="1800" b="1" dirty="0" smtClean="0">
                <a:solidFill>
                  <a:srgbClr val="FF0000"/>
                </a:solidFill>
              </a:rPr>
              <a:t>strengthening</a:t>
            </a:r>
            <a:r>
              <a:rPr lang="en-US" sz="1800" dirty="0" smtClean="0"/>
              <a:t> and </a:t>
            </a:r>
            <a:r>
              <a:rPr lang="en-US" sz="1800" b="1" dirty="0" smtClean="0">
                <a:solidFill>
                  <a:srgbClr val="FF0000"/>
                </a:solidFill>
              </a:rPr>
              <a:t>sharpening</a:t>
            </a:r>
            <a:r>
              <a:rPr lang="en-US" sz="1800" dirty="0" smtClean="0"/>
              <a:t> the upper jets relative to the deep jets.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76131" y="5368925"/>
            <a:ext cx="771236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</a:t>
            </a:r>
            <a:r>
              <a:rPr lang="en-US" sz="1800" dirty="0" smtClean="0"/>
              <a:t>at  </a:t>
            </a:r>
            <a:r>
              <a:rPr lang="en-US" sz="1800" b="1" dirty="0" smtClean="0">
                <a:solidFill>
                  <a:srgbClr val="FF0000"/>
                </a:solidFill>
              </a:rPr>
              <a:t>”unearthly”</a:t>
            </a:r>
            <a:r>
              <a:rPr lang="en-US" sz="1800" dirty="0" smtClean="0"/>
              <a:t>,  </a:t>
            </a:r>
            <a:r>
              <a:rPr lang="en-US" sz="1800" dirty="0"/>
              <a:t>”Encyclopedia</a:t>
            </a:r>
            <a:r>
              <a:rPr lang="en-US" sz="1800" dirty="0" smtClean="0"/>
              <a:t>”, 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637" y="284812"/>
            <a:ext cx="496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Main points about model results so far:</a:t>
            </a:r>
            <a:endParaRPr lang="en-GB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9705" y="719532"/>
            <a:ext cx="7367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 </a:t>
            </a:r>
            <a:r>
              <a:rPr lang="en-US" dirty="0" smtClean="0"/>
              <a:t>▪ </a:t>
            </a:r>
            <a:r>
              <a:rPr lang="en-US" sz="1800" dirty="0" smtClean="0"/>
              <a:t>Jupiter model has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large-scale friction and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damping.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624" y="1199218"/>
            <a:ext cx="752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Yet  </a:t>
            </a:r>
            <a:r>
              <a:rPr lang="en-US" sz="1800" b="1" dirty="0" smtClean="0">
                <a:solidFill>
                  <a:srgbClr val="FF0000"/>
                </a:solidFill>
              </a:rPr>
              <a:t>PV bias</a:t>
            </a:r>
            <a:r>
              <a:rPr lang="en-US" sz="1800" dirty="0" smtClean="0"/>
              <a:t> and zeta-dependence </a:t>
            </a:r>
            <a:r>
              <a:rPr lang="en-US" sz="1800" b="1" dirty="0" smtClean="0">
                <a:solidFill>
                  <a:srgbClr val="FF0000"/>
                </a:solidFill>
              </a:rPr>
              <a:t>allow statistically-steady states</a:t>
            </a:r>
            <a:r>
              <a:rPr lang="en-US" sz="1800" dirty="0" smtClean="0"/>
              <a:t>.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6865" y="2418691"/>
            <a:ext cx="5182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 </a:t>
            </a:r>
            <a:r>
              <a:rPr lang="en-US" sz="1800" dirty="0" smtClean="0"/>
              <a:t>Strengthening is due to </a:t>
            </a:r>
            <a:r>
              <a:rPr lang="en-US" sz="1800" b="1" dirty="0" smtClean="0">
                <a:solidFill>
                  <a:srgbClr val="FF0000"/>
                </a:solidFill>
              </a:rPr>
              <a:t>monopole migration.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▪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  <a:r>
              <a:rPr lang="en-US" sz="1800" dirty="0" smtClean="0"/>
              <a:t>Sharpening is due to </a:t>
            </a:r>
            <a:r>
              <a:rPr lang="en-US" sz="1800" b="1" dirty="0" smtClean="0">
                <a:solidFill>
                  <a:srgbClr val="FF0000"/>
                </a:solidFill>
              </a:rPr>
              <a:t>PV mixing.</a:t>
            </a:r>
            <a:endParaRPr lang="en-US" sz="1800" dirty="0" smtClean="0"/>
          </a:p>
          <a:p>
            <a:r>
              <a:rPr lang="en-US" dirty="0" smtClean="0"/>
              <a:t>▪</a:t>
            </a:r>
            <a:r>
              <a:rPr lang="en-US" sz="1800" dirty="0" smtClean="0"/>
              <a:t>  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significant upscale energy cascade!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295" y="1698934"/>
            <a:ext cx="80858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Model can produce </a:t>
            </a:r>
            <a:r>
              <a:rPr lang="en-US" sz="1800" b="1" dirty="0" smtClean="0">
                <a:solidFill>
                  <a:srgbClr val="FF0000"/>
                </a:solidFill>
              </a:rPr>
              <a:t>realistic belt-zone </a:t>
            </a:r>
            <a:r>
              <a:rPr lang="en-US" sz="1800" dirty="0" smtClean="0"/>
              <a:t>(zeta)</a:t>
            </a:r>
            <a:r>
              <a:rPr lang="en-US" sz="1800" b="1" dirty="0" smtClean="0">
                <a:solidFill>
                  <a:srgbClr val="FF0000"/>
                </a:solidFill>
              </a:rPr>
              <a:t> structure</a:t>
            </a:r>
            <a:r>
              <a:rPr lang="en-US" sz="1800" dirty="0" smtClean="0"/>
              <a:t>, with vortex activity</a:t>
            </a:r>
          </a:p>
          <a:p>
            <a:r>
              <a:rPr lang="en-US" sz="1800" dirty="0" smtClean="0"/>
              <a:t>  </a:t>
            </a:r>
            <a:r>
              <a:rPr lang="en-US" sz="1800" b="1" dirty="0" smtClean="0">
                <a:solidFill>
                  <a:srgbClr val="FF0000"/>
                </a:solidFill>
              </a:rPr>
              <a:t>strengthening</a:t>
            </a:r>
            <a:r>
              <a:rPr lang="en-US" sz="1800" dirty="0" smtClean="0"/>
              <a:t> and </a:t>
            </a:r>
            <a:r>
              <a:rPr lang="en-US" sz="1800" b="1" dirty="0" smtClean="0">
                <a:solidFill>
                  <a:srgbClr val="FF0000"/>
                </a:solidFill>
              </a:rPr>
              <a:t>sharpening</a:t>
            </a:r>
            <a:r>
              <a:rPr lang="en-US" sz="1800" dirty="0" smtClean="0"/>
              <a:t> the upper jets relative to the deep jets.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0310" y="2533338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(</a:t>
            </a:r>
            <a:r>
              <a:rPr lang="en-GB" sz="1400" b="1" dirty="0" err="1" smtClean="0">
                <a:solidFill>
                  <a:srgbClr val="FF0000"/>
                </a:solidFill>
              </a:rPr>
              <a:t>Unmixing</a:t>
            </a:r>
            <a:r>
              <a:rPr lang="en-GB" sz="1400" b="1" dirty="0" smtClean="0">
                <a:solidFill>
                  <a:srgbClr val="FF0000"/>
                </a:solidFill>
              </a:rPr>
              <a:t>!!)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76131" y="5368925"/>
            <a:ext cx="771236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</a:t>
            </a:r>
            <a:r>
              <a:rPr lang="en-US" sz="1800" dirty="0" smtClean="0"/>
              <a:t>at  </a:t>
            </a:r>
            <a:r>
              <a:rPr lang="en-US" sz="1800" b="1" dirty="0" smtClean="0">
                <a:solidFill>
                  <a:srgbClr val="FF0000"/>
                </a:solidFill>
              </a:rPr>
              <a:t>”unearthly”</a:t>
            </a:r>
            <a:r>
              <a:rPr lang="en-US" sz="1800" dirty="0" smtClean="0"/>
              <a:t>,  </a:t>
            </a:r>
            <a:r>
              <a:rPr lang="en-US" sz="1800" dirty="0"/>
              <a:t>”Encyclopedia</a:t>
            </a:r>
            <a:r>
              <a:rPr lang="en-US" sz="1800" dirty="0" smtClean="0"/>
              <a:t>”, 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637" y="284812"/>
            <a:ext cx="496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Main points about model results so far:</a:t>
            </a:r>
            <a:endParaRPr lang="en-GB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9705" y="719532"/>
            <a:ext cx="7367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 </a:t>
            </a:r>
            <a:r>
              <a:rPr lang="en-US" dirty="0" smtClean="0"/>
              <a:t>▪ </a:t>
            </a:r>
            <a:r>
              <a:rPr lang="en-US" sz="1800" dirty="0" smtClean="0"/>
              <a:t>Jupiter model has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large-scale friction and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damping.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624" y="1199218"/>
            <a:ext cx="752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Yet  </a:t>
            </a:r>
            <a:r>
              <a:rPr lang="en-US" sz="1800" b="1" dirty="0" smtClean="0">
                <a:solidFill>
                  <a:srgbClr val="FF0000"/>
                </a:solidFill>
              </a:rPr>
              <a:t>PV bias</a:t>
            </a:r>
            <a:r>
              <a:rPr lang="en-US" sz="1800" dirty="0" smtClean="0"/>
              <a:t> and zeta-dependence </a:t>
            </a:r>
            <a:r>
              <a:rPr lang="en-US" sz="1800" b="1" dirty="0" smtClean="0">
                <a:solidFill>
                  <a:srgbClr val="FF0000"/>
                </a:solidFill>
              </a:rPr>
              <a:t>allow statistically-steady states</a:t>
            </a:r>
            <a:r>
              <a:rPr lang="en-US" sz="1800" dirty="0" smtClean="0"/>
              <a:t>.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6865" y="2418691"/>
            <a:ext cx="5182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 </a:t>
            </a:r>
            <a:r>
              <a:rPr lang="en-US" sz="1800" dirty="0" smtClean="0"/>
              <a:t>Strengthening is due to </a:t>
            </a:r>
            <a:r>
              <a:rPr lang="en-US" sz="1800" b="1" dirty="0" smtClean="0">
                <a:solidFill>
                  <a:srgbClr val="FF0000"/>
                </a:solidFill>
              </a:rPr>
              <a:t>monopole migration.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▪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  <a:r>
              <a:rPr lang="en-US" sz="1800" dirty="0" smtClean="0"/>
              <a:t>Sharpening is due to </a:t>
            </a:r>
            <a:r>
              <a:rPr lang="en-US" sz="1800" b="1" dirty="0" smtClean="0">
                <a:solidFill>
                  <a:srgbClr val="FF0000"/>
                </a:solidFill>
              </a:rPr>
              <a:t>PV mixing.</a:t>
            </a:r>
            <a:endParaRPr lang="en-US" sz="1800" dirty="0" smtClean="0"/>
          </a:p>
          <a:p>
            <a:r>
              <a:rPr lang="en-US" dirty="0" smtClean="0"/>
              <a:t>▪</a:t>
            </a:r>
            <a:r>
              <a:rPr lang="en-US" sz="1800" dirty="0" smtClean="0"/>
              <a:t>  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significant upscale energy cascade!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295" y="1698934"/>
            <a:ext cx="80858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Model can produce </a:t>
            </a:r>
            <a:r>
              <a:rPr lang="en-US" sz="1800" b="1" dirty="0" smtClean="0">
                <a:solidFill>
                  <a:srgbClr val="FF0000"/>
                </a:solidFill>
              </a:rPr>
              <a:t>realistic belt-zone </a:t>
            </a:r>
            <a:r>
              <a:rPr lang="en-US" sz="1800" dirty="0" smtClean="0"/>
              <a:t>(zeta)</a:t>
            </a:r>
            <a:r>
              <a:rPr lang="en-US" sz="1800" b="1" dirty="0" smtClean="0">
                <a:solidFill>
                  <a:srgbClr val="FF0000"/>
                </a:solidFill>
              </a:rPr>
              <a:t> structure</a:t>
            </a:r>
            <a:r>
              <a:rPr lang="en-US" sz="1800" dirty="0" smtClean="0"/>
              <a:t>, with vortex activity</a:t>
            </a:r>
          </a:p>
          <a:p>
            <a:r>
              <a:rPr lang="en-US" sz="1800" dirty="0" smtClean="0"/>
              <a:t>  </a:t>
            </a:r>
            <a:r>
              <a:rPr lang="en-US" sz="1800" b="1" dirty="0" smtClean="0">
                <a:solidFill>
                  <a:srgbClr val="FF0000"/>
                </a:solidFill>
              </a:rPr>
              <a:t>strengthening</a:t>
            </a:r>
            <a:r>
              <a:rPr lang="en-US" sz="1800" dirty="0" smtClean="0"/>
              <a:t> and </a:t>
            </a:r>
            <a:r>
              <a:rPr lang="en-US" sz="1800" b="1" dirty="0" smtClean="0">
                <a:solidFill>
                  <a:srgbClr val="FF0000"/>
                </a:solidFill>
              </a:rPr>
              <a:t>sharpening</a:t>
            </a:r>
            <a:r>
              <a:rPr lang="en-US" sz="1800" dirty="0" smtClean="0"/>
              <a:t> the upper jets relative to the deep jets.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0310" y="2533338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(</a:t>
            </a:r>
            <a:r>
              <a:rPr lang="en-GB" sz="1400" b="1" dirty="0" err="1" smtClean="0">
                <a:solidFill>
                  <a:srgbClr val="FF0000"/>
                </a:solidFill>
              </a:rPr>
              <a:t>Unmixing</a:t>
            </a:r>
            <a:r>
              <a:rPr lang="en-GB" sz="1400" b="1" dirty="0" smtClean="0">
                <a:solidFill>
                  <a:srgbClr val="FF0000"/>
                </a:solidFill>
              </a:rPr>
              <a:t>!!)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0431" y="2998034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(And KE conv. has </a:t>
            </a:r>
          </a:p>
          <a:p>
            <a:r>
              <a:rPr lang="en-GB" sz="1400" dirty="0" smtClean="0"/>
              <a:t>credible magnitude)</a:t>
            </a:r>
            <a:endParaRPr lang="en-GB" sz="1400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76131" y="5368925"/>
            <a:ext cx="771236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</a:t>
            </a:r>
            <a:r>
              <a:rPr lang="en-US" sz="1800" dirty="0" smtClean="0"/>
              <a:t>at  </a:t>
            </a:r>
            <a:r>
              <a:rPr lang="en-US" sz="1800" b="1" dirty="0" smtClean="0">
                <a:solidFill>
                  <a:srgbClr val="FF0000"/>
                </a:solidFill>
              </a:rPr>
              <a:t>”unearthly”</a:t>
            </a:r>
            <a:r>
              <a:rPr lang="en-US" sz="1800" dirty="0" smtClean="0"/>
              <a:t>,  </a:t>
            </a:r>
            <a:r>
              <a:rPr lang="en-US" sz="1800" dirty="0"/>
              <a:t>”Encyclopedia</a:t>
            </a:r>
            <a:r>
              <a:rPr lang="en-US" sz="1800" dirty="0" smtClean="0"/>
              <a:t>”, 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637" y="284812"/>
            <a:ext cx="496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Main points about model results so far:</a:t>
            </a:r>
            <a:endParaRPr lang="en-GB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9705" y="719532"/>
            <a:ext cx="7367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 </a:t>
            </a:r>
            <a:r>
              <a:rPr lang="en-US" dirty="0" smtClean="0"/>
              <a:t>▪ </a:t>
            </a:r>
            <a:r>
              <a:rPr lang="en-US" sz="1800" dirty="0" smtClean="0"/>
              <a:t>Jupiter model has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large-scale friction and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damping.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624" y="1199218"/>
            <a:ext cx="752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Yet  </a:t>
            </a:r>
            <a:r>
              <a:rPr lang="en-US" sz="1800" b="1" dirty="0" smtClean="0">
                <a:solidFill>
                  <a:srgbClr val="FF0000"/>
                </a:solidFill>
              </a:rPr>
              <a:t>PV bias</a:t>
            </a:r>
            <a:r>
              <a:rPr lang="en-US" sz="1800" dirty="0" smtClean="0"/>
              <a:t> and zeta-dependence </a:t>
            </a:r>
            <a:r>
              <a:rPr lang="en-US" sz="1800" b="1" dirty="0" smtClean="0">
                <a:solidFill>
                  <a:srgbClr val="FF0000"/>
                </a:solidFill>
              </a:rPr>
              <a:t>allow statistically-steady states</a:t>
            </a:r>
            <a:r>
              <a:rPr lang="en-US" sz="1800" dirty="0" smtClean="0"/>
              <a:t>.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6865" y="2418691"/>
            <a:ext cx="5182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 </a:t>
            </a:r>
            <a:r>
              <a:rPr lang="en-US" sz="1800" dirty="0" smtClean="0"/>
              <a:t>Strengthening is due to </a:t>
            </a:r>
            <a:r>
              <a:rPr lang="en-US" sz="1800" b="1" dirty="0" smtClean="0">
                <a:solidFill>
                  <a:srgbClr val="FF0000"/>
                </a:solidFill>
              </a:rPr>
              <a:t>monopole migration.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▪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  <a:r>
              <a:rPr lang="en-US" sz="1800" dirty="0" smtClean="0"/>
              <a:t>Sharpening is due to </a:t>
            </a:r>
            <a:r>
              <a:rPr lang="en-US" sz="1800" b="1" dirty="0" smtClean="0">
                <a:solidFill>
                  <a:srgbClr val="FF0000"/>
                </a:solidFill>
              </a:rPr>
              <a:t>PV mixing.</a:t>
            </a:r>
            <a:endParaRPr lang="en-US" sz="1800" dirty="0" smtClean="0"/>
          </a:p>
          <a:p>
            <a:r>
              <a:rPr lang="en-US" dirty="0" smtClean="0"/>
              <a:t>▪</a:t>
            </a:r>
            <a:r>
              <a:rPr lang="en-US" sz="1800" dirty="0" smtClean="0"/>
              <a:t>  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significant upscale energy cascade!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295" y="1698934"/>
            <a:ext cx="80858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Model can produce </a:t>
            </a:r>
            <a:r>
              <a:rPr lang="en-US" sz="1800" b="1" dirty="0" smtClean="0">
                <a:solidFill>
                  <a:srgbClr val="FF0000"/>
                </a:solidFill>
              </a:rPr>
              <a:t>realistic belt-zone </a:t>
            </a:r>
            <a:r>
              <a:rPr lang="en-US" sz="1800" dirty="0" smtClean="0"/>
              <a:t>(zeta)</a:t>
            </a:r>
            <a:r>
              <a:rPr lang="en-US" sz="1800" b="1" dirty="0" smtClean="0">
                <a:solidFill>
                  <a:srgbClr val="FF0000"/>
                </a:solidFill>
              </a:rPr>
              <a:t> structure</a:t>
            </a:r>
            <a:r>
              <a:rPr lang="en-US" sz="1800" dirty="0" smtClean="0"/>
              <a:t>, with vortex activity</a:t>
            </a:r>
          </a:p>
          <a:p>
            <a:r>
              <a:rPr lang="en-US" sz="1800" dirty="0" smtClean="0"/>
              <a:t>  </a:t>
            </a:r>
            <a:r>
              <a:rPr lang="en-US" sz="1800" b="1" dirty="0" smtClean="0">
                <a:solidFill>
                  <a:srgbClr val="FF0000"/>
                </a:solidFill>
              </a:rPr>
              <a:t>strengthening</a:t>
            </a:r>
            <a:r>
              <a:rPr lang="en-US" sz="1800" dirty="0" smtClean="0"/>
              <a:t> and </a:t>
            </a:r>
            <a:r>
              <a:rPr lang="en-US" sz="1800" b="1" dirty="0" smtClean="0">
                <a:solidFill>
                  <a:srgbClr val="FF0000"/>
                </a:solidFill>
              </a:rPr>
              <a:t>sharpening</a:t>
            </a:r>
            <a:r>
              <a:rPr lang="en-US" sz="1800" dirty="0" smtClean="0"/>
              <a:t> the upper jets relative to the deep jets.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1230" y="3535571"/>
            <a:ext cx="7893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Model has </a:t>
            </a:r>
            <a:r>
              <a:rPr lang="en-US" sz="1800" b="1" dirty="0" smtClean="0">
                <a:solidFill>
                  <a:srgbClr val="FF0000"/>
                </a:solidFill>
              </a:rPr>
              <a:t>not</a:t>
            </a:r>
            <a:r>
              <a:rPr lang="en-US" sz="1800" dirty="0" smtClean="0"/>
              <a:t> so far produced a realistic-looking large anticyclone (GRS)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0310" y="2533338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(</a:t>
            </a:r>
            <a:r>
              <a:rPr lang="en-GB" sz="1400" b="1" dirty="0" err="1" smtClean="0">
                <a:solidFill>
                  <a:srgbClr val="FF0000"/>
                </a:solidFill>
              </a:rPr>
              <a:t>Unmixing</a:t>
            </a:r>
            <a:r>
              <a:rPr lang="en-GB" sz="1400" b="1" dirty="0" smtClean="0">
                <a:solidFill>
                  <a:srgbClr val="FF0000"/>
                </a:solidFill>
              </a:rPr>
              <a:t>!!)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0431" y="2998034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(And KE conv. has </a:t>
            </a:r>
          </a:p>
          <a:p>
            <a:r>
              <a:rPr lang="en-GB" sz="1400" dirty="0" smtClean="0"/>
              <a:t>credible magnitude)</a:t>
            </a:r>
            <a:endParaRPr lang="en-GB" sz="1400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76131" y="5368925"/>
            <a:ext cx="771236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</a:t>
            </a:r>
            <a:r>
              <a:rPr lang="en-US" sz="1800" dirty="0" smtClean="0"/>
              <a:t>at  </a:t>
            </a:r>
            <a:r>
              <a:rPr lang="en-US" sz="1800" b="1" dirty="0" smtClean="0">
                <a:solidFill>
                  <a:srgbClr val="FF0000"/>
                </a:solidFill>
              </a:rPr>
              <a:t>”unearthly”</a:t>
            </a:r>
            <a:r>
              <a:rPr lang="en-US" sz="1800" dirty="0" smtClean="0"/>
              <a:t>,  </a:t>
            </a:r>
            <a:r>
              <a:rPr lang="en-US" sz="1800" dirty="0"/>
              <a:t>”Encyclopedia</a:t>
            </a:r>
            <a:r>
              <a:rPr lang="en-US" sz="1800" dirty="0" smtClean="0"/>
              <a:t>”, 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637" y="284812"/>
            <a:ext cx="496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Main points about model results so far:</a:t>
            </a:r>
            <a:endParaRPr lang="en-GB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9705" y="719532"/>
            <a:ext cx="7367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 </a:t>
            </a:r>
            <a:r>
              <a:rPr lang="en-US" dirty="0" smtClean="0"/>
              <a:t>▪ </a:t>
            </a:r>
            <a:r>
              <a:rPr lang="en-US" sz="1800" dirty="0" smtClean="0"/>
              <a:t>Jupiter model has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large-scale friction and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damping.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624" y="1199218"/>
            <a:ext cx="752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Yet  </a:t>
            </a:r>
            <a:r>
              <a:rPr lang="en-US" sz="1800" b="1" dirty="0" smtClean="0">
                <a:solidFill>
                  <a:srgbClr val="FF0000"/>
                </a:solidFill>
              </a:rPr>
              <a:t>PV bias</a:t>
            </a:r>
            <a:r>
              <a:rPr lang="en-US" sz="1800" dirty="0" smtClean="0"/>
              <a:t> and zeta-dependence </a:t>
            </a:r>
            <a:r>
              <a:rPr lang="en-US" sz="1800" b="1" dirty="0" smtClean="0">
                <a:solidFill>
                  <a:srgbClr val="FF0000"/>
                </a:solidFill>
              </a:rPr>
              <a:t>allow statistically-steady states</a:t>
            </a:r>
            <a:r>
              <a:rPr lang="en-US" sz="1800" dirty="0" smtClean="0"/>
              <a:t>.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6865" y="2418691"/>
            <a:ext cx="5182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 </a:t>
            </a:r>
            <a:r>
              <a:rPr lang="en-US" sz="1800" dirty="0" smtClean="0"/>
              <a:t>Strengthening is due to </a:t>
            </a:r>
            <a:r>
              <a:rPr lang="en-US" sz="1800" b="1" dirty="0" smtClean="0">
                <a:solidFill>
                  <a:srgbClr val="FF0000"/>
                </a:solidFill>
              </a:rPr>
              <a:t>monopole migration.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▪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  <a:r>
              <a:rPr lang="en-US" sz="1800" dirty="0" smtClean="0"/>
              <a:t>Sharpening is due to </a:t>
            </a:r>
            <a:r>
              <a:rPr lang="en-US" sz="1800" b="1" dirty="0" smtClean="0">
                <a:solidFill>
                  <a:srgbClr val="FF0000"/>
                </a:solidFill>
              </a:rPr>
              <a:t>PV mixing.</a:t>
            </a:r>
            <a:endParaRPr lang="en-US" sz="1800" dirty="0" smtClean="0"/>
          </a:p>
          <a:p>
            <a:r>
              <a:rPr lang="en-US" dirty="0" smtClean="0"/>
              <a:t>▪</a:t>
            </a:r>
            <a:r>
              <a:rPr lang="en-US" sz="1800" dirty="0" smtClean="0"/>
              <a:t>  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significant upscale energy cascade!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586" y="4769277"/>
            <a:ext cx="8701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sz="1800" dirty="0" smtClean="0"/>
              <a:t>Plasma results robustly suggest the opposite: Kelvin mech. probably </a:t>
            </a:r>
            <a:r>
              <a:rPr lang="en-US" sz="1800" b="1" dirty="0" smtClean="0">
                <a:solidFill>
                  <a:srgbClr val="FF0000"/>
                </a:solidFill>
              </a:rPr>
              <a:t>dominant</a:t>
            </a:r>
            <a:r>
              <a:rPr lang="en-US" sz="1800" dirty="0" smtClean="0"/>
              <a:t>.)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295" y="1698934"/>
            <a:ext cx="80858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Model can produce </a:t>
            </a:r>
            <a:r>
              <a:rPr lang="en-US" sz="1800" b="1" dirty="0" smtClean="0">
                <a:solidFill>
                  <a:srgbClr val="FF0000"/>
                </a:solidFill>
              </a:rPr>
              <a:t>realistic belt-zone </a:t>
            </a:r>
            <a:r>
              <a:rPr lang="en-US" sz="1800" dirty="0" smtClean="0"/>
              <a:t>(zeta)</a:t>
            </a:r>
            <a:r>
              <a:rPr lang="en-US" sz="1800" b="1" dirty="0" smtClean="0">
                <a:solidFill>
                  <a:srgbClr val="FF0000"/>
                </a:solidFill>
              </a:rPr>
              <a:t> structure</a:t>
            </a:r>
            <a:r>
              <a:rPr lang="en-US" sz="1800" dirty="0" smtClean="0"/>
              <a:t>, with vortex activity</a:t>
            </a:r>
          </a:p>
          <a:p>
            <a:r>
              <a:rPr lang="en-US" sz="1800" dirty="0" smtClean="0"/>
              <a:t>  </a:t>
            </a:r>
            <a:r>
              <a:rPr lang="en-US" sz="1800" b="1" dirty="0" smtClean="0">
                <a:solidFill>
                  <a:srgbClr val="FF0000"/>
                </a:solidFill>
              </a:rPr>
              <a:t>strengthening</a:t>
            </a:r>
            <a:r>
              <a:rPr lang="en-US" sz="1800" dirty="0" smtClean="0"/>
              <a:t> and </a:t>
            </a:r>
            <a:r>
              <a:rPr lang="en-US" sz="1800" b="1" dirty="0" smtClean="0">
                <a:solidFill>
                  <a:srgbClr val="FF0000"/>
                </a:solidFill>
              </a:rPr>
              <a:t>sharpening</a:t>
            </a:r>
            <a:r>
              <a:rPr lang="en-US" sz="1800" dirty="0" smtClean="0"/>
              <a:t> the upper jets relative to the deep jets.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1230" y="3535571"/>
            <a:ext cx="7893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Model has </a:t>
            </a:r>
            <a:r>
              <a:rPr lang="en-US" sz="1800" b="1" dirty="0" smtClean="0">
                <a:solidFill>
                  <a:srgbClr val="FF0000"/>
                </a:solidFill>
              </a:rPr>
              <a:t>not</a:t>
            </a:r>
            <a:r>
              <a:rPr lang="en-US" sz="1800" dirty="0" smtClean="0"/>
              <a:t> so far produced a realistic-looking large anticyclone (GRS)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0310" y="2533338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(</a:t>
            </a:r>
            <a:r>
              <a:rPr lang="en-GB" sz="1400" b="1" dirty="0" err="1" smtClean="0">
                <a:solidFill>
                  <a:srgbClr val="FF0000"/>
                </a:solidFill>
              </a:rPr>
              <a:t>Unmixing</a:t>
            </a:r>
            <a:r>
              <a:rPr lang="en-GB" sz="1400" b="1" dirty="0" smtClean="0">
                <a:solidFill>
                  <a:srgbClr val="FF0000"/>
                </a:solidFill>
              </a:rPr>
              <a:t>!!)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0431" y="2998034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(And KE conv. has </a:t>
            </a:r>
          </a:p>
          <a:p>
            <a:r>
              <a:rPr lang="en-GB" sz="1400" dirty="0" smtClean="0"/>
              <a:t>credible magnitude)</a:t>
            </a:r>
            <a:endParaRPr lang="en-GB" sz="1400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76131" y="5368925"/>
            <a:ext cx="771236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</a:t>
            </a:r>
            <a:r>
              <a:rPr lang="en-US" sz="1800" dirty="0" smtClean="0"/>
              <a:t>at  </a:t>
            </a:r>
            <a:r>
              <a:rPr lang="en-US" sz="1800" b="1" dirty="0" smtClean="0">
                <a:solidFill>
                  <a:srgbClr val="FF0000"/>
                </a:solidFill>
              </a:rPr>
              <a:t>”unearthly”</a:t>
            </a:r>
            <a:r>
              <a:rPr lang="en-US" sz="1800" dirty="0" smtClean="0"/>
              <a:t>,  </a:t>
            </a:r>
            <a:r>
              <a:rPr lang="en-US" sz="1800" dirty="0"/>
              <a:t>”Encyclopedia</a:t>
            </a:r>
            <a:r>
              <a:rPr lang="en-US" sz="1800" dirty="0" smtClean="0"/>
              <a:t>”, 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526605" y="4010916"/>
            <a:ext cx="80201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</a:t>
            </a:r>
            <a:r>
              <a:rPr lang="en-US" dirty="0" smtClean="0"/>
              <a:t>▪ </a:t>
            </a:r>
            <a:r>
              <a:rPr lang="en-US" sz="1800" dirty="0" smtClean="0"/>
              <a:t>Passive Kelvin (“SSST”, “CE2”) </a:t>
            </a:r>
            <a:r>
              <a:rPr lang="en-US" sz="1800" b="1" dirty="0" smtClean="0">
                <a:solidFill>
                  <a:srgbClr val="FF0000"/>
                </a:solidFill>
              </a:rPr>
              <a:t>weak</a:t>
            </a:r>
            <a:r>
              <a:rPr lang="en-US" sz="1800" dirty="0" smtClean="0"/>
              <a:t> &amp; produces </a:t>
            </a:r>
            <a:r>
              <a:rPr lang="en-US" sz="1800" b="1" dirty="0" smtClean="0">
                <a:solidFill>
                  <a:srgbClr val="FF0000"/>
                </a:solidFill>
              </a:rPr>
              <a:t>unrealistic</a:t>
            </a: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zeta</a:t>
            </a:r>
            <a:r>
              <a:rPr lang="en-US" sz="1800" dirty="0" smtClean="0"/>
              <a:t> despite</a:t>
            </a:r>
            <a:endParaRPr lang="en-US" sz="1800" b="1" i="1" dirty="0" smtClean="0">
              <a:solidFill>
                <a:srgbClr val="FF0000"/>
              </a:solidFill>
            </a:endParaRPr>
          </a:p>
          <a:p>
            <a:r>
              <a:rPr lang="en-US" sz="1800" dirty="0" smtClean="0"/>
              <a:t>    </a:t>
            </a:r>
            <a:r>
              <a:rPr lang="en-US" sz="1800" dirty="0" err="1" smtClean="0"/>
              <a:t>favourable</a:t>
            </a:r>
            <a:r>
              <a:rPr lang="en-US" sz="1800" dirty="0" smtClean="0"/>
              <a:t> forcing-anisotropy (</a:t>
            </a:r>
            <a:r>
              <a:rPr lang="en-US" sz="1800" dirty="0" err="1" smtClean="0"/>
              <a:t>Srinivasan</a:t>
            </a:r>
            <a:r>
              <a:rPr lang="en-US" sz="1800" dirty="0" smtClean="0"/>
              <a:t> &amp; Young 2014).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637" y="284812"/>
            <a:ext cx="791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Quo </a:t>
            </a:r>
            <a:r>
              <a:rPr lang="en-US" sz="2000" b="1" dirty="0" err="1" smtClean="0"/>
              <a:t>vadis</a:t>
            </a:r>
            <a:r>
              <a:rPr lang="en-US" sz="2000" b="1" dirty="0" smtClean="0"/>
              <a:t>?   </a:t>
            </a:r>
            <a:r>
              <a:rPr lang="en-US" sz="2000" dirty="0" smtClean="0"/>
              <a:t>(with this model?  with understanding the real planet?)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094275" y="779492"/>
            <a:ext cx="4641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</a:t>
            </a:r>
            <a:r>
              <a:rPr lang="en-US" sz="1800" dirty="0" smtClean="0"/>
              <a:t>Main points from slide 1: the model 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4505" y="1768844"/>
            <a:ext cx="774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If pure-DI resembles reality, then jet straightness  </a:t>
            </a:r>
            <a:r>
              <a:rPr lang="en-US" sz="1800" b="1" dirty="0" smtClean="0">
                <a:solidFill>
                  <a:srgbClr val="FF0000"/>
                </a:solidFill>
              </a:rPr>
              <a:t>is in itself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evidence for the existence of deep jets</a:t>
            </a:r>
            <a:r>
              <a:rPr lang="en-US" sz="1800" dirty="0" smtClean="0"/>
              <a:t> </a:t>
            </a:r>
            <a:r>
              <a:rPr lang="en-US" sz="1400" dirty="0" smtClean="0"/>
              <a:t>–</a:t>
            </a:r>
            <a:r>
              <a:rPr lang="en-US" sz="1800" dirty="0" smtClean="0"/>
              <a:t> otherwise long-wave unstable.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9930" y="2973098"/>
            <a:ext cx="7648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 Even with deep jets, the real planet’s weather-layer jets cannot remain</a:t>
            </a:r>
          </a:p>
          <a:p>
            <a:pPr algn="ctr"/>
            <a:r>
              <a:rPr lang="en-US" sz="1800" dirty="0" smtClean="0"/>
              <a:t> straight (free of coherent long-wave undulations) unless         is  </a:t>
            </a:r>
            <a:r>
              <a:rPr lang="en-US" sz="1800" b="1" dirty="0" smtClean="0">
                <a:solidFill>
                  <a:srgbClr val="FF0000"/>
                </a:solidFill>
              </a:rPr>
              <a:t>below</a:t>
            </a:r>
          </a:p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some </a:t>
            </a:r>
            <a:r>
              <a:rPr lang="en-US" sz="1800" b="1" smtClean="0">
                <a:solidFill>
                  <a:srgbClr val="FF0000"/>
                </a:solidFill>
              </a:rPr>
              <a:t>threshold</a:t>
            </a:r>
            <a:r>
              <a:rPr lang="en-US" sz="1800" smtClean="0"/>
              <a:t>  </a:t>
            </a:r>
            <a:r>
              <a:rPr lang="en-US" sz="1600" smtClean="0"/>
              <a:t>–</a:t>
            </a:r>
            <a:r>
              <a:rPr lang="en-US" sz="1800" smtClean="0"/>
              <a:t>  </a:t>
            </a:r>
            <a:r>
              <a:rPr lang="en-US" sz="1800" dirty="0" smtClean="0"/>
              <a:t>probably                   km  in middle latitudes. 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2580" y="4419981"/>
            <a:ext cx="7792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Best way forward may be to use flexible lower boundary and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prescribed deep jets.</a:t>
            </a:r>
            <a:r>
              <a:rPr lang="en-US" sz="1600" dirty="0" smtClean="0"/>
              <a:t>  (Avoids huge uncertainty over deep boundary conditions.)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76131" y="5368925"/>
            <a:ext cx="771236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</a:t>
            </a:r>
            <a:r>
              <a:rPr lang="en-US" sz="1800" dirty="0" smtClean="0"/>
              <a:t>at  </a:t>
            </a:r>
            <a:r>
              <a:rPr lang="en-US" sz="1800" b="1" dirty="0" smtClean="0">
                <a:solidFill>
                  <a:srgbClr val="FF0000"/>
                </a:solidFill>
              </a:rPr>
              <a:t>”unearthly”</a:t>
            </a:r>
            <a:r>
              <a:rPr lang="en-US" sz="1800" dirty="0" smtClean="0"/>
              <a:t>,  </a:t>
            </a:r>
            <a:r>
              <a:rPr lang="en-US" sz="1800" dirty="0"/>
              <a:t>”Encyclopedia</a:t>
            </a:r>
            <a:r>
              <a:rPr lang="en-US" sz="1800" dirty="0" smtClean="0"/>
              <a:t>”, 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337806" y="2510926"/>
            <a:ext cx="588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en-US" sz="1800" b="0" i="0" dirty="0" smtClean="0"/>
              <a:t> (b) suggest new constraint on real planet’s        values: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7990" y="1284232"/>
            <a:ext cx="571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en-GB" sz="1800" b="0" i="0" dirty="0" smtClean="0"/>
              <a:t>(a) themselves reinforce case </a:t>
            </a:r>
            <a:r>
              <a:rPr lang="en-US" sz="1800" dirty="0" smtClean="0"/>
              <a:t>that deep jets exist:     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2501" y="3999951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en-US" sz="1800" dirty="0" smtClean="0"/>
              <a:t>(c) suggest fruitful way forward for GCM work:    </a:t>
            </a:r>
            <a:endParaRPr lang="en-GB" sz="1800" b="0" i="0" dirty="0" smtClean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4732" y="3329385"/>
            <a:ext cx="328613" cy="25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8353" y="3578884"/>
            <a:ext cx="1182053" cy="28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4860" y="2598382"/>
            <a:ext cx="328613" cy="25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1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8681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</a:t>
            </a:r>
            <a:r>
              <a:rPr lang="en-US" sz="1600" b="0" i="0" dirty="0" smtClean="0"/>
              <a:t>,…)</a:t>
            </a:r>
            <a:endParaRPr lang="en-US" sz="1600" b="0" i="0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-269820" y="-667598"/>
            <a:ext cx="9556751" cy="7550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-269820" y="-667598"/>
            <a:ext cx="9556751" cy="7550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rength_16_4_beta_2xo_1_64_bias_early_matur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9960" y="3521075"/>
            <a:ext cx="9288018" cy="272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trength_16_4_beta_2xo_1_16_bias_killing_cyclone_early_on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-66830" y="407570"/>
            <a:ext cx="9288018" cy="2720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2986" y="0"/>
            <a:ext cx="2888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Early mature, bias </a:t>
            </a:r>
            <a:r>
              <a:rPr lang="en-GB" sz="2000" i="0" dirty="0" smtClean="0">
                <a:solidFill>
                  <a:srgbClr val="FF0000"/>
                </a:solidFill>
              </a:rPr>
              <a:t>1/16</a:t>
            </a:r>
            <a:r>
              <a:rPr lang="en-GB" sz="2000" b="0" i="0" dirty="0" smtClean="0"/>
              <a:t>:</a:t>
            </a:r>
            <a:endParaRPr lang="en-GB" sz="2000" b="0" i="0" dirty="0"/>
          </a:p>
        </p:txBody>
      </p:sp>
      <p:sp>
        <p:nvSpPr>
          <p:cNvPr id="8" name="TextBox 7"/>
          <p:cNvSpPr txBox="1"/>
          <p:nvPr/>
        </p:nvSpPr>
        <p:spPr>
          <a:xfrm>
            <a:off x="3132945" y="3119948"/>
            <a:ext cx="2888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Early mature, bias </a:t>
            </a:r>
            <a:r>
              <a:rPr lang="en-GB" sz="2000" i="0" dirty="0" smtClean="0">
                <a:solidFill>
                  <a:srgbClr val="FF0000"/>
                </a:solidFill>
              </a:rPr>
              <a:t>1/64</a:t>
            </a:r>
            <a:r>
              <a:rPr lang="en-GB" sz="2000" b="0" i="0" dirty="0" smtClean="0"/>
              <a:t>:</a:t>
            </a:r>
            <a:endParaRPr lang="en-GB" sz="2000" b="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1213594" y="6330787"/>
            <a:ext cx="788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Bias 1/64 is too weak to stop the </a:t>
            </a:r>
            <a:r>
              <a:rPr lang="en-GB" sz="2000" dirty="0" smtClean="0"/>
              <a:t>large</a:t>
            </a:r>
            <a:r>
              <a:rPr lang="en-GB" sz="2000" b="0" i="0" dirty="0" smtClean="0"/>
              <a:t> cyclone from growing further:</a:t>
            </a:r>
            <a:endParaRPr lang="en-GB" sz="2000" b="0" i="0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1265" y="5996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9237" y="61484"/>
            <a:ext cx="295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7155" y="3174567"/>
            <a:ext cx="295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6196" y="3174568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ifted_quick_2nd_psirel_and_qtot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870" y="511020"/>
            <a:ext cx="9288018" cy="543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08708" y="14990"/>
            <a:ext cx="4775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Skipping forward, ~ 80 Earth-years later:</a:t>
            </a:r>
            <a:endParaRPr lang="en-GB" sz="2000" b="0" i="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1265" y="5996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9237" y="61484"/>
            <a:ext cx="295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4657" y="1064303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chemeClr val="bg1"/>
                </a:solidFill>
              </a:rPr>
              <a:t>Bias was 1/64, now 1/16:</a:t>
            </a:r>
            <a:endParaRPr lang="en-GB" sz="1800" i="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126" y="343524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B</a:t>
            </a:r>
            <a:r>
              <a:rPr lang="en-US" sz="1800" i="0" dirty="0" smtClean="0">
                <a:solidFill>
                  <a:schemeClr val="bg1"/>
                </a:solidFill>
              </a:rPr>
              <a:t>ias 1/64 continues:</a:t>
            </a:r>
            <a:endParaRPr lang="en-GB" sz="1800" i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3594" y="6330787"/>
            <a:ext cx="788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Bias 1/64 is too weak to stop the </a:t>
            </a:r>
            <a:r>
              <a:rPr lang="en-GB" sz="2000" dirty="0" smtClean="0"/>
              <a:t>large</a:t>
            </a:r>
            <a:r>
              <a:rPr lang="en-GB" sz="2000" b="0" i="0" dirty="0" smtClean="0"/>
              <a:t> cyclone from growing further.</a:t>
            </a:r>
            <a:endParaRPr lang="en-GB" sz="2000" b="0" i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-220663" y="-368300"/>
            <a:ext cx="9556751" cy="7550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11996" y="184455"/>
            <a:ext cx="876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dirty="0" smtClean="0"/>
              <a:t>Toy </a:t>
            </a:r>
            <a:r>
              <a:rPr lang="en-GB" sz="1800" b="1" i="0" dirty="0" err="1" smtClean="0"/>
              <a:t>tokamak</a:t>
            </a:r>
            <a:r>
              <a:rPr lang="en-GB" sz="1800" b="1" i="0" dirty="0" smtClean="0"/>
              <a:t>?</a:t>
            </a:r>
            <a:r>
              <a:rPr lang="en-GB" sz="1800" b="0" i="0" dirty="0" smtClean="0"/>
              <a:t>  Very preliminary – with hopes of collaboration with Steve Tobias</a:t>
            </a:r>
          </a:p>
          <a:p>
            <a:r>
              <a:rPr lang="en-GB" sz="1800" b="0" i="0" dirty="0" smtClean="0"/>
              <a:t>and others (?)   E.g. I don’t yet know enough about plasma numerical magnitudes...)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11996" y="184455"/>
            <a:ext cx="876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dirty="0" smtClean="0"/>
              <a:t>Toy </a:t>
            </a:r>
            <a:r>
              <a:rPr lang="en-GB" sz="1800" b="1" i="0" dirty="0" err="1" smtClean="0"/>
              <a:t>tokamak</a:t>
            </a:r>
            <a:r>
              <a:rPr lang="en-GB" sz="1800" b="1" i="0" dirty="0" smtClean="0"/>
              <a:t>?</a:t>
            </a:r>
            <a:r>
              <a:rPr lang="en-GB" sz="1800" b="0" i="0" dirty="0" smtClean="0"/>
              <a:t>  Very preliminary – with hopes of collaboration with Steve Tobias</a:t>
            </a:r>
          </a:p>
          <a:p>
            <a:r>
              <a:rPr lang="en-GB" sz="1800" b="0" i="0" dirty="0" smtClean="0"/>
              <a:t>and others (?)   E.g. I don’t yet know enough about plasma numerical magnitudes...)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28251" y="1411567"/>
            <a:ext cx="6237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(For historical justice, we should call it the</a:t>
            </a:r>
          </a:p>
          <a:p>
            <a:r>
              <a:rPr lang="en-US" sz="1800" b="1" dirty="0" smtClean="0"/>
              <a:t> “extended </a:t>
            </a:r>
            <a:r>
              <a:rPr lang="en-US" sz="1800" b="1" dirty="0" err="1" smtClean="0"/>
              <a:t>Charney</a:t>
            </a:r>
            <a:r>
              <a:rPr lang="en-US" sz="1800" b="1" dirty="0" smtClean="0"/>
              <a:t>-</a:t>
            </a:r>
            <a:r>
              <a:rPr lang="en-US" sz="1800" b="1" dirty="0" err="1" smtClean="0"/>
              <a:t>Obukhov</a:t>
            </a:r>
            <a:r>
              <a:rPr lang="en-US" sz="1800" b="1" dirty="0" smtClean="0"/>
              <a:t>-Hasegawa-</a:t>
            </a:r>
            <a:r>
              <a:rPr lang="en-US" sz="1800" b="1" dirty="0" err="1" smtClean="0"/>
              <a:t>Mima</a:t>
            </a:r>
            <a:r>
              <a:rPr lang="en-US" sz="1800" b="1" dirty="0" smtClean="0"/>
              <a:t> model”</a:t>
            </a:r>
            <a:r>
              <a:rPr lang="en-US" sz="1800" dirty="0" smtClean="0"/>
              <a:t>,</a:t>
            </a:r>
          </a:p>
          <a:p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ECOHAM</a:t>
            </a:r>
            <a:r>
              <a:rPr lang="en-US" sz="1800" dirty="0" smtClean="0"/>
              <a:t>  – oh, dear):</a:t>
            </a:r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74754" y="929383"/>
            <a:ext cx="7985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Recall “extended Hasegawa-</a:t>
            </a:r>
            <a:r>
              <a:rPr lang="en-GB" sz="2000" dirty="0" err="1" smtClean="0">
                <a:solidFill>
                  <a:srgbClr val="FF0000"/>
                </a:solidFill>
              </a:rPr>
              <a:t>Mima</a:t>
            </a:r>
            <a:r>
              <a:rPr lang="en-GB" sz="2000" dirty="0" smtClean="0">
                <a:solidFill>
                  <a:srgbClr val="FF0000"/>
                </a:solidFill>
              </a:rPr>
              <a:t>”, ‘model 2’ in </a:t>
            </a:r>
            <a:r>
              <a:rPr lang="en-GB" sz="2000" dirty="0" err="1" smtClean="0">
                <a:solidFill>
                  <a:srgbClr val="FF0000"/>
                </a:solidFill>
              </a:rPr>
              <a:t>Rosenbluth</a:t>
            </a:r>
            <a:r>
              <a:rPr lang="en-GB" sz="2000" dirty="0" smtClean="0">
                <a:solidFill>
                  <a:srgbClr val="FF0000"/>
                </a:solidFill>
              </a:rPr>
              <a:t> Lecture.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026" y="4137199"/>
            <a:ext cx="2457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171" y="2521227"/>
            <a:ext cx="8763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08" y="3448359"/>
            <a:ext cx="32194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33726" y="2668240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with</a:t>
            </a:r>
            <a:endParaRPr lang="en-GB" sz="2000" dirty="0">
              <a:latin typeface="+mj-lt"/>
              <a:cs typeface="Times New Roman" pitchFamily="18" charset="0"/>
            </a:endParaRP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074" y="2697442"/>
            <a:ext cx="247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311996" y="184455"/>
            <a:ext cx="876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dirty="0" smtClean="0"/>
              <a:t>Toy </a:t>
            </a:r>
            <a:r>
              <a:rPr lang="en-GB" sz="1800" b="1" i="0" dirty="0" err="1" smtClean="0"/>
              <a:t>tokamak</a:t>
            </a:r>
            <a:r>
              <a:rPr lang="en-GB" sz="1800" b="1" i="0" dirty="0" smtClean="0"/>
              <a:t>?</a:t>
            </a:r>
            <a:r>
              <a:rPr lang="en-GB" sz="1800" b="0" i="0" dirty="0" smtClean="0"/>
              <a:t>  Very preliminary – with hopes of collaboration with Steve Tobias</a:t>
            </a:r>
          </a:p>
          <a:p>
            <a:r>
              <a:rPr lang="en-GB" sz="1800" b="0" i="0" dirty="0" smtClean="0"/>
              <a:t>and others (?)   E.g. I don’t yet know enough about plasma numerical magnitudes...)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28251" y="1411567"/>
            <a:ext cx="6237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(For historical justice, we should call it the</a:t>
            </a:r>
          </a:p>
          <a:p>
            <a:r>
              <a:rPr lang="en-US" sz="1800" b="1" dirty="0" smtClean="0"/>
              <a:t> “extended </a:t>
            </a:r>
            <a:r>
              <a:rPr lang="en-US" sz="1800" b="1" dirty="0" err="1" smtClean="0"/>
              <a:t>Charney</a:t>
            </a:r>
            <a:r>
              <a:rPr lang="en-US" sz="1800" b="1" dirty="0" smtClean="0"/>
              <a:t>-</a:t>
            </a:r>
            <a:r>
              <a:rPr lang="en-US" sz="1800" b="1" dirty="0" err="1" smtClean="0"/>
              <a:t>Obukhov</a:t>
            </a:r>
            <a:r>
              <a:rPr lang="en-US" sz="1800" b="1" dirty="0" smtClean="0"/>
              <a:t>-Hasegawa-</a:t>
            </a:r>
            <a:r>
              <a:rPr lang="en-US" sz="1800" b="1" dirty="0" err="1" smtClean="0"/>
              <a:t>Mima</a:t>
            </a:r>
            <a:r>
              <a:rPr lang="en-US" sz="1800" b="1" dirty="0" smtClean="0"/>
              <a:t> model”</a:t>
            </a:r>
            <a:r>
              <a:rPr lang="en-US" sz="1800" dirty="0" smtClean="0"/>
              <a:t>,</a:t>
            </a:r>
          </a:p>
          <a:p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ECOHAM</a:t>
            </a:r>
            <a:r>
              <a:rPr lang="en-US" sz="1800" dirty="0" smtClean="0"/>
              <a:t>  – oh, dear):</a:t>
            </a:r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74754" y="929383"/>
            <a:ext cx="7985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Recall “extended Hasegawa-</a:t>
            </a:r>
            <a:r>
              <a:rPr lang="en-GB" sz="2000" dirty="0" err="1" smtClean="0">
                <a:solidFill>
                  <a:srgbClr val="FF0000"/>
                </a:solidFill>
              </a:rPr>
              <a:t>Mima</a:t>
            </a:r>
            <a:r>
              <a:rPr lang="en-GB" sz="2000" dirty="0" smtClean="0">
                <a:solidFill>
                  <a:srgbClr val="FF0000"/>
                </a:solidFill>
              </a:rPr>
              <a:t>”, ‘model 2’ in </a:t>
            </a:r>
            <a:r>
              <a:rPr lang="en-GB" sz="2000" dirty="0" err="1" smtClean="0">
                <a:solidFill>
                  <a:srgbClr val="FF0000"/>
                </a:solidFill>
              </a:rPr>
              <a:t>Rosenbluth</a:t>
            </a:r>
            <a:r>
              <a:rPr lang="en-GB" sz="2000" dirty="0" smtClean="0">
                <a:solidFill>
                  <a:srgbClr val="FF0000"/>
                </a:solidFill>
              </a:rPr>
              <a:t> Lecture.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026" y="4137199"/>
            <a:ext cx="2457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171" y="2521227"/>
            <a:ext cx="8763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08" y="3448359"/>
            <a:ext cx="32194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33726" y="2668240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with</a:t>
            </a:r>
            <a:endParaRPr lang="en-GB" sz="2000" dirty="0">
              <a:latin typeface="+mj-lt"/>
              <a:cs typeface="Times New Roman" pitchFamily="18" charset="0"/>
            </a:endParaRP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074" y="2697442"/>
            <a:ext cx="247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flipH="1">
            <a:off x="3897442" y="2662422"/>
            <a:ext cx="764498" cy="740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Connector 34"/>
          <p:cNvSpPr>
            <a:spLocks noChangeAspect="1"/>
          </p:cNvSpPr>
          <p:nvPr/>
        </p:nvSpPr>
        <p:spPr>
          <a:xfrm>
            <a:off x="3687581" y="3402760"/>
            <a:ext cx="228600" cy="2286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311996" y="184455"/>
            <a:ext cx="876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dirty="0" smtClean="0"/>
              <a:t>Toy </a:t>
            </a:r>
            <a:r>
              <a:rPr lang="en-GB" sz="1800" b="1" i="0" dirty="0" err="1" smtClean="0"/>
              <a:t>tokamak</a:t>
            </a:r>
            <a:r>
              <a:rPr lang="en-GB" sz="1800" b="1" i="0" dirty="0" smtClean="0"/>
              <a:t>?</a:t>
            </a:r>
            <a:r>
              <a:rPr lang="en-GB" sz="1800" b="0" i="0" dirty="0" smtClean="0"/>
              <a:t>  Very preliminary – with hopes of collaboration with Steve Tobias</a:t>
            </a:r>
          </a:p>
          <a:p>
            <a:r>
              <a:rPr lang="en-GB" sz="1800" b="0" i="0" dirty="0" smtClean="0"/>
              <a:t>and others (?)   E.g. I don’t yet know enough about plasma numerical magnitudes...)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601980" y="2413409"/>
            <a:ext cx="4498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 Prime is crucial!  </a:t>
            </a:r>
            <a:r>
              <a:rPr lang="en-GB" sz="2000" dirty="0" smtClean="0"/>
              <a:t>(Tilde, if you prefer</a:t>
            </a:r>
          </a:p>
          <a:p>
            <a:r>
              <a:rPr lang="en-GB" sz="2000" dirty="0" smtClean="0"/>
              <a:t>        – departure from </a:t>
            </a:r>
            <a:r>
              <a:rPr lang="en-GB" sz="2000" dirty="0" err="1" smtClean="0"/>
              <a:t>zonal</a:t>
            </a:r>
            <a:r>
              <a:rPr lang="en-GB" sz="2000" dirty="0" smtClean="0"/>
              <a:t> average.)</a:t>
            </a:r>
            <a:endParaRPr lang="en-GB" sz="20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28251" y="1411567"/>
            <a:ext cx="6237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(For historical justice, we should call it the</a:t>
            </a:r>
          </a:p>
          <a:p>
            <a:r>
              <a:rPr lang="en-US" sz="1800" b="1" dirty="0" smtClean="0"/>
              <a:t> “extended </a:t>
            </a:r>
            <a:r>
              <a:rPr lang="en-US" sz="1800" b="1" dirty="0" err="1" smtClean="0"/>
              <a:t>Charney</a:t>
            </a:r>
            <a:r>
              <a:rPr lang="en-US" sz="1800" b="1" dirty="0" smtClean="0"/>
              <a:t>-</a:t>
            </a:r>
            <a:r>
              <a:rPr lang="en-US" sz="1800" b="1" dirty="0" err="1" smtClean="0"/>
              <a:t>Obukhov</a:t>
            </a:r>
            <a:r>
              <a:rPr lang="en-US" sz="1800" b="1" dirty="0" smtClean="0"/>
              <a:t>-Hasegawa-</a:t>
            </a:r>
            <a:r>
              <a:rPr lang="en-US" sz="1800" b="1" dirty="0" err="1" smtClean="0"/>
              <a:t>Mima</a:t>
            </a:r>
            <a:r>
              <a:rPr lang="en-US" sz="1800" b="1" dirty="0" smtClean="0"/>
              <a:t> model”</a:t>
            </a:r>
            <a:r>
              <a:rPr lang="en-US" sz="1800" dirty="0" smtClean="0"/>
              <a:t>,</a:t>
            </a:r>
          </a:p>
          <a:p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ECOHAM</a:t>
            </a:r>
            <a:r>
              <a:rPr lang="en-US" sz="1800" dirty="0" smtClean="0"/>
              <a:t>  – oh, dear):</a:t>
            </a:r>
            <a:endParaRPr lang="en-GB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374754" y="929383"/>
            <a:ext cx="7985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Recall “extended Hasegawa-</a:t>
            </a:r>
            <a:r>
              <a:rPr lang="en-GB" sz="2000" dirty="0" err="1" smtClean="0">
                <a:solidFill>
                  <a:srgbClr val="FF0000"/>
                </a:solidFill>
              </a:rPr>
              <a:t>Mima</a:t>
            </a:r>
            <a:r>
              <a:rPr lang="en-GB" sz="2000" dirty="0" smtClean="0">
                <a:solidFill>
                  <a:srgbClr val="FF0000"/>
                </a:solidFill>
              </a:rPr>
              <a:t>”, ‘model 2’ in </a:t>
            </a:r>
            <a:r>
              <a:rPr lang="en-GB" sz="2000" dirty="0" err="1" smtClean="0">
                <a:solidFill>
                  <a:srgbClr val="FF0000"/>
                </a:solidFill>
              </a:rPr>
              <a:t>Rosenbluth</a:t>
            </a:r>
            <a:r>
              <a:rPr lang="en-GB" sz="2000" dirty="0" smtClean="0">
                <a:solidFill>
                  <a:srgbClr val="FF0000"/>
                </a:solidFill>
              </a:rPr>
              <a:t> Lecture.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215" y="3792064"/>
            <a:ext cx="2000250" cy="246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4754" y="929383"/>
            <a:ext cx="7985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Recall “extended Hasegawa-</a:t>
            </a:r>
            <a:r>
              <a:rPr lang="en-GB" sz="2000" dirty="0" err="1" smtClean="0">
                <a:solidFill>
                  <a:srgbClr val="FF0000"/>
                </a:solidFill>
              </a:rPr>
              <a:t>Mima</a:t>
            </a:r>
            <a:r>
              <a:rPr lang="en-GB" sz="2000" dirty="0" smtClean="0">
                <a:solidFill>
                  <a:srgbClr val="FF0000"/>
                </a:solidFill>
              </a:rPr>
              <a:t>”, ‘model 2’ in </a:t>
            </a:r>
            <a:r>
              <a:rPr lang="en-GB" sz="2000" dirty="0" err="1" smtClean="0">
                <a:solidFill>
                  <a:srgbClr val="FF0000"/>
                </a:solidFill>
              </a:rPr>
              <a:t>Rosenbluth</a:t>
            </a:r>
            <a:r>
              <a:rPr lang="en-GB" sz="2000" dirty="0" smtClean="0">
                <a:solidFill>
                  <a:srgbClr val="FF0000"/>
                </a:solidFill>
              </a:rPr>
              <a:t> Lecture.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026" y="4137199"/>
            <a:ext cx="2457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01980" y="2413409"/>
            <a:ext cx="46185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 Prime is crucial!  </a:t>
            </a:r>
            <a:r>
              <a:rPr lang="en-GB" sz="2000" dirty="0" smtClean="0"/>
              <a:t>(Tilde, if you prefer</a:t>
            </a:r>
          </a:p>
          <a:p>
            <a:r>
              <a:rPr lang="en-GB" sz="2000" dirty="0" smtClean="0"/>
              <a:t>        – departure from </a:t>
            </a:r>
            <a:r>
              <a:rPr lang="en-GB" sz="2000" dirty="0" err="1" smtClean="0"/>
              <a:t>zonal</a:t>
            </a:r>
            <a:r>
              <a:rPr lang="en-GB" sz="2000" dirty="0" smtClean="0"/>
              <a:t> average.)</a:t>
            </a:r>
            <a:endParaRPr lang="en-GB" sz="2000" b="1" dirty="0" smtClean="0"/>
          </a:p>
          <a:p>
            <a:r>
              <a:rPr lang="en-GB" sz="2000" b="1" dirty="0" smtClean="0"/>
              <a:t> Implication:</a:t>
            </a:r>
            <a:r>
              <a:rPr lang="en-GB" sz="2000" dirty="0" smtClean="0"/>
              <a:t> strong jet with given</a:t>
            </a:r>
          </a:p>
          <a:p>
            <a:r>
              <a:rPr lang="en-GB" sz="2000" dirty="0" smtClean="0"/>
              <a:t> PV contrast has </a:t>
            </a:r>
            <a:r>
              <a:rPr lang="en-GB" sz="2000" dirty="0" smtClean="0">
                <a:solidFill>
                  <a:srgbClr val="FF0000"/>
                </a:solidFill>
              </a:rPr>
              <a:t>far greater velocity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 contrast</a:t>
            </a:r>
            <a:r>
              <a:rPr lang="en-GB" sz="2000" dirty="0" smtClean="0"/>
              <a:t>: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8251" y="1411567"/>
            <a:ext cx="6237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(For historical justice, we should call it the</a:t>
            </a:r>
          </a:p>
          <a:p>
            <a:r>
              <a:rPr lang="en-US" sz="1800" b="1" dirty="0" smtClean="0"/>
              <a:t> “extended </a:t>
            </a:r>
            <a:r>
              <a:rPr lang="en-US" sz="1800" b="1" dirty="0" err="1" smtClean="0"/>
              <a:t>Charney</a:t>
            </a:r>
            <a:r>
              <a:rPr lang="en-US" sz="1800" b="1" dirty="0" smtClean="0"/>
              <a:t>-</a:t>
            </a:r>
            <a:r>
              <a:rPr lang="en-US" sz="1800" b="1" dirty="0" err="1" smtClean="0"/>
              <a:t>Obukhov</a:t>
            </a:r>
            <a:r>
              <a:rPr lang="en-US" sz="1800" b="1" dirty="0" smtClean="0"/>
              <a:t>-Hasegawa-</a:t>
            </a:r>
            <a:r>
              <a:rPr lang="en-US" sz="1800" b="1" dirty="0" err="1" smtClean="0"/>
              <a:t>Mima</a:t>
            </a:r>
            <a:r>
              <a:rPr lang="en-US" sz="1800" b="1" dirty="0" smtClean="0"/>
              <a:t> model”</a:t>
            </a:r>
            <a:r>
              <a:rPr lang="en-US" sz="1800" dirty="0" smtClean="0"/>
              <a:t>,</a:t>
            </a:r>
          </a:p>
          <a:p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ECOHAM</a:t>
            </a:r>
            <a:r>
              <a:rPr lang="en-US" sz="1800" dirty="0" smtClean="0"/>
              <a:t>  – oh, dear):</a:t>
            </a:r>
            <a:endParaRPr lang="en-GB" sz="1800" dirty="0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171" y="2521227"/>
            <a:ext cx="8763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08" y="3448359"/>
            <a:ext cx="32194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33726" y="2668240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with</a:t>
            </a:r>
            <a:endParaRPr lang="en-GB" sz="2000" dirty="0">
              <a:latin typeface="+mj-lt"/>
              <a:cs typeface="Times New Roman" pitchFamily="18" charset="0"/>
            </a:endParaRP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074" y="2697442"/>
            <a:ext cx="247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flipH="1">
            <a:off x="3897442" y="2662422"/>
            <a:ext cx="764498" cy="740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801193" y="3957395"/>
            <a:ext cx="764499" cy="5696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Connector 34"/>
          <p:cNvSpPr>
            <a:spLocks noChangeAspect="1"/>
          </p:cNvSpPr>
          <p:nvPr/>
        </p:nvSpPr>
        <p:spPr>
          <a:xfrm>
            <a:off x="3687581" y="3402760"/>
            <a:ext cx="228600" cy="2286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311996" y="184455"/>
            <a:ext cx="876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dirty="0" smtClean="0"/>
              <a:t>Toy </a:t>
            </a:r>
            <a:r>
              <a:rPr lang="en-GB" sz="1800" b="1" i="0" dirty="0" err="1" smtClean="0"/>
              <a:t>tokamak</a:t>
            </a:r>
            <a:r>
              <a:rPr lang="en-GB" sz="1800" b="1" i="0" dirty="0" smtClean="0"/>
              <a:t>?</a:t>
            </a:r>
            <a:r>
              <a:rPr lang="en-GB" sz="1800" b="0" i="0" dirty="0" smtClean="0"/>
              <a:t>  Very preliminary – with hopes of collaboration with Steve Tobias</a:t>
            </a:r>
          </a:p>
          <a:p>
            <a:r>
              <a:rPr lang="en-GB" sz="1800" b="0" i="0" dirty="0" smtClean="0"/>
              <a:t>and others (?)   E.g. I don’t yet know enough about plasma numerical magnitudes...)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4751880" y="562130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Rosenbluth</a:t>
            </a:r>
            <a:endParaRPr lang="en-GB" sz="1800" dirty="0" smtClean="0"/>
          </a:p>
          <a:p>
            <a:r>
              <a:rPr lang="en-GB" sz="1800" dirty="0" smtClean="0"/>
              <a:t>Lecture, Fig. 1.8</a:t>
            </a:r>
            <a:endParaRPr lang="en-GB" sz="1800" dirty="0"/>
          </a:p>
        </p:txBody>
      </p:sp>
      <p:grpSp>
        <p:nvGrpSpPr>
          <p:cNvPr id="2" name="Group 20"/>
          <p:cNvGrpSpPr/>
          <p:nvPr/>
        </p:nvGrpSpPr>
        <p:grpSpPr>
          <a:xfrm>
            <a:off x="7609850" y="4482059"/>
            <a:ext cx="360045" cy="644577"/>
            <a:chOff x="3952250" y="4781862"/>
            <a:chExt cx="360045" cy="644577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4077325" y="4781862"/>
              <a:ext cx="1" cy="64457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8545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52250" y="4960965"/>
              <a:ext cx="360045" cy="29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1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8681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</a:t>
            </a:r>
            <a:r>
              <a:rPr lang="en-US" sz="1600" b="0" i="0" dirty="0" smtClean="0"/>
              <a:t>,…)</a:t>
            </a:r>
            <a:endParaRPr lang="en-GB" sz="1600" b="0" i="0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4735" y="404737"/>
            <a:ext cx="83279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Add self-excitation term as crude model – this is cheating! – of resistive</a:t>
            </a:r>
          </a:p>
          <a:p>
            <a:r>
              <a:rPr lang="en-US" sz="2000" dirty="0" smtClean="0"/>
              <a:t> drift-wave instability à la Hasegawa-</a:t>
            </a:r>
            <a:r>
              <a:rPr lang="en-US" sz="2000" dirty="0" err="1" smtClean="0"/>
              <a:t>Wakatani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4735" y="404737"/>
            <a:ext cx="8327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Add self-excitation term as crude model – this is cheating! – of resistive</a:t>
            </a:r>
          </a:p>
          <a:p>
            <a:r>
              <a:rPr lang="en-US" sz="2000" dirty="0" smtClean="0"/>
              <a:t> drift-wave instability à la Hasegawa-</a:t>
            </a:r>
            <a:r>
              <a:rPr lang="en-US" sz="2000" dirty="0" err="1" smtClean="0"/>
              <a:t>Wakatani</a:t>
            </a:r>
            <a:r>
              <a:rPr lang="en-US" sz="2000" dirty="0" smtClean="0"/>
              <a:t>  (note, Jeffrey Parker has</a:t>
            </a:r>
          </a:p>
          <a:p>
            <a:r>
              <a:rPr lang="en-US" sz="2000" dirty="0" smtClean="0"/>
              <a:t> done this properly, personal communication Tuesday):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124" y="1746513"/>
            <a:ext cx="2943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1805" y="3408460"/>
            <a:ext cx="51911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9706" y="2683239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nominal </a:t>
            </a:r>
            <a:r>
              <a:rPr lang="en-GB" sz="1800" b="1" dirty="0" smtClean="0"/>
              <a:t>growth rate</a:t>
            </a:r>
            <a:endParaRPr lang="en-GB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94815" y="2685738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</a:t>
            </a:r>
            <a:r>
              <a:rPr lang="en-GB" sz="1800" b="1" dirty="0" smtClean="0"/>
              <a:t>Rayleigh frictions</a:t>
            </a:r>
            <a:r>
              <a:rPr lang="en-GB" sz="1800" dirty="0" smtClean="0"/>
              <a:t> (more cheating)</a:t>
            </a:r>
          </a:p>
          <a:p>
            <a:r>
              <a:rPr lang="en-GB" sz="1800" dirty="0" smtClean="0"/>
              <a:t> with      &gt;&gt;  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63318" y="2278505"/>
            <a:ext cx="599607" cy="5246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687580" y="2218544"/>
            <a:ext cx="1454046" cy="524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636957" y="2238530"/>
            <a:ext cx="594610" cy="474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531496" y="2998032"/>
            <a:ext cx="821961" cy="677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9176" y="2959152"/>
            <a:ext cx="265748" cy="3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6863" y="2992490"/>
            <a:ext cx="19716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04735" y="404737"/>
            <a:ext cx="8327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Add self-excitation term as crude model – this is cheating! – of resistive</a:t>
            </a:r>
          </a:p>
          <a:p>
            <a:r>
              <a:rPr lang="en-US" sz="2000" dirty="0" smtClean="0"/>
              <a:t> drift-wave instability à la Hasegawa-</a:t>
            </a:r>
            <a:r>
              <a:rPr lang="en-US" sz="2000" dirty="0" err="1" smtClean="0"/>
              <a:t>Wakatani</a:t>
            </a:r>
            <a:r>
              <a:rPr lang="en-US" sz="2000" dirty="0" smtClean="0"/>
              <a:t>  (note, Jeffrey Parker has</a:t>
            </a:r>
          </a:p>
          <a:p>
            <a:r>
              <a:rPr lang="en-US" sz="2000" dirty="0" smtClean="0"/>
              <a:t> done this properly, personal communication Tuesday):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124" y="1746513"/>
            <a:ext cx="2943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1805" y="3408460"/>
            <a:ext cx="51911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9706" y="2683239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nominal </a:t>
            </a:r>
            <a:r>
              <a:rPr lang="en-GB" sz="1800" b="1" dirty="0" smtClean="0"/>
              <a:t>growth rate</a:t>
            </a:r>
            <a:endParaRPr lang="en-GB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94815" y="2685738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</a:t>
            </a:r>
            <a:r>
              <a:rPr lang="en-GB" sz="1800" b="1" dirty="0" smtClean="0"/>
              <a:t>Rayleigh frictions</a:t>
            </a:r>
            <a:r>
              <a:rPr lang="en-GB" sz="1800" dirty="0" smtClean="0"/>
              <a:t> (more cheating)</a:t>
            </a:r>
          </a:p>
          <a:p>
            <a:r>
              <a:rPr lang="en-GB" sz="1800" dirty="0" smtClean="0"/>
              <a:t> with      &gt;&gt;  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63318" y="2278505"/>
            <a:ext cx="599607" cy="5246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687580" y="2218544"/>
            <a:ext cx="1454046" cy="524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636957" y="2238530"/>
            <a:ext cx="594610" cy="474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531496" y="2998032"/>
            <a:ext cx="821961" cy="677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9176" y="2959152"/>
            <a:ext cx="265748" cy="3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6863" y="2992490"/>
            <a:ext cx="19716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04735" y="404737"/>
            <a:ext cx="8327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Add self-excitation term as crude model – this is cheating! – of resistive</a:t>
            </a:r>
          </a:p>
          <a:p>
            <a:r>
              <a:rPr lang="en-US" sz="2000" dirty="0" smtClean="0"/>
              <a:t> drift-wave instability à la Hasegawa-</a:t>
            </a:r>
            <a:r>
              <a:rPr lang="en-US" sz="2000" dirty="0" err="1" smtClean="0"/>
              <a:t>Wakatani</a:t>
            </a:r>
            <a:r>
              <a:rPr lang="en-US" sz="2000" dirty="0" smtClean="0"/>
              <a:t>  (note, Jeffrey Parker has</a:t>
            </a:r>
          </a:p>
          <a:p>
            <a:r>
              <a:rPr lang="en-US" sz="2000" dirty="0" smtClean="0"/>
              <a:t> done this properly, personal communication Tuesday):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9742" y="3102964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(in short-</a:t>
            </a:r>
          </a:p>
          <a:p>
            <a:r>
              <a:rPr lang="en-GB" sz="1400" dirty="0" smtClean="0"/>
              <a:t> hand)</a:t>
            </a:r>
            <a:endParaRPr lang="en-GB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064302" y="3537678"/>
            <a:ext cx="314793" cy="179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124" y="1746513"/>
            <a:ext cx="2943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1805" y="3408460"/>
            <a:ext cx="51911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7931" y="5091090"/>
            <a:ext cx="48387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4735" y="404737"/>
            <a:ext cx="8327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Add self-excitation term as crude model – this is cheating! – of resistive</a:t>
            </a:r>
          </a:p>
          <a:p>
            <a:r>
              <a:rPr lang="en-US" sz="2000" dirty="0" smtClean="0"/>
              <a:t> drift-wave instability à la Hasegawa-</a:t>
            </a:r>
            <a:r>
              <a:rPr lang="en-US" sz="2000" dirty="0" err="1" smtClean="0"/>
              <a:t>Wakatani</a:t>
            </a:r>
            <a:r>
              <a:rPr lang="en-US" sz="2000" dirty="0" smtClean="0"/>
              <a:t>  (note, Jeffrey Parker has</a:t>
            </a:r>
          </a:p>
          <a:p>
            <a:r>
              <a:rPr lang="en-US" sz="2000" dirty="0" smtClean="0"/>
              <a:t> done this properly, personal communication Tuesday):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706" y="2683239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nominal </a:t>
            </a:r>
            <a:r>
              <a:rPr lang="en-GB" sz="1800" b="1" dirty="0" smtClean="0"/>
              <a:t>growth rate</a:t>
            </a:r>
            <a:endParaRPr lang="en-GB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94815" y="2685738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</a:t>
            </a:r>
            <a:r>
              <a:rPr lang="en-GB" sz="1800" b="1" dirty="0" smtClean="0"/>
              <a:t>Rayleigh frictions</a:t>
            </a:r>
            <a:r>
              <a:rPr lang="en-GB" sz="1800" dirty="0" smtClean="0"/>
              <a:t> (more cheating)</a:t>
            </a:r>
          </a:p>
          <a:p>
            <a:r>
              <a:rPr lang="en-GB" sz="1800" dirty="0" smtClean="0"/>
              <a:t> with      &gt;&gt;  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63318" y="2278505"/>
            <a:ext cx="599607" cy="5246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687580" y="2218544"/>
            <a:ext cx="1454046" cy="524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636957" y="2238530"/>
            <a:ext cx="594610" cy="474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531496" y="2998032"/>
            <a:ext cx="821961" cy="677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4741" y="4227229"/>
            <a:ext cx="8241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       </a:t>
            </a:r>
            <a:r>
              <a:rPr lang="en-GB" sz="2000" dirty="0" smtClean="0"/>
              <a:t>is chosen </a:t>
            </a:r>
            <a:r>
              <a:rPr lang="en-GB" sz="2000" i="1" dirty="0" smtClean="0"/>
              <a:t>much</a:t>
            </a:r>
            <a:r>
              <a:rPr lang="en-GB" sz="2000" dirty="0" smtClean="0"/>
              <a:t> smaller than the domain size (square box now) –</a:t>
            </a:r>
          </a:p>
          <a:p>
            <a:r>
              <a:rPr lang="en-GB" sz="2000" dirty="0" smtClean="0"/>
              <a:t>   less Jupiter-like and more </a:t>
            </a:r>
            <a:r>
              <a:rPr lang="en-GB" sz="2000" dirty="0" err="1" smtClean="0"/>
              <a:t>tokamak</a:t>
            </a:r>
            <a:r>
              <a:rPr lang="en-GB" sz="2000" dirty="0" smtClean="0"/>
              <a:t>-like – such that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394" y="4344964"/>
            <a:ext cx="4000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9176" y="2959152"/>
            <a:ext cx="265748" cy="3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6863" y="2992490"/>
            <a:ext cx="19716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89742" y="3102964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(in short-</a:t>
            </a:r>
          </a:p>
          <a:p>
            <a:r>
              <a:rPr lang="en-GB" sz="1400" dirty="0" smtClean="0"/>
              <a:t> hand)</a:t>
            </a:r>
            <a:endParaRPr lang="en-GB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64302" y="3537678"/>
            <a:ext cx="314793" cy="179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124" y="1746513"/>
            <a:ext cx="2943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1805" y="3408460"/>
            <a:ext cx="51911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7931" y="5091090"/>
            <a:ext cx="48387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4735" y="404737"/>
            <a:ext cx="8327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Add self-excitation term as crude model – this is cheating! – of resistive</a:t>
            </a:r>
          </a:p>
          <a:p>
            <a:r>
              <a:rPr lang="en-US" sz="2000" dirty="0" smtClean="0"/>
              <a:t> drift-wave instability à la Hasegawa-</a:t>
            </a:r>
            <a:r>
              <a:rPr lang="en-US" sz="2000" dirty="0" err="1" smtClean="0"/>
              <a:t>Wakatani</a:t>
            </a:r>
            <a:r>
              <a:rPr lang="en-US" sz="2000" dirty="0" smtClean="0"/>
              <a:t>  (note, Jeffrey Parker has</a:t>
            </a:r>
          </a:p>
          <a:p>
            <a:r>
              <a:rPr lang="en-US" sz="2000" dirty="0" smtClean="0"/>
              <a:t> done this properly, personal communication Tuesday):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706" y="2683239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nominal </a:t>
            </a:r>
            <a:r>
              <a:rPr lang="en-GB" sz="1800" b="1" dirty="0" smtClean="0"/>
              <a:t>growth rate</a:t>
            </a:r>
            <a:endParaRPr lang="en-GB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94815" y="2685738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</a:t>
            </a:r>
            <a:r>
              <a:rPr lang="en-GB" sz="1800" b="1" dirty="0" smtClean="0"/>
              <a:t>Rayleigh frictions</a:t>
            </a:r>
            <a:r>
              <a:rPr lang="en-GB" sz="1800" dirty="0" smtClean="0"/>
              <a:t> (more cheating)</a:t>
            </a:r>
          </a:p>
          <a:p>
            <a:r>
              <a:rPr lang="en-GB" sz="1800" dirty="0" smtClean="0"/>
              <a:t> with      &gt;&gt;  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63318" y="2278505"/>
            <a:ext cx="599607" cy="5246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687580" y="2218544"/>
            <a:ext cx="1454046" cy="524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636957" y="2238530"/>
            <a:ext cx="594610" cy="474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531496" y="2998032"/>
            <a:ext cx="821961" cy="677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394" y="4344964"/>
            <a:ext cx="4000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9176" y="2959152"/>
            <a:ext cx="265748" cy="3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6863" y="2992490"/>
            <a:ext cx="19716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587124" y="5473912"/>
            <a:ext cx="84035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2000" dirty="0" smtClean="0"/>
              <a:t>Get </a:t>
            </a:r>
            <a:r>
              <a:rPr lang="en-GB" sz="2000" b="1" dirty="0" smtClean="0"/>
              <a:t>predator-prey-like situation</a:t>
            </a:r>
            <a:r>
              <a:rPr lang="en-GB" sz="2000" dirty="0" smtClean="0"/>
              <a:t>, with </a:t>
            </a:r>
            <a:r>
              <a:rPr lang="en-GB" sz="2000" b="1" dirty="0" smtClean="0"/>
              <a:t>hyper-</a:t>
            </a:r>
            <a:r>
              <a:rPr lang="en-GB" sz="2000" b="1" dirty="0" err="1" smtClean="0"/>
              <a:t>staircasing</a:t>
            </a:r>
            <a:r>
              <a:rPr lang="en-GB" sz="2000" dirty="0" smtClean="0"/>
              <a:t> of the</a:t>
            </a:r>
          </a:p>
          <a:p>
            <a:r>
              <a:rPr lang="en-GB" sz="2000" dirty="0" smtClean="0"/>
              <a:t>      profile.  (My </a:t>
            </a:r>
            <a:r>
              <a:rPr lang="en-GB" sz="2000" dirty="0" err="1" smtClean="0"/>
              <a:t>Rosenbluth</a:t>
            </a:r>
            <a:r>
              <a:rPr lang="en-GB" sz="2000" dirty="0" smtClean="0"/>
              <a:t> speculation was </a:t>
            </a:r>
            <a:r>
              <a:rPr lang="en-GB" sz="2000" b="1" dirty="0" smtClean="0">
                <a:solidFill>
                  <a:srgbClr val="FF0000"/>
                </a:solidFill>
              </a:rPr>
              <a:t>WRONG!!</a:t>
            </a:r>
            <a:r>
              <a:rPr lang="en-GB" sz="2000" dirty="0" smtClean="0"/>
              <a:t>)  </a:t>
            </a:r>
            <a:r>
              <a:rPr lang="en-GB" sz="2000" i="1" dirty="0" smtClean="0"/>
              <a:t>Not</a:t>
            </a:r>
            <a:r>
              <a:rPr lang="en-US" sz="2000" dirty="0" smtClean="0"/>
              <a:t> weakly</a:t>
            </a:r>
          </a:p>
          <a:p>
            <a:r>
              <a:rPr lang="en-US" sz="2000" dirty="0" smtClean="0"/>
              <a:t> forced/dissipating, PV-mixing-dominated, à la Scott-</a:t>
            </a:r>
            <a:r>
              <a:rPr lang="en-US" sz="2000" dirty="0" err="1" smtClean="0"/>
              <a:t>Dritschel</a:t>
            </a:r>
            <a:r>
              <a:rPr lang="en-US" sz="2000" dirty="0" smtClean="0"/>
              <a:t> </a:t>
            </a:r>
            <a:r>
              <a:rPr lang="en-US" sz="2000" i="1" dirty="0" smtClean="0"/>
              <a:t>JFM</a:t>
            </a:r>
            <a:r>
              <a:rPr lang="en-US" sz="2000" dirty="0" smtClean="0"/>
              <a:t> 2012.</a:t>
            </a:r>
            <a:endParaRPr lang="en-GB" sz="2000" dirty="0" smtClean="0"/>
          </a:p>
        </p:txBody>
      </p:sp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7995" y="5899882"/>
            <a:ext cx="142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89742" y="3102964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(in short-</a:t>
            </a:r>
          </a:p>
          <a:p>
            <a:r>
              <a:rPr lang="en-GB" sz="1400" dirty="0" smtClean="0"/>
              <a:t> hand)</a:t>
            </a:r>
            <a:endParaRPr lang="en-GB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64302" y="3537678"/>
            <a:ext cx="314793" cy="179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4741" y="4227229"/>
            <a:ext cx="8241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       </a:t>
            </a:r>
            <a:r>
              <a:rPr lang="en-GB" sz="2000" dirty="0" smtClean="0"/>
              <a:t>is chosen </a:t>
            </a:r>
            <a:r>
              <a:rPr lang="en-GB" sz="2000" i="1" dirty="0" smtClean="0"/>
              <a:t>much</a:t>
            </a:r>
            <a:r>
              <a:rPr lang="en-GB" sz="2000" dirty="0" smtClean="0"/>
              <a:t> smaller than the domain size (square box now) –</a:t>
            </a:r>
          </a:p>
          <a:p>
            <a:r>
              <a:rPr lang="en-GB" sz="2000" dirty="0" smtClean="0"/>
              <a:t>   less Jupiter-like and more </a:t>
            </a:r>
            <a:r>
              <a:rPr lang="en-GB" sz="2000" dirty="0" err="1" smtClean="0"/>
              <a:t>tokamak</a:t>
            </a:r>
            <a:r>
              <a:rPr lang="en-GB" sz="2000" dirty="0" smtClean="0"/>
              <a:t>-like – such that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ight_beta_non_zonal_drag_half_max_growth_rate_zonal_drag_1_32_of_tha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30966" y="119920"/>
            <a:ext cx="8115300" cy="6086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518" y="19487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GB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9271" y="194870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i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ψ</a:t>
            </a:r>
            <a:endParaRPr lang="en-GB" sz="3600" i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6840" y="4259707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GB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6210" y="4097314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 </a:t>
            </a:r>
            <a:r>
              <a:rPr lang="en-GB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bar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7689" y="4114802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u </a:t>
            </a:r>
            <a:r>
              <a:rPr lang="en-GB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bar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80" y="19737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GB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19408" y="182379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ψ</a:t>
            </a:r>
            <a:endParaRPr lang="en-GB" sz="3600" i="1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90" y="4247215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GB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arwin-tromb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264" y="2149873"/>
            <a:ext cx="2741613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34963" y="312738"/>
            <a:ext cx="835363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                 </a:t>
            </a:r>
            <a:r>
              <a:rPr lang="en-GB" sz="1800" b="0" i="0" dirty="0"/>
              <a:t>“Erasmus Darwin held that every so often you should</a:t>
            </a:r>
          </a:p>
          <a:p>
            <a:r>
              <a:rPr lang="en-GB" sz="1800" b="0" i="0" dirty="0"/>
              <a:t>      try a damn-fool experiment.   He played the trombone to his tulips.</a:t>
            </a:r>
          </a:p>
          <a:p>
            <a:r>
              <a:rPr lang="en-GB" sz="1800" b="0" i="0" dirty="0"/>
              <a:t>This… result… was negative.  But other… impudent ideas  have succeeded…“</a:t>
            </a:r>
          </a:p>
          <a:p>
            <a:endParaRPr lang="en-GB" dirty="0"/>
          </a:p>
          <a:p>
            <a:r>
              <a:rPr lang="en-GB" sz="1800" b="0" i="0" dirty="0"/>
              <a:t>               </a:t>
            </a:r>
            <a:r>
              <a:rPr lang="en-GB" sz="1800" b="0" i="0" dirty="0" smtClean="0"/>
              <a:t>    </a:t>
            </a:r>
            <a:r>
              <a:rPr lang="en-GB" sz="1800" b="0" i="0" dirty="0" smtClean="0">
                <a:cs typeface="Arial" pitchFamily="34" charset="0"/>
              </a:rPr>
              <a:t>– J. E.</a:t>
            </a:r>
            <a:r>
              <a:rPr lang="en-GB" sz="1800" b="0" i="0" dirty="0" smtClean="0"/>
              <a:t> </a:t>
            </a:r>
            <a:r>
              <a:rPr lang="en-GB" sz="1800" b="0" i="0" dirty="0" err="1" smtClean="0"/>
              <a:t>Littlewood</a:t>
            </a:r>
            <a:r>
              <a:rPr lang="en-GB" sz="1800" dirty="0" smtClean="0"/>
              <a:t>: </a:t>
            </a:r>
            <a:r>
              <a:rPr lang="en-GB" sz="1800" i="1" dirty="0" smtClean="0"/>
              <a:t>A Mathematician’s </a:t>
            </a:r>
            <a:r>
              <a:rPr lang="en-GB" sz="1800" b="0" i="1" dirty="0" smtClean="0"/>
              <a:t>Miscellany</a:t>
            </a:r>
            <a:r>
              <a:rPr lang="en-GB" sz="1800" b="0" i="0" dirty="0"/>
              <a:t>, ed. B</a:t>
            </a:r>
            <a:r>
              <a:rPr lang="en-US" sz="1800" b="0" i="0" dirty="0" err="1">
                <a:cs typeface="Arial" pitchFamily="34" charset="0"/>
              </a:rPr>
              <a:t>éla</a:t>
            </a:r>
            <a:r>
              <a:rPr lang="en-GB" sz="1800" b="0" i="0" dirty="0"/>
              <a:t> </a:t>
            </a:r>
            <a:r>
              <a:rPr lang="en-GB" sz="1800" b="0" i="0" dirty="0" err="1"/>
              <a:t>Bollob</a:t>
            </a:r>
            <a:r>
              <a:rPr lang="en-US" sz="1800" b="0" i="0" dirty="0" err="1">
                <a:cs typeface="Arial" pitchFamily="34" charset="0"/>
              </a:rPr>
              <a:t>ás</a:t>
            </a:r>
            <a:endParaRPr lang="en-US" sz="1800" b="0" i="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arwin-tromb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264" y="2149873"/>
            <a:ext cx="2741613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34963" y="312738"/>
            <a:ext cx="835363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                 </a:t>
            </a:r>
            <a:r>
              <a:rPr lang="en-GB" sz="1800" b="0" i="0" dirty="0"/>
              <a:t>“Erasmus Darwin held that every so often you should</a:t>
            </a:r>
          </a:p>
          <a:p>
            <a:r>
              <a:rPr lang="en-GB" sz="1800" b="0" i="0" dirty="0"/>
              <a:t>      try a damn-fool experiment.   He played the trombone to his tulips.</a:t>
            </a:r>
          </a:p>
          <a:p>
            <a:r>
              <a:rPr lang="en-GB" sz="1800" b="0" i="0" dirty="0"/>
              <a:t>This… result… was negative.  But other… impudent ideas  have succeeded…“</a:t>
            </a:r>
          </a:p>
          <a:p>
            <a:endParaRPr lang="en-GB" dirty="0"/>
          </a:p>
          <a:p>
            <a:r>
              <a:rPr lang="en-GB" sz="1800" b="0" i="0" dirty="0"/>
              <a:t>               </a:t>
            </a:r>
            <a:r>
              <a:rPr lang="en-GB" sz="1800" b="0" i="0" dirty="0" smtClean="0"/>
              <a:t>    </a:t>
            </a:r>
            <a:r>
              <a:rPr lang="en-GB" sz="1800" b="0" i="0" dirty="0" smtClean="0">
                <a:cs typeface="Arial" pitchFamily="34" charset="0"/>
              </a:rPr>
              <a:t>– J. E.</a:t>
            </a:r>
            <a:r>
              <a:rPr lang="en-GB" sz="1800" b="0" i="0" dirty="0" smtClean="0"/>
              <a:t> </a:t>
            </a:r>
            <a:r>
              <a:rPr lang="en-GB" sz="1800" b="0" i="0" dirty="0" err="1" smtClean="0"/>
              <a:t>Littlewood</a:t>
            </a:r>
            <a:r>
              <a:rPr lang="en-GB" sz="1800" dirty="0" smtClean="0"/>
              <a:t>: </a:t>
            </a:r>
            <a:r>
              <a:rPr lang="en-GB" sz="1800" i="1" dirty="0" smtClean="0"/>
              <a:t>A Mathematician’s </a:t>
            </a:r>
            <a:r>
              <a:rPr lang="en-GB" sz="1800" b="0" i="1" dirty="0" smtClean="0"/>
              <a:t>Miscellany</a:t>
            </a:r>
            <a:r>
              <a:rPr lang="en-GB" sz="1800" b="0" i="0" dirty="0"/>
              <a:t>, ed. B</a:t>
            </a:r>
            <a:r>
              <a:rPr lang="en-US" sz="1800" b="0" i="0" dirty="0" err="1">
                <a:cs typeface="Arial" pitchFamily="34" charset="0"/>
              </a:rPr>
              <a:t>éla</a:t>
            </a:r>
            <a:r>
              <a:rPr lang="en-GB" sz="1800" b="0" i="0" dirty="0"/>
              <a:t> </a:t>
            </a:r>
            <a:r>
              <a:rPr lang="en-GB" sz="1800" b="0" i="0" dirty="0" err="1"/>
              <a:t>Bollob</a:t>
            </a:r>
            <a:r>
              <a:rPr lang="en-US" sz="1800" b="0" i="0" dirty="0" err="1">
                <a:cs typeface="Arial" pitchFamily="34" charset="0"/>
              </a:rPr>
              <a:t>ás</a:t>
            </a:r>
            <a:endParaRPr lang="en-US" sz="1800" b="0" i="0" dirty="0"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2433" y="2473377"/>
            <a:ext cx="426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Set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sz="2000" dirty="0" smtClean="0"/>
              <a:t>,  otherwise same problem:</a:t>
            </a:r>
            <a:endParaRPr lang="en-GB" sz="20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1553" y="2523040"/>
            <a:ext cx="1809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897442" y="2413416"/>
            <a:ext cx="1229194" cy="494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arwin-tromb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264" y="2149873"/>
            <a:ext cx="2741613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34963" y="312738"/>
            <a:ext cx="835363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                 </a:t>
            </a:r>
            <a:r>
              <a:rPr lang="en-GB" sz="1800" b="0" i="0" dirty="0"/>
              <a:t>“Erasmus Darwin held that every so often you should</a:t>
            </a:r>
          </a:p>
          <a:p>
            <a:r>
              <a:rPr lang="en-GB" sz="1800" b="0" i="0" dirty="0"/>
              <a:t>      try a damn-fool experiment.   He played the trombone to his tulips.</a:t>
            </a:r>
          </a:p>
          <a:p>
            <a:r>
              <a:rPr lang="en-GB" sz="1800" b="0" i="0" dirty="0"/>
              <a:t>This… result… was negative.  But other… impudent ideas  have succeeded…“</a:t>
            </a:r>
          </a:p>
          <a:p>
            <a:endParaRPr lang="en-GB" dirty="0"/>
          </a:p>
          <a:p>
            <a:r>
              <a:rPr lang="en-GB" sz="1800" b="0" i="0" dirty="0"/>
              <a:t>               </a:t>
            </a:r>
            <a:r>
              <a:rPr lang="en-GB" sz="1800" b="0" i="0" dirty="0" smtClean="0"/>
              <a:t>    </a:t>
            </a:r>
            <a:r>
              <a:rPr lang="en-GB" sz="1800" b="0" i="0" dirty="0" smtClean="0">
                <a:cs typeface="Arial" pitchFamily="34" charset="0"/>
              </a:rPr>
              <a:t>– J. E.</a:t>
            </a:r>
            <a:r>
              <a:rPr lang="en-GB" sz="1800" b="0" i="0" dirty="0" smtClean="0"/>
              <a:t> </a:t>
            </a:r>
            <a:r>
              <a:rPr lang="en-GB" sz="1800" b="0" i="0" dirty="0" err="1" smtClean="0"/>
              <a:t>Littlewood</a:t>
            </a:r>
            <a:r>
              <a:rPr lang="en-GB" sz="1800" dirty="0" smtClean="0"/>
              <a:t>: </a:t>
            </a:r>
            <a:r>
              <a:rPr lang="en-GB" sz="1800" i="1" dirty="0" smtClean="0"/>
              <a:t>A Mathematician’s </a:t>
            </a:r>
            <a:r>
              <a:rPr lang="en-GB" sz="1800" b="0" i="1" dirty="0" smtClean="0"/>
              <a:t>Miscellany</a:t>
            </a:r>
            <a:r>
              <a:rPr lang="en-GB" sz="1800" b="0" i="0" dirty="0"/>
              <a:t>, ed. B</a:t>
            </a:r>
            <a:r>
              <a:rPr lang="en-US" sz="1800" b="0" i="0" dirty="0" err="1">
                <a:cs typeface="Arial" pitchFamily="34" charset="0"/>
              </a:rPr>
              <a:t>éla</a:t>
            </a:r>
            <a:r>
              <a:rPr lang="en-GB" sz="1800" b="0" i="0" dirty="0"/>
              <a:t> </a:t>
            </a:r>
            <a:r>
              <a:rPr lang="en-GB" sz="1800" b="0" i="0" dirty="0" err="1"/>
              <a:t>Bollob</a:t>
            </a:r>
            <a:r>
              <a:rPr lang="en-US" sz="1800" b="0" i="0" dirty="0" err="1">
                <a:cs typeface="Arial" pitchFamily="34" charset="0"/>
              </a:rPr>
              <a:t>ás</a:t>
            </a:r>
            <a:endParaRPr lang="en-US" sz="1800" b="0" i="0" dirty="0"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489" y="3305487"/>
            <a:ext cx="2943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572" y="4202946"/>
            <a:ext cx="51911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1630" y="5300953"/>
            <a:ext cx="48387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12433" y="2473377"/>
            <a:ext cx="426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Set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sz="2000" dirty="0" smtClean="0"/>
              <a:t>,  otherwise same problem:</a:t>
            </a:r>
            <a:endParaRPr lang="en-GB" sz="20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1553" y="2523040"/>
            <a:ext cx="1809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897442" y="2413416"/>
            <a:ext cx="1229194" cy="494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ero_beta_non_zonal_drag_half_max_growth_rate_zonal_drag_1_32_of_tha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71007" y="149900"/>
            <a:ext cx="8115300" cy="6086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9271" y="179880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i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ψ</a:t>
            </a:r>
            <a:endParaRPr lang="en-GB" sz="3600" i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518" y="19487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GB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6230" y="4097314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 </a:t>
            </a:r>
            <a:r>
              <a:rPr lang="en-GB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bar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1870" y="4259707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GB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92719" y="4114802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u </a:t>
            </a:r>
            <a:r>
              <a:rPr lang="en-GB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bar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80" y="19737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GB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19408" y="182379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ψ</a:t>
            </a:r>
            <a:endParaRPr lang="en-GB" sz="3600" i="1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90" y="4247215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GB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-220663" y="-368300"/>
            <a:ext cx="9556751" cy="7550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188913" y="741363"/>
            <a:ext cx="8789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                                      </a:t>
            </a:r>
            <a:r>
              <a:rPr lang="en-US" sz="1800" dirty="0" smtClean="0"/>
              <a:t> </a:t>
            </a:r>
            <a:r>
              <a:rPr lang="en-US" sz="1800" b="1" dirty="0"/>
              <a:t>PV Phillips effect</a:t>
            </a:r>
            <a:r>
              <a:rPr lang="en-US" sz="1800" dirty="0"/>
              <a:t>                      </a:t>
            </a:r>
            <a:r>
              <a:rPr lang="en-US" sz="1800" b="1" dirty="0" smtClean="0"/>
              <a:t>Taylor </a:t>
            </a:r>
            <a:r>
              <a:rPr lang="en-US" sz="1800" b="1" dirty="0"/>
              <a:t>identity</a:t>
            </a:r>
            <a:r>
              <a:rPr lang="en-US" sz="1600" b="1" dirty="0"/>
              <a:t>:</a:t>
            </a:r>
          </a:p>
          <a:p>
            <a:r>
              <a:rPr lang="en-US" sz="1800" b="1" dirty="0"/>
              <a:t>1.</a:t>
            </a:r>
            <a:r>
              <a:rPr lang="en-US" sz="1800" dirty="0"/>
              <a:t> </a:t>
            </a:r>
            <a:r>
              <a:rPr lang="en-US" sz="1800" b="1" dirty="0"/>
              <a:t>Generic ideas: </a:t>
            </a:r>
            <a:r>
              <a:rPr lang="en-US" sz="1800" dirty="0"/>
              <a:t>             </a:t>
            </a:r>
            <a:r>
              <a:rPr lang="en-US" sz="1800" b="1" dirty="0"/>
              <a:t>PV </a:t>
            </a:r>
            <a:r>
              <a:rPr lang="en-US" sz="1800" b="1" dirty="0" err="1"/>
              <a:t>invertibility</a:t>
            </a:r>
            <a:r>
              <a:rPr lang="en-US" sz="1800" dirty="0"/>
              <a:t> </a:t>
            </a:r>
            <a:r>
              <a:rPr lang="en-US" sz="1800" dirty="0" smtClean="0"/>
              <a:t>                   </a:t>
            </a:r>
            <a:r>
              <a:rPr lang="en-US" sz="1800" dirty="0">
                <a:cs typeface="Arial" charset="0"/>
              </a:rPr>
              <a:t>–</a:t>
            </a:r>
            <a:r>
              <a:rPr lang="en-US" sz="1800" dirty="0"/>
              <a:t> div (eddy momentum flux)</a:t>
            </a:r>
          </a:p>
          <a:p>
            <a:r>
              <a:rPr lang="en-US" sz="1800" dirty="0"/>
              <a:t>                                                                           </a:t>
            </a:r>
            <a:r>
              <a:rPr lang="en-US" sz="1800" b="1" dirty="0">
                <a:solidFill>
                  <a:srgbClr val="FF0000"/>
                </a:solidFill>
              </a:rPr>
              <a:t>Nonlinear</a:t>
            </a:r>
            <a:r>
              <a:rPr lang="en-US" sz="1800" b="1" dirty="0"/>
              <a:t>, forced/free/self-excited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95263" y="14732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2. Particular mechanisms: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242550" y="4515971"/>
            <a:ext cx="7015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(iv</a:t>
            </a:r>
            <a:r>
              <a:rPr lang="en-GB" sz="1800" dirty="0"/>
              <a:t>) </a:t>
            </a:r>
            <a:r>
              <a:rPr lang="en-GB" sz="1800" b="1" dirty="0" smtClean="0"/>
              <a:t>Vortex merging</a:t>
            </a:r>
            <a:r>
              <a:rPr lang="en-GB" sz="1800" dirty="0" smtClean="0"/>
              <a:t> and cannibalism, </a:t>
            </a:r>
            <a:r>
              <a:rPr lang="en-GB" sz="2000" dirty="0" smtClean="0"/>
              <a:t>↔</a:t>
            </a:r>
            <a:r>
              <a:rPr lang="en-GB" sz="1800" dirty="0" smtClean="0"/>
              <a:t>  inverse cascade (sort of)</a:t>
            </a:r>
            <a:endParaRPr lang="en-US" sz="1800" dirty="0"/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241665" y="3112489"/>
            <a:ext cx="88423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dirty="0"/>
              <a:t>(</a:t>
            </a:r>
            <a:r>
              <a:rPr lang="en-GB" sz="1800" dirty="0" smtClean="0"/>
              <a:t>ii</a:t>
            </a:r>
            <a:r>
              <a:rPr lang="en-GB" sz="1800" dirty="0"/>
              <a:t>) Repeated </a:t>
            </a:r>
            <a:r>
              <a:rPr lang="en-GB" sz="1800" dirty="0" err="1"/>
              <a:t>excit’n</a:t>
            </a:r>
            <a:r>
              <a:rPr lang="en-GB" sz="1800" dirty="0"/>
              <a:t> of passive </a:t>
            </a:r>
            <a:r>
              <a:rPr lang="en-GB" sz="1800" b="1" dirty="0"/>
              <a:t>Kelvin sheared disturbances</a:t>
            </a:r>
            <a:r>
              <a:rPr lang="en-GB" sz="1800" dirty="0"/>
              <a:t> by </a:t>
            </a:r>
            <a:r>
              <a:rPr lang="en-GB" sz="2000" b="1" dirty="0" smtClean="0">
                <a:solidFill>
                  <a:srgbClr val="FF0000"/>
                </a:solidFill>
              </a:rPr>
              <a:t>weak</a:t>
            </a:r>
            <a:r>
              <a:rPr lang="en-GB" sz="1800" dirty="0" smtClean="0"/>
              <a:t> small-scale</a:t>
            </a:r>
            <a:endParaRPr lang="en-GB" sz="1800" dirty="0"/>
          </a:p>
          <a:p>
            <a:r>
              <a:rPr lang="en-GB" sz="1800" dirty="0"/>
              <a:t>      </a:t>
            </a:r>
            <a:r>
              <a:rPr lang="en-GB" sz="1800" dirty="0" smtClean="0"/>
              <a:t>forcing.  (</a:t>
            </a:r>
            <a:r>
              <a:rPr lang="en-GB" sz="1800" dirty="0"/>
              <a:t>Kelvin 1887, Farrell-</a:t>
            </a:r>
            <a:r>
              <a:rPr lang="en-GB" sz="1800" dirty="0" err="1"/>
              <a:t>Ioannou</a:t>
            </a:r>
            <a:r>
              <a:rPr lang="en-GB" sz="1800" dirty="0"/>
              <a:t>, </a:t>
            </a:r>
            <a:r>
              <a:rPr lang="en-GB" sz="1800" dirty="0" smtClean="0"/>
              <a:t>Marston, </a:t>
            </a:r>
            <a:r>
              <a:rPr lang="en-GB" sz="1800" dirty="0" err="1" smtClean="0"/>
              <a:t>Srinivasan</a:t>
            </a:r>
            <a:r>
              <a:rPr lang="en-GB" sz="1800" dirty="0" smtClean="0"/>
              <a:t>-Young: CE2, SSST)</a:t>
            </a:r>
            <a:endParaRPr lang="en-US" sz="1800" b="1" dirty="0"/>
          </a:p>
        </p:txBody>
      </p:sp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188085" y="5906091"/>
            <a:ext cx="82253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00050" indent="-400050"/>
            <a:r>
              <a:rPr lang="en-GB" sz="1800" dirty="0" smtClean="0"/>
              <a:t>(vii)</a:t>
            </a:r>
            <a:r>
              <a:rPr lang="en-GB" sz="1800" b="1" dirty="0" smtClean="0"/>
              <a:t> PV-biased forcing: </a:t>
            </a:r>
            <a:r>
              <a:rPr lang="en-GB" sz="1800" dirty="0" smtClean="0"/>
              <a:t>critical in the </a:t>
            </a:r>
            <a:r>
              <a:rPr lang="en-GB" sz="1800" b="1" dirty="0" smtClean="0">
                <a:solidFill>
                  <a:srgbClr val="FF0000"/>
                </a:solidFill>
              </a:rPr>
              <a:t>idealized Jupiter weather-layer model</a:t>
            </a:r>
            <a:endParaRPr lang="en-GB" sz="1800" dirty="0" smtClean="0"/>
          </a:p>
          <a:p>
            <a:pPr marL="400050" indent="-400050"/>
            <a:r>
              <a:rPr lang="en-GB" sz="1800" dirty="0" smtClean="0"/>
              <a:t>       being studied by Stephen Thomson and myself.</a:t>
            </a:r>
            <a:endParaRPr lang="en-US" sz="1800" dirty="0"/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284345" y="1867083"/>
            <a:ext cx="8686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1800" dirty="0"/>
              <a:t>(</a:t>
            </a:r>
            <a:r>
              <a:rPr lang="en-US" sz="1800" dirty="0" err="1"/>
              <a:t>i</a:t>
            </a:r>
            <a:r>
              <a:rPr lang="en-US" sz="1800" dirty="0"/>
              <a:t>) </a:t>
            </a:r>
            <a:r>
              <a:rPr lang="en-US" sz="1800" b="1" dirty="0" err="1"/>
              <a:t>Rhines</a:t>
            </a:r>
            <a:r>
              <a:rPr lang="en-US" sz="1800" b="1" dirty="0"/>
              <a:t> effect.</a:t>
            </a:r>
            <a:r>
              <a:rPr lang="en-US" sz="1800" dirty="0"/>
              <a:t>  Re </a:t>
            </a:r>
            <a:r>
              <a:rPr lang="en-US" sz="1800" b="1" dirty="0"/>
              <a:t>weak</a:t>
            </a:r>
            <a:r>
              <a:rPr lang="en-US" sz="1800" dirty="0"/>
              <a:t> jets generated by </a:t>
            </a:r>
            <a:r>
              <a:rPr lang="en-US" sz="1800" b="1" dirty="0">
                <a:solidFill>
                  <a:srgbClr val="FF0000"/>
                </a:solidFill>
              </a:rPr>
              <a:t>strong</a:t>
            </a:r>
            <a:r>
              <a:rPr lang="en-US" sz="1800" dirty="0"/>
              <a:t> small-scale forcing</a:t>
            </a:r>
            <a:r>
              <a:rPr lang="en-US" sz="1800" dirty="0">
                <a:cs typeface="Arial" charset="0"/>
              </a:rPr>
              <a:t> –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strong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enough to create </a:t>
            </a:r>
            <a:r>
              <a:rPr lang="en-US" sz="1800" b="1" dirty="0">
                <a:cs typeface="Arial" charset="0"/>
              </a:rPr>
              <a:t>active</a:t>
            </a:r>
            <a:r>
              <a:rPr lang="en-US" sz="1800" dirty="0">
                <a:cs typeface="Arial" charset="0"/>
              </a:rPr>
              <a:t> small-scale vortices that merge or cluster, producing an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</a:t>
            </a:r>
            <a:r>
              <a:rPr lang="en-US" sz="1800" b="1" dirty="0">
                <a:cs typeface="Arial" charset="0"/>
              </a:rPr>
              <a:t>inverse cascade</a:t>
            </a:r>
            <a:r>
              <a:rPr lang="en-US" sz="1800" dirty="0">
                <a:cs typeface="Arial" charset="0"/>
              </a:rPr>
              <a:t> that is arrested or slowed when eddy velocities ~ </a:t>
            </a:r>
            <a:r>
              <a:rPr lang="en-US" sz="1800" b="1" dirty="0">
                <a:cs typeface="Arial" charset="0"/>
              </a:rPr>
              <a:t>plane</a:t>
            </a:r>
            <a:r>
              <a:rPr lang="en-US" sz="1800" dirty="0">
                <a:cs typeface="Arial" charset="0"/>
              </a:rPr>
              <a:t> </a:t>
            </a:r>
            <a:r>
              <a:rPr lang="en-US" sz="1800" dirty="0" err="1">
                <a:cs typeface="Arial" charset="0"/>
              </a:rPr>
              <a:t>Rossby</a:t>
            </a:r>
            <a:r>
              <a:rPr lang="en-US" sz="1800" dirty="0">
                <a:cs typeface="Arial" charset="0"/>
              </a:rPr>
              <a:t>-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wave phase speeds.  Wave-turbulence interaction is spatially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homogeneous</a:t>
            </a:r>
            <a:r>
              <a:rPr lang="en-US" sz="1800" dirty="0">
                <a:cs typeface="Arial" charset="0"/>
              </a:rPr>
              <a:t>.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218035" y="3812526"/>
            <a:ext cx="8477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(</a:t>
            </a:r>
            <a:r>
              <a:rPr lang="en-US" sz="1800" dirty="0" smtClean="0"/>
              <a:t>iii</a:t>
            </a:r>
            <a:r>
              <a:rPr lang="en-US" sz="1800" dirty="0"/>
              <a:t>) </a:t>
            </a:r>
            <a:r>
              <a:rPr lang="en-US" sz="1800" b="1" dirty="0"/>
              <a:t>Inhomogeneous PV mixing:</a:t>
            </a:r>
            <a:r>
              <a:rPr lang="en-US" sz="1800" dirty="0"/>
              <a:t> </a:t>
            </a:r>
            <a:r>
              <a:rPr lang="en-US" sz="1800" dirty="0" smtClean="0"/>
              <a:t>re </a:t>
            </a:r>
            <a:r>
              <a:rPr lang="en-US" sz="1800" b="1" dirty="0"/>
              <a:t>strong</a:t>
            </a:r>
            <a:r>
              <a:rPr lang="en-US" sz="1800" dirty="0"/>
              <a:t> jets self-sharpened by </a:t>
            </a:r>
            <a:r>
              <a:rPr lang="en-US" sz="1800" dirty="0" err="1"/>
              <a:t>Rossby</a:t>
            </a:r>
            <a:r>
              <a:rPr lang="en-US" sz="1800" dirty="0"/>
              <a:t>-wave</a:t>
            </a:r>
          </a:p>
          <a:p>
            <a:r>
              <a:rPr lang="en-US" sz="1800" dirty="0"/>
              <a:t>      breaking.  Wave-turbulence interaction spatially  </a:t>
            </a:r>
            <a:r>
              <a:rPr lang="en-US" sz="1800" b="1" dirty="0" smtClean="0">
                <a:solidFill>
                  <a:srgbClr val="FF0000"/>
                </a:solidFill>
              </a:rPr>
              <a:t>inhomogeneous</a:t>
            </a:r>
            <a:r>
              <a:rPr lang="en-US" sz="1800" dirty="0"/>
              <a:t>.</a:t>
            </a:r>
          </a:p>
        </p:txBody>
      </p:sp>
      <p:pic>
        <p:nvPicPr>
          <p:cNvPr id="9114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8" y="1022350"/>
            <a:ext cx="6985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1"/>
          <p:cNvSpPr>
            <a:spLocks noChangeArrowheads="1"/>
          </p:cNvSpPr>
          <p:nvPr/>
        </p:nvSpPr>
        <p:spPr bwMode="auto">
          <a:xfrm>
            <a:off x="2684462" y="741740"/>
            <a:ext cx="2104513" cy="67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Rectangle 12"/>
          <p:cNvSpPr>
            <a:spLocks noChangeArrowheads="1"/>
          </p:cNvSpPr>
          <p:nvPr/>
        </p:nvSpPr>
        <p:spPr bwMode="auto">
          <a:xfrm>
            <a:off x="4940300" y="755650"/>
            <a:ext cx="4011613" cy="92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8"/>
          <p:cNvSpPr txBox="1">
            <a:spLocks noChangeArrowheads="1"/>
          </p:cNvSpPr>
          <p:nvPr/>
        </p:nvSpPr>
        <p:spPr bwMode="auto">
          <a:xfrm>
            <a:off x="185738" y="174625"/>
            <a:ext cx="861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Jet dynamics – a </a:t>
            </a:r>
            <a:r>
              <a:rPr lang="en-US" sz="1800" b="1"/>
              <a:t>complex conceptual landscape</a:t>
            </a:r>
            <a:r>
              <a:rPr lang="en-US" sz="1800"/>
              <a:t> wth a 2-level hierarchy of ideas:</a:t>
            </a:r>
          </a:p>
        </p:txBody>
      </p:sp>
      <p:sp>
        <p:nvSpPr>
          <p:cNvPr id="91150" name="Text Box 16"/>
          <p:cNvSpPr txBox="1">
            <a:spLocks noChangeArrowheads="1"/>
          </p:cNvSpPr>
          <p:nvPr/>
        </p:nvSpPr>
        <p:spPr bwMode="auto">
          <a:xfrm>
            <a:off x="236904" y="5001828"/>
            <a:ext cx="823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(v</a:t>
            </a:r>
            <a:r>
              <a:rPr lang="en-US" sz="1800" dirty="0"/>
              <a:t>) </a:t>
            </a:r>
            <a:r>
              <a:rPr lang="en-US" sz="1800" b="1" dirty="0" smtClean="0"/>
              <a:t>Monopole vortex </a:t>
            </a:r>
            <a:r>
              <a:rPr lang="en-US" sz="1800" b="1" dirty="0"/>
              <a:t>migration</a:t>
            </a:r>
            <a:r>
              <a:rPr lang="en-US" sz="1800" dirty="0"/>
              <a:t> (significant on Jupiter?  </a:t>
            </a:r>
            <a:r>
              <a:rPr lang="en-US" sz="1800" dirty="0" smtClean="0"/>
              <a:t>Ingersoll </a:t>
            </a:r>
            <a:r>
              <a:rPr lang="en-US" sz="1800" i="1" dirty="0" smtClean="0"/>
              <a:t>et al.</a:t>
            </a:r>
            <a:r>
              <a:rPr lang="en-US" sz="1800" dirty="0" smtClean="0"/>
              <a:t> 2000)</a:t>
            </a:r>
            <a:endParaRPr lang="en-US" sz="1800" b="1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09424" y="5439038"/>
            <a:ext cx="71481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(vi) </a:t>
            </a:r>
            <a:r>
              <a:rPr lang="en-US" sz="1800" b="1" dirty="0" smtClean="0"/>
              <a:t>Quasi-random-walk vortex </a:t>
            </a:r>
            <a:r>
              <a:rPr lang="en-US" sz="1800" b="1" dirty="0"/>
              <a:t>migration</a:t>
            </a:r>
            <a:r>
              <a:rPr lang="en-US" sz="1800" dirty="0"/>
              <a:t> (significant on Jupiter</a:t>
            </a:r>
            <a:r>
              <a:rPr lang="en-US" sz="1800" dirty="0" smtClean="0"/>
              <a:t>?)</a:t>
            </a:r>
            <a:endParaRPr lang="en-US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905207" y="464696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Horse &amp; cart?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749915" y="719544"/>
            <a:ext cx="569624" cy="359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00025" y="6523730"/>
            <a:ext cx="3967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dirty="0"/>
              <a:t>3. Additional point</a:t>
            </a:r>
            <a:r>
              <a:rPr lang="en-GB" sz="1800" dirty="0"/>
              <a:t>: </a:t>
            </a:r>
            <a:r>
              <a:rPr lang="en-GB" sz="1800" b="1" dirty="0">
                <a:solidFill>
                  <a:srgbClr val="FF0000"/>
                </a:solidFill>
              </a:rPr>
              <a:t>DIMBO</a:t>
            </a:r>
            <a:r>
              <a:rPr lang="en-GB" sz="1800" dirty="0"/>
              <a:t> effect </a:t>
            </a:r>
            <a:r>
              <a:rPr lang="en-GB" sz="1800" dirty="0" smtClean="0"/>
              <a:t>...</a:t>
            </a:r>
            <a:endParaRPr lang="en-GB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653213" cy="557213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b="1" smtClean="0">
                <a:solidFill>
                  <a:srgbClr val="FF0000"/>
                </a:solidFill>
              </a:rPr>
              <a:t>DIMBO</a:t>
            </a:r>
            <a:r>
              <a:rPr lang="en-US" sz="2000" smtClean="0"/>
              <a:t> = </a:t>
            </a:r>
            <a:r>
              <a:rPr lang="en-US" sz="2000" b="1" smtClean="0">
                <a:solidFill>
                  <a:srgbClr val="FF0000"/>
                </a:solidFill>
              </a:rPr>
              <a:t>DI</a:t>
            </a:r>
            <a:r>
              <a:rPr lang="en-US" sz="2000" smtClean="0"/>
              <a:t>apycnal </a:t>
            </a:r>
            <a:r>
              <a:rPr lang="en-US" sz="2000" b="1" smtClean="0">
                <a:solidFill>
                  <a:srgbClr val="FF0000"/>
                </a:solidFill>
              </a:rPr>
              <a:t>M</a:t>
            </a:r>
            <a:r>
              <a:rPr lang="en-US" sz="2000" smtClean="0"/>
              <a:t>ixing via </a:t>
            </a:r>
            <a:r>
              <a:rPr lang="en-US" sz="2000" b="1" smtClean="0">
                <a:solidFill>
                  <a:srgbClr val="FF0000"/>
                </a:solidFill>
              </a:rPr>
              <a:t>B</a:t>
            </a:r>
            <a:r>
              <a:rPr lang="en-US" sz="2000" smtClean="0"/>
              <a:t>aroclinic </a:t>
            </a:r>
            <a:r>
              <a:rPr lang="en-US" sz="2000" b="1" smtClean="0">
                <a:solidFill>
                  <a:srgbClr val="FF0000"/>
                </a:solidFill>
              </a:rPr>
              <a:t>O</a:t>
            </a:r>
            <a:r>
              <a:rPr lang="en-US" sz="2000" smtClean="0"/>
              <a:t>verturning</a:t>
            </a:r>
          </a:p>
        </p:txBody>
      </p:sp>
      <p:pic>
        <p:nvPicPr>
          <p:cNvPr id="92163" name="Picture 3" descr="dimbo-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692150"/>
            <a:ext cx="51816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525463" y="1758950"/>
            <a:ext cx="2235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DIMBO layer:</a:t>
            </a:r>
            <a:endParaRPr lang="en-US" sz="1600"/>
          </a:p>
          <a:p>
            <a:r>
              <a:rPr lang="en-US" sz="1600"/>
              <a:t>mesoscale eddies</a:t>
            </a:r>
          </a:p>
          <a:p>
            <a:r>
              <a:rPr lang="en-US" sz="1600"/>
              <a:t>mix </a:t>
            </a:r>
            <a:r>
              <a:rPr lang="en-US" sz="1600">
                <a:solidFill>
                  <a:srgbClr val="FF0000"/>
                </a:solidFill>
              </a:rPr>
              <a:t>diapycnally</a:t>
            </a:r>
            <a:r>
              <a:rPr lang="en-US" sz="1600"/>
              <a:t> as well</a:t>
            </a:r>
          </a:p>
          <a:p>
            <a:r>
              <a:rPr lang="en-US" sz="1600"/>
              <a:t>as isopycnally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2300288" y="3089275"/>
            <a:ext cx="326231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Underneath:</a:t>
            </a:r>
          </a:p>
          <a:p>
            <a:r>
              <a:rPr lang="en-US" sz="1600"/>
              <a:t>mesoscale eddies</a:t>
            </a:r>
          </a:p>
          <a:p>
            <a:r>
              <a:rPr lang="en-US" sz="1600"/>
              <a:t>mix only isopycnally.</a:t>
            </a:r>
          </a:p>
          <a:p>
            <a:r>
              <a:rPr lang="en-US" sz="1600"/>
              <a:t>Diapycnal transport is</a:t>
            </a:r>
          </a:p>
          <a:p>
            <a:r>
              <a:rPr lang="en-US" sz="1600"/>
              <a:t>solely by inertia-gravity-wave</a:t>
            </a:r>
          </a:p>
          <a:p>
            <a:r>
              <a:rPr lang="en-US" sz="1600"/>
              <a:t>breaking, cabbeling, DD, spiralling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436563" y="5022850"/>
            <a:ext cx="84645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How deep is the DIMBO layer?</a:t>
            </a:r>
            <a:r>
              <a:rPr lang="en-US" sz="1600"/>
              <a:t>  Scale analysis and semigeostrophic PV inversion suggest</a:t>
            </a:r>
          </a:p>
          <a:p>
            <a:r>
              <a:rPr lang="en-US" sz="1600"/>
              <a:t>the “obvious” answer </a:t>
            </a:r>
            <a:r>
              <a:rPr lang="en-US" sz="1600" i="1">
                <a:latin typeface="Times New Roman" pitchFamily="18" charset="0"/>
              </a:rPr>
              <a:t>fL/N. </a:t>
            </a:r>
            <a:r>
              <a:rPr lang="en-US" sz="1600"/>
              <a:t>  Could </a:t>
            </a:r>
            <a:r>
              <a:rPr lang="en-US" sz="1600">
                <a:cs typeface="Arial" charset="0"/>
              </a:rPr>
              <a:t>~</a:t>
            </a:r>
            <a:r>
              <a:rPr lang="en-US" sz="1600"/>
              <a:t> kilometre or two.  Must often exceed mixed-layer depth.</a:t>
            </a:r>
          </a:p>
          <a:p>
            <a:endParaRPr lang="en-US" sz="1600"/>
          </a:p>
          <a:p>
            <a:r>
              <a:rPr lang="en-US" sz="1600"/>
              <a:t>Numerical experiments underway (John Taylor, Raff Ferrari, personal communication)</a:t>
            </a:r>
          </a:p>
          <a:p>
            <a:r>
              <a:rPr lang="en-US" sz="1600">
                <a:cs typeface="Arial" charset="0"/>
              </a:rPr>
              <a:t>– </a:t>
            </a:r>
            <a:r>
              <a:rPr lang="en-US" sz="1600"/>
              <a:t>watch this space!</a:t>
            </a:r>
          </a:p>
        </p:txBody>
      </p:sp>
      <p:sp>
        <p:nvSpPr>
          <p:cNvPr id="92167" name="AutoShape 7"/>
          <p:cNvSpPr>
            <a:spLocks/>
          </p:cNvSpPr>
          <p:nvPr/>
        </p:nvSpPr>
        <p:spPr bwMode="auto">
          <a:xfrm>
            <a:off x="2763838" y="1916113"/>
            <a:ext cx="88900" cy="1003300"/>
          </a:xfrm>
          <a:prstGeom prst="leftBrace">
            <a:avLst>
              <a:gd name="adj1" fmla="val 9404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7489825" y="952500"/>
            <a:ext cx="923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isopycnal</a:t>
            </a:r>
          </a:p>
          <a:p>
            <a:r>
              <a:rPr lang="en-US" sz="1400"/>
              <a:t> surface</a:t>
            </a: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 flipH="1">
            <a:off x="6915150" y="1385888"/>
            <a:ext cx="6350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6858000" y="365125"/>
            <a:ext cx="1828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sea surface, ignoring</a:t>
            </a:r>
          </a:p>
          <a:p>
            <a:r>
              <a:rPr lang="en-US" sz="1400"/>
              <a:t>mixed layer</a:t>
            </a:r>
          </a:p>
        </p:txBody>
      </p:sp>
      <p:sp>
        <p:nvSpPr>
          <p:cNvPr id="92171" name="Line 11"/>
          <p:cNvSpPr>
            <a:spLocks noChangeShapeType="1"/>
          </p:cNvSpPr>
          <p:nvPr/>
        </p:nvSpPr>
        <p:spPr bwMode="auto">
          <a:xfrm flipH="1">
            <a:off x="6016625" y="530225"/>
            <a:ext cx="900113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 rot="-1493244">
            <a:off x="3405188" y="862013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←</a:t>
            </a:r>
            <a:r>
              <a:rPr lang="en-GB" sz="1400"/>
              <a:t> </a:t>
            </a:r>
            <a:r>
              <a:rPr lang="en-GB" sz="1400" i="1">
                <a:latin typeface="Times New Roman" pitchFamily="18" charset="0"/>
              </a:rPr>
              <a:t>L</a:t>
            </a:r>
            <a:r>
              <a:rPr lang="en-GB" sz="1400"/>
              <a:t> (mesoscale) </a:t>
            </a:r>
            <a:r>
              <a:rPr lang="en-GB" sz="1400">
                <a:cs typeface="Arial" charset="0"/>
              </a:rPr>
              <a:t>→</a:t>
            </a:r>
          </a:p>
        </p:txBody>
      </p:sp>
      <p:sp>
        <p:nvSpPr>
          <p:cNvPr id="92173" name="Text Box 13"/>
          <p:cNvSpPr txBox="1">
            <a:spLocks noChangeArrowheads="1"/>
          </p:cNvSpPr>
          <p:nvPr/>
        </p:nvSpPr>
        <p:spPr bwMode="auto">
          <a:xfrm rot="1140000">
            <a:off x="1528763" y="1136650"/>
            <a:ext cx="128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(to Antarctica)</a:t>
            </a:r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 rot="60000" flipH="1" flipV="1">
            <a:off x="1327150" y="1222375"/>
            <a:ext cx="1577975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653213" cy="557213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b="1" smtClean="0">
                <a:solidFill>
                  <a:srgbClr val="FF0000"/>
                </a:solidFill>
              </a:rPr>
              <a:t>DIMBO</a:t>
            </a:r>
            <a:r>
              <a:rPr lang="en-US" sz="2000" smtClean="0"/>
              <a:t> = </a:t>
            </a:r>
            <a:r>
              <a:rPr lang="en-US" sz="2000" b="1" smtClean="0">
                <a:solidFill>
                  <a:srgbClr val="FF0000"/>
                </a:solidFill>
              </a:rPr>
              <a:t>DI</a:t>
            </a:r>
            <a:r>
              <a:rPr lang="en-US" sz="2000" smtClean="0"/>
              <a:t>apycnal </a:t>
            </a:r>
            <a:r>
              <a:rPr lang="en-US" sz="2000" b="1" smtClean="0">
                <a:solidFill>
                  <a:srgbClr val="FF0000"/>
                </a:solidFill>
              </a:rPr>
              <a:t>M</a:t>
            </a:r>
            <a:r>
              <a:rPr lang="en-US" sz="2000" smtClean="0"/>
              <a:t>ixing via </a:t>
            </a:r>
            <a:r>
              <a:rPr lang="en-US" sz="2000" b="1" smtClean="0">
                <a:solidFill>
                  <a:srgbClr val="FF0000"/>
                </a:solidFill>
              </a:rPr>
              <a:t>B</a:t>
            </a:r>
            <a:r>
              <a:rPr lang="en-US" sz="2000" smtClean="0"/>
              <a:t>aroclinic </a:t>
            </a:r>
            <a:r>
              <a:rPr lang="en-US" sz="2000" b="1" smtClean="0">
                <a:solidFill>
                  <a:srgbClr val="FF0000"/>
                </a:solidFill>
              </a:rPr>
              <a:t>O</a:t>
            </a:r>
            <a:r>
              <a:rPr lang="en-US" sz="2000" smtClean="0"/>
              <a:t>verturning</a:t>
            </a:r>
          </a:p>
        </p:txBody>
      </p:sp>
      <p:pic>
        <p:nvPicPr>
          <p:cNvPr id="93187" name="Picture 3" descr="dimbo-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692150"/>
            <a:ext cx="51816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525463" y="1758950"/>
            <a:ext cx="2235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DIMBO layer:</a:t>
            </a:r>
            <a:endParaRPr lang="en-US" sz="1600"/>
          </a:p>
          <a:p>
            <a:r>
              <a:rPr lang="en-US" sz="1600"/>
              <a:t>mesoscale eddies</a:t>
            </a:r>
          </a:p>
          <a:p>
            <a:r>
              <a:rPr lang="en-US" sz="1600"/>
              <a:t>mix </a:t>
            </a:r>
            <a:r>
              <a:rPr lang="en-US" sz="1600">
                <a:solidFill>
                  <a:srgbClr val="FF0000"/>
                </a:solidFill>
              </a:rPr>
              <a:t>diapycnally</a:t>
            </a:r>
            <a:r>
              <a:rPr lang="en-US" sz="1600"/>
              <a:t> as well</a:t>
            </a:r>
          </a:p>
          <a:p>
            <a:r>
              <a:rPr lang="en-US" sz="1600"/>
              <a:t>as isopycnally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300288" y="3089275"/>
            <a:ext cx="326231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Underneath:</a:t>
            </a:r>
          </a:p>
          <a:p>
            <a:r>
              <a:rPr lang="en-US" sz="1600"/>
              <a:t>mesoscale eddies</a:t>
            </a:r>
          </a:p>
          <a:p>
            <a:r>
              <a:rPr lang="en-US" sz="1600"/>
              <a:t>mix only isopycnally.</a:t>
            </a:r>
          </a:p>
          <a:p>
            <a:r>
              <a:rPr lang="en-US" sz="1600"/>
              <a:t>Diapycnal transport is</a:t>
            </a:r>
          </a:p>
          <a:p>
            <a:r>
              <a:rPr lang="en-US" sz="1600"/>
              <a:t>solely by inertia-gravity-wave</a:t>
            </a:r>
          </a:p>
          <a:p>
            <a:r>
              <a:rPr lang="en-US" sz="1600"/>
              <a:t>breaking, cabbeling, DD, spiralling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436563" y="5022850"/>
            <a:ext cx="84645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How deep is the DIMBO layer?</a:t>
            </a:r>
            <a:r>
              <a:rPr lang="en-US" sz="1600"/>
              <a:t>  Scale analysis and semigeostrophic PV inversion suggest</a:t>
            </a:r>
          </a:p>
          <a:p>
            <a:r>
              <a:rPr lang="en-US" sz="1600"/>
              <a:t>the “obvious” answer </a:t>
            </a:r>
            <a:r>
              <a:rPr lang="en-US" sz="1600" i="1">
                <a:latin typeface="Times New Roman" pitchFamily="18" charset="0"/>
              </a:rPr>
              <a:t>fL/N. </a:t>
            </a:r>
            <a:r>
              <a:rPr lang="en-US" sz="1600"/>
              <a:t>  Could </a:t>
            </a:r>
            <a:r>
              <a:rPr lang="en-US" sz="1600">
                <a:cs typeface="Arial" charset="0"/>
              </a:rPr>
              <a:t>~</a:t>
            </a:r>
            <a:r>
              <a:rPr lang="en-US" sz="1600"/>
              <a:t> kilometre or two.  Must often exceed mixed-layer depth.</a:t>
            </a:r>
          </a:p>
          <a:p>
            <a:endParaRPr lang="en-US" sz="1600"/>
          </a:p>
          <a:p>
            <a:r>
              <a:rPr lang="en-US" sz="1600"/>
              <a:t>Numerical experiments underway (John Taylor, Raff Ferrari, personal communication)</a:t>
            </a:r>
          </a:p>
          <a:p>
            <a:r>
              <a:rPr lang="en-US" sz="1600">
                <a:cs typeface="Arial" charset="0"/>
              </a:rPr>
              <a:t>– </a:t>
            </a:r>
            <a:r>
              <a:rPr lang="en-US" sz="1600"/>
              <a:t>watch this space!</a:t>
            </a:r>
          </a:p>
        </p:txBody>
      </p:sp>
      <p:sp>
        <p:nvSpPr>
          <p:cNvPr id="93191" name="AutoShape 7"/>
          <p:cNvSpPr>
            <a:spLocks/>
          </p:cNvSpPr>
          <p:nvPr/>
        </p:nvSpPr>
        <p:spPr bwMode="auto">
          <a:xfrm>
            <a:off x="2763838" y="1916113"/>
            <a:ext cx="88900" cy="1003300"/>
          </a:xfrm>
          <a:prstGeom prst="leftBrace">
            <a:avLst>
              <a:gd name="adj1" fmla="val 9404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 rot="60000" flipH="1" flipV="1">
            <a:off x="1327150" y="1222375"/>
            <a:ext cx="1577975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 rot="1140000">
            <a:off x="1528763" y="1136650"/>
            <a:ext cx="128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(to Antarctica)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7489825" y="952500"/>
            <a:ext cx="923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isopycnal</a:t>
            </a:r>
          </a:p>
          <a:p>
            <a:r>
              <a:rPr lang="en-US" sz="1400"/>
              <a:t> surface</a:t>
            </a:r>
          </a:p>
        </p:txBody>
      </p:sp>
      <p:sp>
        <p:nvSpPr>
          <p:cNvPr id="93195" name="Line 11"/>
          <p:cNvSpPr>
            <a:spLocks noChangeShapeType="1"/>
          </p:cNvSpPr>
          <p:nvPr/>
        </p:nvSpPr>
        <p:spPr bwMode="auto">
          <a:xfrm flipH="1">
            <a:off x="6915150" y="1385888"/>
            <a:ext cx="6350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6858000" y="365125"/>
            <a:ext cx="1828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sea surface, ignoring</a:t>
            </a:r>
          </a:p>
          <a:p>
            <a:r>
              <a:rPr lang="en-US" sz="1400"/>
              <a:t>mixed layer</a:t>
            </a:r>
          </a:p>
        </p:txBody>
      </p:sp>
      <p:sp>
        <p:nvSpPr>
          <p:cNvPr id="93197" name="Line 13"/>
          <p:cNvSpPr>
            <a:spLocks noChangeShapeType="1"/>
          </p:cNvSpPr>
          <p:nvPr/>
        </p:nvSpPr>
        <p:spPr bwMode="auto">
          <a:xfrm flipH="1">
            <a:off x="6016625" y="530225"/>
            <a:ext cx="900113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3198" name="Text Box 14"/>
          <p:cNvSpPr txBox="1">
            <a:spLocks noChangeArrowheads="1"/>
          </p:cNvSpPr>
          <p:nvPr/>
        </p:nvSpPr>
        <p:spPr bwMode="auto">
          <a:xfrm rot="-1493244">
            <a:off x="3405188" y="862013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←</a:t>
            </a:r>
            <a:r>
              <a:rPr lang="en-GB" sz="1400"/>
              <a:t> </a:t>
            </a:r>
            <a:r>
              <a:rPr lang="en-GB" sz="1400" i="1">
                <a:latin typeface="Times New Roman" pitchFamily="18" charset="0"/>
              </a:rPr>
              <a:t>L</a:t>
            </a:r>
            <a:r>
              <a:rPr lang="en-GB" sz="1400"/>
              <a:t> (mesoscale) </a:t>
            </a:r>
            <a:r>
              <a:rPr lang="en-GB" sz="1400">
                <a:cs typeface="Arial" charset="0"/>
              </a:rPr>
              <a:t>→</a:t>
            </a:r>
          </a:p>
        </p:txBody>
      </p:sp>
      <p:sp>
        <p:nvSpPr>
          <p:cNvPr id="93199" name="AutoShape 15"/>
          <p:cNvSpPr>
            <a:spLocks noChangeArrowheads="1"/>
          </p:cNvSpPr>
          <p:nvPr/>
        </p:nvSpPr>
        <p:spPr bwMode="auto">
          <a:xfrm>
            <a:off x="4910138" y="1401763"/>
            <a:ext cx="1017587" cy="942975"/>
          </a:xfrm>
          <a:prstGeom prst="lightningBol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6967538" y="2894013"/>
            <a:ext cx="2038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>
                <a:solidFill>
                  <a:srgbClr val="FF0000"/>
                </a:solidFill>
              </a:rPr>
              <a:t>Statically unstable:</a:t>
            </a:r>
          </a:p>
          <a:p>
            <a:r>
              <a:rPr lang="en-GB" sz="1600" b="1">
                <a:solidFill>
                  <a:srgbClr val="FF0000"/>
                </a:solidFill>
              </a:rPr>
              <a:t>    must convect.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3201" name="Line 17"/>
          <p:cNvSpPr>
            <a:spLocks noChangeShapeType="1"/>
          </p:cNvSpPr>
          <p:nvPr/>
        </p:nvSpPr>
        <p:spPr bwMode="auto">
          <a:xfrm flipH="1" flipV="1">
            <a:off x="5937250" y="2338388"/>
            <a:ext cx="1049338" cy="6302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1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52559</TotalTime>
  <Words>6400</Words>
  <Application>Microsoft Office PowerPoint</Application>
  <PresentationFormat>On-screen Show (4:3)</PresentationFormat>
  <Paragraphs>981</Paragraphs>
  <Slides>84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Default Design</vt:lpstr>
      <vt:lpstr> Jupiter’s unearthly jets: quo vadis?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DIMBO = DIapycnal Mixing via Baroclinic Overturning</vt:lpstr>
      <vt:lpstr>DIMBO = DIapycnal Mixing via Baroclinic Overturning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mem</cp:lastModifiedBy>
  <cp:revision>576</cp:revision>
  <dcterms:created xsi:type="dcterms:W3CDTF">2006-01-04T15:10:06Z</dcterms:created>
  <dcterms:modified xsi:type="dcterms:W3CDTF">2015-09-06T11:00:19Z</dcterms:modified>
</cp:coreProperties>
</file>