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6"/>
  </p:notesMasterIdLst>
  <p:sldIdLst>
    <p:sldId id="695" r:id="rId2"/>
    <p:sldId id="688" r:id="rId3"/>
    <p:sldId id="687" r:id="rId4"/>
    <p:sldId id="436" r:id="rId5"/>
    <p:sldId id="644" r:id="rId6"/>
    <p:sldId id="396" r:id="rId7"/>
    <p:sldId id="397" r:id="rId8"/>
    <p:sldId id="439" r:id="rId9"/>
    <p:sldId id="546" r:id="rId10"/>
    <p:sldId id="652" r:id="rId11"/>
    <p:sldId id="438" r:id="rId12"/>
    <p:sldId id="522" r:id="rId13"/>
    <p:sldId id="521" r:id="rId14"/>
    <p:sldId id="437" r:id="rId15"/>
    <p:sldId id="540" r:id="rId16"/>
    <p:sldId id="524" r:id="rId17"/>
    <p:sldId id="523" r:id="rId18"/>
    <p:sldId id="563" r:id="rId19"/>
    <p:sldId id="562" r:id="rId20"/>
    <p:sldId id="416" r:id="rId21"/>
    <p:sldId id="408" r:id="rId22"/>
    <p:sldId id="409" r:id="rId23"/>
    <p:sldId id="411" r:id="rId24"/>
    <p:sldId id="412" r:id="rId25"/>
    <p:sldId id="410" r:id="rId26"/>
    <p:sldId id="584" r:id="rId27"/>
    <p:sldId id="583" r:id="rId28"/>
    <p:sldId id="582" r:id="rId29"/>
    <p:sldId id="581" r:id="rId30"/>
    <p:sldId id="580" r:id="rId31"/>
    <p:sldId id="579" r:id="rId32"/>
    <p:sldId id="399" r:id="rId33"/>
    <p:sldId id="589" r:id="rId34"/>
    <p:sldId id="590" r:id="rId35"/>
    <p:sldId id="588" r:id="rId36"/>
    <p:sldId id="587" r:id="rId37"/>
    <p:sldId id="586" r:id="rId38"/>
    <p:sldId id="413" r:id="rId39"/>
    <p:sldId id="591" r:id="rId40"/>
    <p:sldId id="585" r:id="rId41"/>
    <p:sldId id="595" r:id="rId42"/>
    <p:sldId id="594" r:id="rId43"/>
    <p:sldId id="593" r:id="rId44"/>
    <p:sldId id="592" r:id="rId45"/>
    <p:sldId id="480" r:id="rId46"/>
    <p:sldId id="560" r:id="rId47"/>
    <p:sldId id="526" r:id="rId48"/>
    <p:sldId id="599" r:id="rId49"/>
    <p:sldId id="598" r:id="rId50"/>
    <p:sldId id="597" r:id="rId51"/>
    <p:sldId id="596" r:id="rId52"/>
    <p:sldId id="527" r:id="rId53"/>
    <p:sldId id="531" r:id="rId54"/>
    <p:sldId id="532" r:id="rId55"/>
    <p:sldId id="547" r:id="rId56"/>
    <p:sldId id="533" r:id="rId57"/>
    <p:sldId id="534" r:id="rId58"/>
    <p:sldId id="535" r:id="rId59"/>
    <p:sldId id="606" r:id="rId60"/>
    <p:sldId id="607" r:id="rId61"/>
    <p:sldId id="605" r:id="rId62"/>
    <p:sldId id="604" r:id="rId63"/>
    <p:sldId id="603" r:id="rId64"/>
    <p:sldId id="602" r:id="rId65"/>
    <p:sldId id="601" r:id="rId66"/>
    <p:sldId id="600" r:id="rId67"/>
    <p:sldId id="537" r:id="rId68"/>
    <p:sldId id="554" r:id="rId69"/>
    <p:sldId id="553" r:id="rId70"/>
    <p:sldId id="482" r:id="rId71"/>
    <p:sldId id="610" r:id="rId72"/>
    <p:sldId id="609" r:id="rId73"/>
    <p:sldId id="608" r:id="rId74"/>
    <p:sldId id="542" r:id="rId75"/>
    <p:sldId id="613" r:id="rId76"/>
    <p:sldId id="612" r:id="rId77"/>
    <p:sldId id="611" r:id="rId78"/>
    <p:sldId id="543" r:id="rId79"/>
    <p:sldId id="618" r:id="rId80"/>
    <p:sldId id="617" r:id="rId81"/>
    <p:sldId id="616" r:id="rId82"/>
    <p:sldId id="615" r:id="rId83"/>
    <p:sldId id="614" r:id="rId84"/>
    <p:sldId id="549" r:id="rId85"/>
    <p:sldId id="721" r:id="rId86"/>
    <p:sldId id="720" r:id="rId87"/>
    <p:sldId id="719" r:id="rId88"/>
    <p:sldId id="718" r:id="rId89"/>
    <p:sldId id="717" r:id="rId90"/>
    <p:sldId id="716" r:id="rId91"/>
    <p:sldId id="715" r:id="rId92"/>
    <p:sldId id="714" r:id="rId93"/>
    <p:sldId id="713" r:id="rId94"/>
    <p:sldId id="737" r:id="rId95"/>
    <p:sldId id="736" r:id="rId96"/>
    <p:sldId id="735" r:id="rId97"/>
    <p:sldId id="739" r:id="rId98"/>
    <p:sldId id="740" r:id="rId99"/>
    <p:sldId id="738" r:id="rId100"/>
    <p:sldId id="730" r:id="rId101"/>
    <p:sldId id="729" r:id="rId102"/>
    <p:sldId id="732" r:id="rId103"/>
    <p:sldId id="727" r:id="rId104"/>
    <p:sldId id="710" r:id="rId105"/>
    <p:sldId id="699" r:id="rId106"/>
    <p:sldId id="711" r:id="rId107"/>
    <p:sldId id="661" r:id="rId108"/>
    <p:sldId id="662" r:id="rId109"/>
    <p:sldId id="663" r:id="rId110"/>
    <p:sldId id="664" r:id="rId111"/>
    <p:sldId id="665" r:id="rId112"/>
    <p:sldId id="666" r:id="rId113"/>
    <p:sldId id="698" r:id="rId114"/>
    <p:sldId id="753" r:id="rId115"/>
    <p:sldId id="751" r:id="rId116"/>
    <p:sldId id="752" r:id="rId117"/>
    <p:sldId id="750" r:id="rId118"/>
    <p:sldId id="749" r:id="rId119"/>
    <p:sldId id="748" r:id="rId120"/>
    <p:sldId id="746" r:id="rId121"/>
    <p:sldId id="754" r:id="rId122"/>
    <p:sldId id="745" r:id="rId123"/>
    <p:sldId id="743" r:id="rId124"/>
    <p:sldId id="700" r:id="rId125"/>
    <p:sldId id="742" r:id="rId126"/>
    <p:sldId id="755" r:id="rId127"/>
    <p:sldId id="741" r:id="rId128"/>
    <p:sldId id="759" r:id="rId129"/>
    <p:sldId id="758" r:id="rId130"/>
    <p:sldId id="756" r:id="rId131"/>
    <p:sldId id="757" r:id="rId132"/>
    <p:sldId id="668" r:id="rId133"/>
    <p:sldId id="669" r:id="rId134"/>
    <p:sldId id="696" r:id="rId135"/>
    <p:sldId id="768" r:id="rId136"/>
    <p:sldId id="772" r:id="rId137"/>
    <p:sldId id="723" r:id="rId138"/>
    <p:sldId id="724" r:id="rId139"/>
    <p:sldId id="702" r:id="rId140"/>
    <p:sldId id="701" r:id="rId141"/>
    <p:sldId id="675" r:id="rId142"/>
    <p:sldId id="705" r:id="rId143"/>
    <p:sldId id="706" r:id="rId144"/>
    <p:sldId id="709" r:id="rId145"/>
    <p:sldId id="704" r:id="rId146"/>
    <p:sldId id="725" r:id="rId147"/>
    <p:sldId id="693" r:id="rId148"/>
    <p:sldId id="677" r:id="rId149"/>
    <p:sldId id="708" r:id="rId150"/>
    <p:sldId id="707" r:id="rId151"/>
    <p:sldId id="694" r:id="rId152"/>
    <p:sldId id="679" r:id="rId153"/>
    <p:sldId id="692" r:id="rId154"/>
    <p:sldId id="680" r:id="rId1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1AA"/>
    <a:srgbClr val="F9F7A7"/>
    <a:srgbClr val="F5F7A7"/>
    <a:srgbClr val="F8F2A6"/>
    <a:srgbClr val="B2B2B2"/>
    <a:srgbClr val="DDDDDD"/>
    <a:srgbClr val="00FF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89908" autoAdjust="0"/>
  </p:normalViewPr>
  <p:slideViewPr>
    <p:cSldViewPr snapToGrid="0">
      <p:cViewPr varScale="1">
        <p:scale>
          <a:sx n="64" d="100"/>
          <a:sy n="64" d="100"/>
        </p:scale>
        <p:origin x="-6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9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73C93-2ED0-4611-985B-F4214E8E02E9}" type="datetimeFigureOut">
              <a:rPr lang="en-GB" smtClean="0"/>
              <a:pPr/>
              <a:t>14/07/2014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DEFA6-B536-4D27-BDAE-214207A22F1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video" Target="file:///C:\PPTS\KILLW-TACHO-JETS\STEVE-CALIF\weak.wmv" TargetMode="External"/><Relationship Id="rId7" Type="http://schemas.openxmlformats.org/officeDocument/2006/relationships/image" Target="../media/image67.png"/><Relationship Id="rId2" Type="http://schemas.openxmlformats.org/officeDocument/2006/relationships/video" Target="file:///C:\PPTS\KILLW-TACHO-JETS\STEVE-CALIF\semi_strong.wmv" TargetMode="External"/><Relationship Id="rId1" Type="http://schemas.openxmlformats.org/officeDocument/2006/relationships/video" Target="file:///C:\PPTS\KILLW-TACHO-JETS\STEVE-CALIF\strong.wmv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9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7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PPTS\KILLW-TACHO-JETS\STEVE-CALIF\1_32_bias_52_years_injection_into_cyclone.wmv" TargetMode="External"/><Relationship Id="rId6" Type="http://schemas.openxmlformats.org/officeDocument/2006/relationships/image" Target="../media/image76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8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10.w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PPTS\KILLW-TACHO-JETS\STEVE-CALIF\eight_beta_non_zonal_drag_half_max_growth_rate_zonal_drag_1_32_of_that.wmv" TargetMode="Externa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8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10.wmf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98.png"/><Relationship Id="rId4" Type="http://schemas.openxmlformats.org/officeDocument/2006/relationships/image" Target="../media/image9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PPTS\KILLW-TACHO-JETS\STEVE-CALIF\zero_beta_non_zonal_drag_half_max_growth_rate_zonal_drag_1_32_of_that.wmv" TargetMode="Externa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8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1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8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1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8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1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8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8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1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29845"/>
            <a:ext cx="8229600" cy="419466"/>
          </a:xfrm>
        </p:spPr>
        <p:txBody>
          <a:bodyPr/>
          <a:lstStyle/>
          <a:p>
            <a:r>
              <a:rPr lang="en-GB" sz="2000" b="1" dirty="0" smtClean="0"/>
              <a:t>Jets: a roller-coaster ride from Earth to Jupiter and back</a:t>
            </a:r>
            <a:r>
              <a:rPr lang="en-GB" sz="2000" dirty="0" smtClean="0"/>
              <a:t>, </a:t>
            </a:r>
            <a:r>
              <a:rPr lang="en-GB" sz="2000" i="1" dirty="0" smtClean="0"/>
              <a:t>or:</a:t>
            </a:r>
            <a:endParaRPr lang="en-US" sz="2000" i="1" dirty="0" smtClean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905203" y="1917095"/>
            <a:ext cx="48776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b="0" i="0" dirty="0"/>
              <a:t>Michael E. McIntyre,</a:t>
            </a:r>
          </a:p>
          <a:p>
            <a:pPr algn="ctr"/>
            <a:r>
              <a:rPr lang="en-GB" sz="1600" b="0" i="0" dirty="0"/>
              <a:t>Dept of Applied Mathematics &amp; Theoretical Physics,</a:t>
            </a:r>
          </a:p>
          <a:p>
            <a:pPr algn="ctr"/>
            <a:r>
              <a:rPr lang="en-GB" sz="1600" b="0" i="0" dirty="0"/>
              <a:t>University of Cambridge, UK</a:t>
            </a:r>
            <a:endParaRPr lang="en-US" sz="1600" b="0" i="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8913" y="269875"/>
            <a:ext cx="52432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err="1" smtClean="0"/>
              <a:t>Leverhulm</a:t>
            </a:r>
            <a:r>
              <a:rPr lang="en-GB" sz="1400" dirty="0" smtClean="0"/>
              <a:t> Wave-Turbulence </a:t>
            </a:r>
            <a:r>
              <a:rPr lang="en-GB" sz="1400" b="0" i="0" dirty="0" smtClean="0"/>
              <a:t>Meeting</a:t>
            </a:r>
            <a:r>
              <a:rPr lang="en-GB" sz="1400" b="0" i="0" dirty="0"/>
              <a:t>, </a:t>
            </a:r>
            <a:r>
              <a:rPr lang="en-GB" sz="1400" dirty="0" smtClean="0"/>
              <a:t>Cambridge</a:t>
            </a:r>
            <a:r>
              <a:rPr lang="en-GB" sz="1400" b="0" i="0" dirty="0" smtClean="0"/>
              <a:t>, 14 July 2014</a:t>
            </a:r>
            <a:endParaRPr lang="en-US" sz="1400" b="0" i="0" dirty="0"/>
          </a:p>
        </p:txBody>
      </p:sp>
      <p:sp>
        <p:nvSpPr>
          <p:cNvPr id="11" name="TextBox 10"/>
          <p:cNvSpPr txBox="1"/>
          <p:nvPr/>
        </p:nvSpPr>
        <p:spPr>
          <a:xfrm>
            <a:off x="301339" y="2820689"/>
            <a:ext cx="80971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b="0" i="0" dirty="0" smtClean="0"/>
              <a:t>1: </a:t>
            </a:r>
            <a:r>
              <a:rPr lang="en-GB" sz="1800" dirty="0" smtClean="0"/>
              <a:t>Very brief look at standard jet mechanisms and the case of                          </a:t>
            </a:r>
          </a:p>
          <a:p>
            <a:pPr algn="ctr"/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earthly </a:t>
            </a:r>
            <a:r>
              <a:rPr lang="en-GB" sz="1800" b="1" i="0" dirty="0" smtClean="0">
                <a:solidFill>
                  <a:srgbClr val="FF0000"/>
                </a:solidFill>
              </a:rPr>
              <a:t>strong jets</a:t>
            </a:r>
            <a:r>
              <a:rPr lang="en-GB" sz="1800" b="0" i="0" dirty="0" smtClean="0"/>
              <a:t>, following </a:t>
            </a:r>
            <a:r>
              <a:rPr lang="en-GB" sz="1800" b="0" i="0" dirty="0" err="1" smtClean="0"/>
              <a:t>Rosenbluth</a:t>
            </a:r>
            <a:r>
              <a:rPr lang="en-GB" sz="1800" b="0" i="0" dirty="0" smtClean="0"/>
              <a:t> and </a:t>
            </a:r>
            <a:r>
              <a:rPr lang="en-GB" sz="1800" b="0" i="0" dirty="0" err="1" smtClean="0"/>
              <a:t>Haurwitz</a:t>
            </a:r>
            <a:r>
              <a:rPr lang="en-GB" sz="1800" b="0" i="0" dirty="0" smtClean="0"/>
              <a:t> lectures               </a:t>
            </a:r>
          </a:p>
          <a:p>
            <a:pPr algn="ctr"/>
            <a:endParaRPr lang="en-GB" sz="1800" b="0" i="0" dirty="0" smtClean="0"/>
          </a:p>
          <a:p>
            <a:pPr algn="ctr"/>
            <a:r>
              <a:rPr lang="en-GB" sz="1800" dirty="0" smtClean="0"/>
              <a:t>2</a:t>
            </a:r>
            <a:r>
              <a:rPr lang="en-GB" sz="1800" b="0" i="0" dirty="0" smtClean="0"/>
              <a:t>. Hot off the press: results </a:t>
            </a:r>
            <a:r>
              <a:rPr lang="en-GB" sz="1800" dirty="0" smtClean="0"/>
              <a:t>from</a:t>
            </a:r>
            <a:r>
              <a:rPr lang="en-GB" sz="1800" b="0" i="0" dirty="0" smtClean="0"/>
              <a:t> a new idealized model of </a:t>
            </a:r>
            <a:r>
              <a:rPr lang="en-GB" sz="1800" b="1" i="0" dirty="0" smtClean="0">
                <a:solidFill>
                  <a:srgbClr val="FF0000"/>
                </a:solidFill>
              </a:rPr>
              <a:t>Jupiter’s jets </a:t>
            </a:r>
            <a:r>
              <a:rPr lang="en-GB" sz="1800" i="0" dirty="0" smtClean="0">
                <a:solidFill>
                  <a:srgbClr val="FF0000"/>
                </a:solidFill>
              </a:rPr>
              <a:t>       </a:t>
            </a:r>
          </a:p>
          <a:p>
            <a:pPr algn="ctr"/>
            <a:r>
              <a:rPr lang="en-GB" sz="1800" b="0" i="0" dirty="0" smtClean="0"/>
              <a:t>                                                                                    – strange new territory!!</a:t>
            </a:r>
          </a:p>
          <a:p>
            <a:pPr marL="457200" indent="-457200" algn="ctr"/>
            <a:r>
              <a:rPr lang="en-GB" sz="1800" dirty="0" smtClean="0"/>
              <a:t>3</a:t>
            </a:r>
            <a:r>
              <a:rPr lang="en-GB" sz="1800" b="0" i="0" dirty="0" smtClean="0"/>
              <a:t>. Even hotter (not to say </a:t>
            </a:r>
            <a:r>
              <a:rPr lang="en-GB" sz="1800" b="0" i="0" dirty="0" smtClean="0">
                <a:solidFill>
                  <a:srgbClr val="FF0000"/>
                </a:solidFill>
              </a:rPr>
              <a:t>hasty and preliminary</a:t>
            </a:r>
            <a:r>
              <a:rPr lang="en-GB" sz="1800" b="0" i="0" dirty="0" smtClean="0"/>
              <a:t>)  surprises from the               </a:t>
            </a:r>
          </a:p>
          <a:p>
            <a:pPr marL="457200" indent="-457200" algn="ctr"/>
            <a:r>
              <a:rPr lang="en-GB" sz="1800" b="1" i="0" dirty="0" smtClean="0">
                <a:solidFill>
                  <a:srgbClr val="FF0000"/>
                </a:solidFill>
              </a:rPr>
              <a:t>    extended Hasegawa-</a:t>
            </a:r>
            <a:r>
              <a:rPr lang="en-GB" sz="1800" b="1" i="0" dirty="0" err="1" smtClean="0">
                <a:solidFill>
                  <a:srgbClr val="FF0000"/>
                </a:solidFill>
              </a:rPr>
              <a:t>Mima</a:t>
            </a:r>
            <a:r>
              <a:rPr lang="en-GB" sz="1800" b="1" i="0" dirty="0" smtClean="0">
                <a:solidFill>
                  <a:srgbClr val="FF0000"/>
                </a:solidFill>
              </a:rPr>
              <a:t> equation</a:t>
            </a:r>
            <a:r>
              <a:rPr lang="en-GB" sz="1800" i="0" dirty="0" smtClean="0"/>
              <a:t> </a:t>
            </a:r>
            <a:r>
              <a:rPr lang="en-GB" sz="1800" dirty="0" smtClean="0"/>
              <a:t>includ</a:t>
            </a:r>
            <a:r>
              <a:rPr lang="en-GB" sz="1800" b="0" i="0" dirty="0" smtClean="0"/>
              <a:t>ing a ‘damn fool experiment’</a:t>
            </a:r>
          </a:p>
          <a:p>
            <a:pPr marL="457200" indent="-457200" algn="ctr"/>
            <a:r>
              <a:rPr lang="en-GB" sz="1800" dirty="0" smtClean="0"/>
              <a:t>(but Jeff Parker has got further with this...)</a:t>
            </a:r>
            <a:endParaRPr lang="en-US" sz="1800" b="0" i="0" dirty="0" smtClean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83366" y="1059567"/>
            <a:ext cx="5096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 dirty="0" smtClean="0"/>
              <a:t>The multiplicity of ‘turbulence’ problems</a:t>
            </a:r>
            <a:r>
              <a:rPr lang="en-GB" sz="1800" dirty="0" smtClean="0"/>
              <a:t>,  </a:t>
            </a:r>
            <a:r>
              <a:rPr lang="en-GB" sz="1800" i="1" dirty="0" smtClean="0"/>
              <a:t>or:</a:t>
            </a:r>
            <a:endParaRPr lang="en-GB" sz="1800" b="0" i="1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416420" y="1444443"/>
            <a:ext cx="61350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 i="0" dirty="0" smtClean="0"/>
              <a:t>Is </a:t>
            </a:r>
            <a:r>
              <a:rPr lang="en-GB" sz="1800" b="1" dirty="0" smtClean="0"/>
              <a:t>h</a:t>
            </a:r>
            <a:r>
              <a:rPr lang="en-GB" sz="1800" b="1" i="0" dirty="0" smtClean="0"/>
              <a:t>omogeneous turbulence theory a dangerous </a:t>
            </a:r>
            <a:r>
              <a:rPr lang="en-GB" sz="1800" b="1" dirty="0" smtClean="0"/>
              <a:t>i</a:t>
            </a:r>
            <a:r>
              <a:rPr lang="en-GB" sz="1800" b="1" i="0" dirty="0" smtClean="0"/>
              <a:t>dea?</a:t>
            </a:r>
            <a:endParaRPr lang="en-US" sz="1800" b="1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3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-117475"/>
            <a:ext cx="6910387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918075" y="0"/>
            <a:ext cx="44211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     Today it  hardly needs saying, following an</a:t>
            </a:r>
          </a:p>
          <a:p>
            <a:r>
              <a:rPr lang="en-GB" sz="1600">
                <a:solidFill>
                  <a:schemeClr val="bg1"/>
                </a:solidFill>
              </a:rPr>
              <a:t>                        aphorism of  V.I. Arnol’d,  that</a:t>
            </a:r>
          </a:p>
          <a:p>
            <a:endParaRPr lang="en-GB" sz="14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                         Rotating, stratified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fluid dynamics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    cannot be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understood without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potential vorticity,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            PV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222605" y="4125320"/>
            <a:ext cx="18934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  Here’s </a:t>
            </a:r>
            <a:r>
              <a:rPr lang="en-GB" sz="1600" dirty="0" smtClean="0">
                <a:solidFill>
                  <a:schemeClr val="bg1"/>
                </a:solidFill>
              </a:rPr>
              <a:t>the </a:t>
            </a:r>
            <a:r>
              <a:rPr lang="en-GB" sz="1600" dirty="0">
                <a:solidFill>
                  <a:schemeClr val="bg1"/>
                </a:solidFill>
              </a:rPr>
              <a:t>most</a:t>
            </a:r>
          </a:p>
          <a:p>
            <a:r>
              <a:rPr lang="en-GB" sz="1600" dirty="0">
                <a:solidFill>
                  <a:schemeClr val="bg1"/>
                </a:solidFill>
              </a:rPr>
              <a:t>beautiful </a:t>
            </a:r>
            <a:r>
              <a:rPr lang="en-GB" sz="1600" dirty="0" smtClean="0">
                <a:solidFill>
                  <a:schemeClr val="bg1"/>
                </a:solidFill>
              </a:rPr>
              <a:t>definition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 of  the  </a:t>
            </a:r>
            <a:r>
              <a:rPr lang="en-GB" sz="1600" b="1" dirty="0" smtClean="0">
                <a:solidFill>
                  <a:schemeClr val="bg1"/>
                </a:solidFill>
              </a:rPr>
              <a:t>exact PV: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319963" y="328626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Tokamaks</a:t>
            </a:r>
            <a:r>
              <a:rPr lang="en-US" sz="1800">
                <a:solidFill>
                  <a:schemeClr val="bg1"/>
                </a:solidFill>
              </a:rPr>
              <a:t> too?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For more detail, </a:t>
            </a:r>
            <a:r>
              <a:rPr lang="en-US" sz="2000" dirty="0" err="1">
                <a:solidFill>
                  <a:schemeClr val="bg1"/>
                </a:solidFill>
              </a:rPr>
              <a:t>websearch</a:t>
            </a:r>
            <a:r>
              <a:rPr lang="en-US" sz="2000" b="1" dirty="0">
                <a:solidFill>
                  <a:schemeClr val="bg1"/>
                </a:solidFill>
              </a:rPr>
              <a:t> ”lucidity principles”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then back to my home page at ”Encyclopedia</a:t>
            </a:r>
            <a:r>
              <a:rPr lang="en-US" sz="1800" dirty="0" smtClean="0">
                <a:solidFill>
                  <a:schemeClr val="bg1"/>
                </a:solidFill>
              </a:rPr>
              <a:t>”, 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  <a:r>
              <a:rPr lang="en-US" sz="1800" dirty="0" err="1">
                <a:solidFill>
                  <a:schemeClr val="bg1"/>
                </a:solidFill>
              </a:rPr>
              <a:t>Rosenbluth</a:t>
            </a:r>
            <a:r>
              <a:rPr lang="en-US" sz="1800" dirty="0" smtClean="0">
                <a:solidFill>
                  <a:schemeClr val="bg1"/>
                </a:solidFill>
              </a:rPr>
              <a:t>” , ”</a:t>
            </a:r>
            <a:r>
              <a:rPr lang="en-US" sz="1800" dirty="0" err="1" smtClean="0">
                <a:solidFill>
                  <a:schemeClr val="bg1"/>
                </a:solidFill>
              </a:rPr>
              <a:t>Haurwitz</a:t>
            </a:r>
            <a:r>
              <a:rPr lang="en-US" sz="1800" dirty="0" smtClean="0">
                <a:solidFill>
                  <a:schemeClr val="bg1"/>
                </a:solidFill>
              </a:rPr>
              <a:t>”.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878" name="TextBox 3"/>
          <p:cNvSpPr txBox="1">
            <a:spLocks noChangeArrowheads="1"/>
          </p:cNvSpPr>
          <p:nvPr/>
        </p:nvSpPr>
        <p:spPr bwMode="auto">
          <a:xfrm>
            <a:off x="3890963" y="4043363"/>
            <a:ext cx="476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Large-scale</a:t>
            </a:r>
            <a:r>
              <a:rPr lang="en-US" sz="1600" i="0" dirty="0"/>
              <a:t> (Rayleigh-like) </a:t>
            </a:r>
            <a:r>
              <a:rPr lang="en-US" sz="1600" i="0" dirty="0">
                <a:solidFill>
                  <a:srgbClr val="FF0000"/>
                </a:solidFill>
              </a:rPr>
              <a:t>friction not credible</a:t>
            </a:r>
          </a:p>
          <a:p>
            <a:r>
              <a:rPr lang="en-US" sz="1600" b="0" i="0" dirty="0"/>
              <a:t>for the real planet.</a:t>
            </a:r>
            <a:r>
              <a:rPr lang="en-US" sz="1600" i="0" dirty="0"/>
              <a:t>  </a:t>
            </a:r>
            <a:r>
              <a:rPr lang="en-US" sz="1600" b="0" i="0" dirty="0"/>
              <a:t>(</a:t>
            </a:r>
            <a:r>
              <a:rPr lang="en-US" sz="1600" b="0" i="0" dirty="0" smtClean="0"/>
              <a:t>No shallow </a:t>
            </a:r>
            <a:r>
              <a:rPr lang="en-US" sz="1600" b="0" i="0" dirty="0"/>
              <a:t>solid </a:t>
            </a:r>
            <a:r>
              <a:rPr lang="en-US" sz="1600" b="0" i="0" dirty="0" smtClean="0"/>
              <a:t>surface.)</a:t>
            </a:r>
            <a:endParaRPr lang="en-US" sz="1600" b="0" i="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878" name="TextBox 3"/>
          <p:cNvSpPr txBox="1">
            <a:spLocks noChangeArrowheads="1"/>
          </p:cNvSpPr>
          <p:nvPr/>
        </p:nvSpPr>
        <p:spPr bwMode="auto">
          <a:xfrm>
            <a:off x="3890963" y="4043363"/>
            <a:ext cx="476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Large-scale</a:t>
            </a:r>
            <a:r>
              <a:rPr lang="en-US" sz="1600" i="0" dirty="0"/>
              <a:t> (Rayleigh-like) </a:t>
            </a:r>
            <a:r>
              <a:rPr lang="en-US" sz="1600" i="0" dirty="0">
                <a:solidFill>
                  <a:srgbClr val="FF0000"/>
                </a:solidFill>
              </a:rPr>
              <a:t>friction not credible</a:t>
            </a:r>
          </a:p>
          <a:p>
            <a:r>
              <a:rPr lang="en-US" sz="1600" b="0" i="0" dirty="0"/>
              <a:t>for the real planet.</a:t>
            </a:r>
            <a:r>
              <a:rPr lang="en-US" sz="1600" i="0" dirty="0"/>
              <a:t>  </a:t>
            </a:r>
            <a:r>
              <a:rPr lang="en-US" sz="1600" b="0" i="0" dirty="0"/>
              <a:t>(</a:t>
            </a:r>
            <a:r>
              <a:rPr lang="en-US" sz="1600" b="0" i="0" dirty="0" smtClean="0"/>
              <a:t>No shallow </a:t>
            </a:r>
            <a:r>
              <a:rPr lang="en-US" sz="1600" b="0" i="0" dirty="0"/>
              <a:t>solid </a:t>
            </a:r>
            <a:r>
              <a:rPr lang="en-US" sz="1600" b="0" i="0" dirty="0" smtClean="0"/>
              <a:t>surface.)</a:t>
            </a:r>
            <a:endParaRPr lang="en-US" sz="1600" b="0" i="0" dirty="0"/>
          </a:p>
        </p:txBody>
      </p:sp>
      <p:sp>
        <p:nvSpPr>
          <p:cNvPr id="36881" name="TextBox 3"/>
          <p:cNvSpPr txBox="1">
            <a:spLocks noChangeArrowheads="1"/>
          </p:cNvSpPr>
          <p:nvPr/>
        </p:nvSpPr>
        <p:spPr bwMode="auto">
          <a:xfrm>
            <a:off x="3908425" y="4689293"/>
            <a:ext cx="4052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Perfectly-unbiased forcing not credible</a:t>
            </a:r>
            <a:r>
              <a:rPr lang="en-US" sz="1600" b="0" i="0" dirty="0">
                <a:solidFill>
                  <a:srgbClr val="FF0000"/>
                </a:solidFill>
              </a:rPr>
              <a:t>.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878" name="TextBox 3"/>
          <p:cNvSpPr txBox="1">
            <a:spLocks noChangeArrowheads="1"/>
          </p:cNvSpPr>
          <p:nvPr/>
        </p:nvSpPr>
        <p:spPr bwMode="auto">
          <a:xfrm>
            <a:off x="3890963" y="4043363"/>
            <a:ext cx="476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Large-scale</a:t>
            </a:r>
            <a:r>
              <a:rPr lang="en-US" sz="1600" i="0" dirty="0"/>
              <a:t> (Rayleigh-like) </a:t>
            </a:r>
            <a:r>
              <a:rPr lang="en-US" sz="1600" i="0" dirty="0">
                <a:solidFill>
                  <a:srgbClr val="FF0000"/>
                </a:solidFill>
              </a:rPr>
              <a:t>friction not credible</a:t>
            </a:r>
          </a:p>
          <a:p>
            <a:r>
              <a:rPr lang="en-US" sz="1600" b="0" i="0" dirty="0"/>
              <a:t>for the real planet.</a:t>
            </a:r>
            <a:r>
              <a:rPr lang="en-US" sz="1600" i="0" dirty="0"/>
              <a:t>  </a:t>
            </a:r>
            <a:r>
              <a:rPr lang="en-US" sz="1600" b="0" i="0" dirty="0"/>
              <a:t>(</a:t>
            </a:r>
            <a:r>
              <a:rPr lang="en-US" sz="1600" b="0" i="0" dirty="0" smtClean="0"/>
              <a:t>No shallow </a:t>
            </a:r>
            <a:r>
              <a:rPr lang="en-US" sz="1600" b="0" i="0" dirty="0"/>
              <a:t>solid </a:t>
            </a:r>
            <a:r>
              <a:rPr lang="en-US" sz="1600" b="0" i="0" dirty="0" smtClean="0"/>
              <a:t>surface.)</a:t>
            </a:r>
            <a:endParaRPr lang="en-US" sz="1600" b="0" i="0" dirty="0"/>
          </a:p>
        </p:txBody>
      </p:sp>
      <p:sp>
        <p:nvSpPr>
          <p:cNvPr id="36879" name="TextBox 3"/>
          <p:cNvSpPr txBox="1">
            <a:spLocks noChangeArrowheads="1"/>
          </p:cNvSpPr>
          <p:nvPr/>
        </p:nvSpPr>
        <p:spPr bwMode="auto">
          <a:xfrm>
            <a:off x="3894138" y="5127625"/>
            <a:ext cx="50129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Real moist convection is strongly 3-dimensional</a:t>
            </a:r>
            <a:r>
              <a:rPr lang="en-US" sz="1600" b="0" i="0" dirty="0"/>
              <a:t>. </a:t>
            </a:r>
          </a:p>
          <a:p>
            <a:r>
              <a:rPr lang="en-US" sz="1600" b="0" i="0" dirty="0"/>
              <a:t>(Consider Jupiter’s folded filamentary regions, and</a:t>
            </a:r>
          </a:p>
          <a:p>
            <a:r>
              <a:rPr lang="en-US" sz="1600" b="0" i="0" dirty="0" smtClean="0"/>
              <a:t>cf. terrestrial  </a:t>
            </a:r>
            <a:r>
              <a:rPr lang="en-US" sz="1600" i="0" dirty="0" err="1" smtClean="0">
                <a:solidFill>
                  <a:srgbClr val="FF0000"/>
                </a:solidFill>
              </a:rPr>
              <a:t>supercell</a:t>
            </a:r>
            <a:r>
              <a:rPr lang="en-US" sz="1600" i="0" dirty="0" smtClean="0">
                <a:solidFill>
                  <a:srgbClr val="FF0000"/>
                </a:solidFill>
              </a:rPr>
              <a:t> </a:t>
            </a:r>
            <a:r>
              <a:rPr lang="en-US" sz="1600" i="0" dirty="0">
                <a:solidFill>
                  <a:srgbClr val="FF0000"/>
                </a:solidFill>
              </a:rPr>
              <a:t>thunderstorms</a:t>
            </a:r>
            <a:r>
              <a:rPr lang="en-US" sz="1600" b="0" i="0" dirty="0" smtClean="0"/>
              <a:t>.)</a:t>
            </a:r>
            <a:endParaRPr lang="en-GB" sz="1600" b="0" i="0" dirty="0"/>
          </a:p>
        </p:txBody>
      </p:sp>
      <p:sp>
        <p:nvSpPr>
          <p:cNvPr id="36881" name="TextBox 3"/>
          <p:cNvSpPr txBox="1">
            <a:spLocks noChangeArrowheads="1"/>
          </p:cNvSpPr>
          <p:nvPr/>
        </p:nvSpPr>
        <p:spPr bwMode="auto">
          <a:xfrm>
            <a:off x="3908425" y="4689293"/>
            <a:ext cx="4052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Perfectly-unbiased forcing not credible</a:t>
            </a:r>
            <a:r>
              <a:rPr lang="en-US" sz="1600" b="0" i="0" dirty="0">
                <a:solidFill>
                  <a:srgbClr val="FF0000"/>
                </a:solidFill>
              </a:rPr>
              <a:t>.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878" name="TextBox 3"/>
          <p:cNvSpPr txBox="1">
            <a:spLocks noChangeArrowheads="1"/>
          </p:cNvSpPr>
          <p:nvPr/>
        </p:nvSpPr>
        <p:spPr bwMode="auto">
          <a:xfrm>
            <a:off x="3890963" y="4043363"/>
            <a:ext cx="476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Large-scale</a:t>
            </a:r>
            <a:r>
              <a:rPr lang="en-US" sz="1600" i="0" dirty="0"/>
              <a:t> (Rayleigh-like) </a:t>
            </a:r>
            <a:r>
              <a:rPr lang="en-US" sz="1600" i="0" dirty="0">
                <a:solidFill>
                  <a:srgbClr val="FF0000"/>
                </a:solidFill>
              </a:rPr>
              <a:t>friction not credible</a:t>
            </a:r>
          </a:p>
          <a:p>
            <a:r>
              <a:rPr lang="en-US" sz="1600" b="0" i="0" dirty="0"/>
              <a:t>for the real planet.</a:t>
            </a:r>
            <a:r>
              <a:rPr lang="en-US" sz="1600" i="0" dirty="0"/>
              <a:t>  </a:t>
            </a:r>
            <a:r>
              <a:rPr lang="en-US" sz="1600" b="0" i="0" dirty="0"/>
              <a:t>(</a:t>
            </a:r>
            <a:r>
              <a:rPr lang="en-US" sz="1600" b="0" i="0" dirty="0" smtClean="0"/>
              <a:t>No shallow </a:t>
            </a:r>
            <a:r>
              <a:rPr lang="en-US" sz="1600" b="0" i="0" dirty="0"/>
              <a:t>solid </a:t>
            </a:r>
            <a:r>
              <a:rPr lang="en-US" sz="1600" b="0" i="0" dirty="0" smtClean="0"/>
              <a:t>surface.)</a:t>
            </a:r>
            <a:endParaRPr lang="en-US" sz="1600" b="0" i="0" dirty="0"/>
          </a:p>
        </p:txBody>
      </p:sp>
      <p:sp>
        <p:nvSpPr>
          <p:cNvPr id="36879" name="TextBox 3"/>
          <p:cNvSpPr txBox="1">
            <a:spLocks noChangeArrowheads="1"/>
          </p:cNvSpPr>
          <p:nvPr/>
        </p:nvSpPr>
        <p:spPr bwMode="auto">
          <a:xfrm>
            <a:off x="3894138" y="5127625"/>
            <a:ext cx="50129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Real moist convection is strongly 3-dimensional</a:t>
            </a:r>
            <a:r>
              <a:rPr lang="en-US" sz="1600" b="0" i="0" dirty="0"/>
              <a:t>. </a:t>
            </a:r>
          </a:p>
          <a:p>
            <a:r>
              <a:rPr lang="en-US" sz="1600" b="0" i="0" dirty="0"/>
              <a:t>(Consider Jupiter’s folded filamentary regions, and</a:t>
            </a:r>
          </a:p>
          <a:p>
            <a:r>
              <a:rPr lang="en-US" sz="1600" b="0" i="0" dirty="0" smtClean="0"/>
              <a:t>cf. terrestrial  </a:t>
            </a:r>
            <a:r>
              <a:rPr lang="en-US" sz="1600" i="0" dirty="0" err="1" smtClean="0">
                <a:solidFill>
                  <a:srgbClr val="FF0000"/>
                </a:solidFill>
              </a:rPr>
              <a:t>supercell</a:t>
            </a:r>
            <a:r>
              <a:rPr lang="en-US" sz="1600" i="0" dirty="0" smtClean="0">
                <a:solidFill>
                  <a:srgbClr val="FF0000"/>
                </a:solidFill>
              </a:rPr>
              <a:t> </a:t>
            </a:r>
            <a:r>
              <a:rPr lang="en-US" sz="1600" i="0" dirty="0">
                <a:solidFill>
                  <a:srgbClr val="FF0000"/>
                </a:solidFill>
              </a:rPr>
              <a:t>thunderstorms</a:t>
            </a:r>
            <a:r>
              <a:rPr lang="en-US" sz="1600" b="0" i="0" dirty="0" smtClean="0"/>
              <a:t>.)</a:t>
            </a:r>
            <a:endParaRPr lang="en-GB" sz="1600" b="0" i="0" dirty="0"/>
          </a:p>
        </p:txBody>
      </p:sp>
      <p:sp>
        <p:nvSpPr>
          <p:cNvPr id="36880" name="TextBox 3"/>
          <p:cNvSpPr txBox="1">
            <a:spLocks noChangeArrowheads="1"/>
          </p:cNvSpPr>
          <p:nvPr/>
        </p:nvSpPr>
        <p:spPr bwMode="auto">
          <a:xfrm>
            <a:off x="3940567" y="6035362"/>
            <a:ext cx="47832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Is there a relevant idealized model</a:t>
            </a:r>
            <a:r>
              <a:rPr lang="en-US" sz="1600" dirty="0" smtClean="0">
                <a:solidFill>
                  <a:srgbClr val="FF0000"/>
                </a:solidFill>
              </a:rPr>
              <a:t>?? </a:t>
            </a:r>
            <a:r>
              <a:rPr lang="en-US" sz="1600" b="0" i="0" dirty="0" smtClean="0"/>
              <a:t>   A tall order,</a:t>
            </a:r>
          </a:p>
          <a:p>
            <a:r>
              <a:rPr lang="en-US" sz="1600" b="0" i="0" dirty="0" smtClean="0"/>
              <a:t>but worth a try, we think. </a:t>
            </a:r>
            <a:endParaRPr lang="en-GB" sz="1600" i="0" dirty="0">
              <a:solidFill>
                <a:srgbClr val="FF0000"/>
              </a:solidFill>
            </a:endParaRPr>
          </a:p>
        </p:txBody>
      </p:sp>
      <p:sp>
        <p:nvSpPr>
          <p:cNvPr id="36881" name="TextBox 3"/>
          <p:cNvSpPr txBox="1">
            <a:spLocks noChangeArrowheads="1"/>
          </p:cNvSpPr>
          <p:nvPr/>
        </p:nvSpPr>
        <p:spPr bwMode="auto">
          <a:xfrm>
            <a:off x="3908425" y="4689293"/>
            <a:ext cx="4052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Perfectly-unbiased forcing not credible</a:t>
            </a:r>
            <a:r>
              <a:rPr lang="en-US" sz="1600" b="0" i="0" dirty="0">
                <a:solidFill>
                  <a:srgbClr val="FF0000"/>
                </a:solidFill>
              </a:rPr>
              <a:t>.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</a:t>
            </a:r>
            <a:r>
              <a:rPr lang="en-GB" sz="1600" i="0" dirty="0" smtClean="0"/>
              <a:t>steady! </a:t>
            </a:r>
            <a:r>
              <a:rPr lang="en-GB" sz="1600" b="0" i="0" dirty="0" smtClean="0"/>
              <a:t> </a:t>
            </a:r>
            <a:r>
              <a:rPr lang="en-GB" sz="1600" b="0" i="0" dirty="0"/>
              <a:t>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2" name="TextBox 3"/>
          <p:cNvSpPr txBox="1">
            <a:spLocks noChangeArrowheads="1"/>
          </p:cNvSpPr>
          <p:nvPr/>
        </p:nvSpPr>
        <p:spPr bwMode="auto">
          <a:xfrm>
            <a:off x="3897313" y="3157538"/>
            <a:ext cx="4919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Moist convection</a:t>
            </a:r>
            <a:r>
              <a:rPr lang="en-GB" sz="1600" i="0" dirty="0"/>
              <a:t> </a:t>
            </a:r>
            <a:r>
              <a:rPr lang="en-GB" sz="1600" b="0" i="0" dirty="0"/>
              <a:t>may be the dominant coupling:</a:t>
            </a:r>
          </a:p>
          <a:p>
            <a:r>
              <a:rPr lang="en-US" sz="1600" b="0" i="0" dirty="0"/>
              <a:t>stronger in ‘belts’ (cyclonic, shaded) than in ‘zones’</a:t>
            </a:r>
          </a:p>
          <a:p>
            <a:r>
              <a:rPr lang="en-US" sz="1600" b="0" i="0" dirty="0"/>
              <a:t>(</a:t>
            </a:r>
            <a:r>
              <a:rPr lang="en-US" sz="1600" b="0" i="0" dirty="0" err="1"/>
              <a:t>anticyclonic</a:t>
            </a:r>
            <a:r>
              <a:rPr lang="en-US" sz="1600" b="0" i="0" dirty="0"/>
              <a:t>, </a:t>
            </a:r>
            <a:r>
              <a:rPr lang="en-US" sz="1600" b="0" i="0" dirty="0" err="1"/>
              <a:t>unshaded</a:t>
            </a:r>
            <a:r>
              <a:rPr lang="en-US" sz="1600" b="0" i="0" dirty="0"/>
              <a:t>).  </a:t>
            </a:r>
            <a:r>
              <a:rPr lang="en-US" sz="1600" b="0" i="0" dirty="0" err="1" smtClean="0"/>
              <a:t>R.h</a:t>
            </a:r>
            <a:r>
              <a:rPr lang="en-US" sz="1600" b="0" i="0" dirty="0" smtClean="0"/>
              <a:t>. bars </a:t>
            </a:r>
            <a:r>
              <a:rPr lang="en-US" sz="1600" b="0" i="0" dirty="0"/>
              <a:t>show </a:t>
            </a:r>
            <a:r>
              <a:rPr lang="en-US" sz="1600" i="0" dirty="0">
                <a:solidFill>
                  <a:srgbClr val="FF0000"/>
                </a:solidFill>
              </a:rPr>
              <a:t>lightning</a:t>
            </a:r>
            <a:r>
              <a:rPr lang="en-US" sz="1600" b="0" i="0" dirty="0"/>
              <a:t>.</a:t>
            </a:r>
            <a:endParaRPr lang="en-GB" sz="1600" b="0" i="0" dirty="0"/>
          </a:p>
        </p:txBody>
      </p:sp>
      <p:cxnSp>
        <p:nvCxnSpPr>
          <p:cNvPr id="36873" name="Straight Arrow Connector 10"/>
          <p:cNvCxnSpPr>
            <a:cxnSpLocks noChangeShapeType="1"/>
          </p:cNvCxnSpPr>
          <p:nvPr/>
        </p:nvCxnSpPr>
        <p:spPr bwMode="auto">
          <a:xfrm flipH="1" flipV="1">
            <a:off x="3286125" y="1984375"/>
            <a:ext cx="681038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4" name="Straight Arrow Connector 12"/>
          <p:cNvCxnSpPr>
            <a:cxnSpLocks noChangeShapeType="1"/>
          </p:cNvCxnSpPr>
          <p:nvPr/>
        </p:nvCxnSpPr>
        <p:spPr bwMode="auto">
          <a:xfrm flipH="1" flipV="1">
            <a:off x="3300413" y="2619375"/>
            <a:ext cx="628650" cy="676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5" name="Straight Arrow Connector 15"/>
          <p:cNvCxnSpPr>
            <a:cxnSpLocks noChangeShapeType="1"/>
          </p:cNvCxnSpPr>
          <p:nvPr/>
        </p:nvCxnSpPr>
        <p:spPr bwMode="auto">
          <a:xfrm flipH="1">
            <a:off x="3300413" y="3371850"/>
            <a:ext cx="596900" cy="3476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6" name="Straight Arrow Connector 19"/>
          <p:cNvCxnSpPr>
            <a:cxnSpLocks noChangeShapeType="1"/>
          </p:cNvCxnSpPr>
          <p:nvPr/>
        </p:nvCxnSpPr>
        <p:spPr bwMode="auto">
          <a:xfrm flipH="1" flipV="1">
            <a:off x="3300413" y="3052763"/>
            <a:ext cx="604837" cy="279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6877" name="Straight Arrow Connector 21"/>
          <p:cNvCxnSpPr>
            <a:cxnSpLocks noChangeShapeType="1"/>
          </p:cNvCxnSpPr>
          <p:nvPr/>
        </p:nvCxnSpPr>
        <p:spPr bwMode="auto">
          <a:xfrm flipH="1" flipV="1">
            <a:off x="3270250" y="2371725"/>
            <a:ext cx="666750" cy="8667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878" name="TextBox 3"/>
          <p:cNvSpPr txBox="1">
            <a:spLocks noChangeArrowheads="1"/>
          </p:cNvSpPr>
          <p:nvPr/>
        </p:nvSpPr>
        <p:spPr bwMode="auto">
          <a:xfrm>
            <a:off x="3890963" y="4043363"/>
            <a:ext cx="476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Large-scale</a:t>
            </a:r>
            <a:r>
              <a:rPr lang="en-US" sz="1600" i="0" dirty="0"/>
              <a:t> (Rayleigh-like) </a:t>
            </a:r>
            <a:r>
              <a:rPr lang="en-US" sz="1600" i="0" dirty="0">
                <a:solidFill>
                  <a:srgbClr val="FF0000"/>
                </a:solidFill>
              </a:rPr>
              <a:t>friction not credible</a:t>
            </a:r>
          </a:p>
          <a:p>
            <a:r>
              <a:rPr lang="en-US" sz="1600" b="0" i="0" dirty="0"/>
              <a:t>for the real planet.</a:t>
            </a:r>
            <a:r>
              <a:rPr lang="en-US" sz="1600" i="0" dirty="0"/>
              <a:t>  </a:t>
            </a:r>
            <a:r>
              <a:rPr lang="en-US" sz="1600" b="0" i="0" dirty="0"/>
              <a:t>(</a:t>
            </a:r>
            <a:r>
              <a:rPr lang="en-US" sz="1600" b="0" i="0" dirty="0" smtClean="0"/>
              <a:t>No shallow </a:t>
            </a:r>
            <a:r>
              <a:rPr lang="en-US" sz="1600" b="0" i="0" dirty="0"/>
              <a:t>solid </a:t>
            </a:r>
            <a:r>
              <a:rPr lang="en-US" sz="1600" b="0" i="0" dirty="0" smtClean="0"/>
              <a:t>surface.)</a:t>
            </a:r>
            <a:endParaRPr lang="en-US" sz="1600" b="0" i="0" dirty="0"/>
          </a:p>
        </p:txBody>
      </p:sp>
      <p:sp>
        <p:nvSpPr>
          <p:cNvPr id="36879" name="TextBox 3"/>
          <p:cNvSpPr txBox="1">
            <a:spLocks noChangeArrowheads="1"/>
          </p:cNvSpPr>
          <p:nvPr/>
        </p:nvSpPr>
        <p:spPr bwMode="auto">
          <a:xfrm>
            <a:off x="3894138" y="5127625"/>
            <a:ext cx="50129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/>
              <a:t>Real moist convection is strongly 3-dimensional</a:t>
            </a:r>
            <a:r>
              <a:rPr lang="en-US" sz="1600" b="0" i="0" dirty="0"/>
              <a:t>. </a:t>
            </a:r>
          </a:p>
          <a:p>
            <a:r>
              <a:rPr lang="en-US" sz="1600" b="0" i="0" dirty="0"/>
              <a:t>(Consider Jupiter’s folded filamentary regions, and</a:t>
            </a:r>
          </a:p>
          <a:p>
            <a:r>
              <a:rPr lang="en-US" sz="1600" b="0" i="0" dirty="0" smtClean="0"/>
              <a:t>cf. terrestrial  </a:t>
            </a:r>
            <a:r>
              <a:rPr lang="en-US" sz="1600" i="0" dirty="0" err="1" smtClean="0">
                <a:solidFill>
                  <a:srgbClr val="FF0000"/>
                </a:solidFill>
              </a:rPr>
              <a:t>supercell</a:t>
            </a:r>
            <a:r>
              <a:rPr lang="en-US" sz="1600" i="0" dirty="0" smtClean="0">
                <a:solidFill>
                  <a:srgbClr val="FF0000"/>
                </a:solidFill>
              </a:rPr>
              <a:t> </a:t>
            </a:r>
            <a:r>
              <a:rPr lang="en-US" sz="1600" i="0" dirty="0">
                <a:solidFill>
                  <a:srgbClr val="FF0000"/>
                </a:solidFill>
              </a:rPr>
              <a:t>thunderstorms</a:t>
            </a:r>
            <a:r>
              <a:rPr lang="en-US" sz="1600" b="0" i="0" dirty="0" smtClean="0"/>
              <a:t>.)</a:t>
            </a:r>
            <a:endParaRPr lang="en-GB" sz="1600" b="0" i="0" dirty="0"/>
          </a:p>
        </p:txBody>
      </p:sp>
      <p:sp>
        <p:nvSpPr>
          <p:cNvPr id="36880" name="TextBox 3"/>
          <p:cNvSpPr txBox="1">
            <a:spLocks noChangeArrowheads="1"/>
          </p:cNvSpPr>
          <p:nvPr/>
        </p:nvSpPr>
        <p:spPr bwMode="auto">
          <a:xfrm>
            <a:off x="3940567" y="6035362"/>
            <a:ext cx="51146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Is there a relevant idealized model</a:t>
            </a:r>
            <a:r>
              <a:rPr lang="en-US" sz="1600" dirty="0" smtClean="0">
                <a:solidFill>
                  <a:srgbClr val="FF0000"/>
                </a:solidFill>
              </a:rPr>
              <a:t>?? </a:t>
            </a:r>
            <a:r>
              <a:rPr lang="en-US" sz="1600" b="0" i="0" dirty="0" smtClean="0"/>
              <a:t>   A tall order,</a:t>
            </a:r>
          </a:p>
          <a:p>
            <a:r>
              <a:rPr lang="en-US" sz="1600" b="0" i="0" dirty="0" smtClean="0"/>
              <a:t>but worth a try, we think.  </a:t>
            </a:r>
            <a:r>
              <a:rPr lang="en-US" sz="1600" i="0" dirty="0" smtClean="0">
                <a:solidFill>
                  <a:srgbClr val="FF0000"/>
                </a:solidFill>
              </a:rPr>
              <a:t>Focus on middle latitudes:</a:t>
            </a:r>
            <a:endParaRPr lang="en-GB" sz="1600" i="0" dirty="0">
              <a:solidFill>
                <a:srgbClr val="FF0000"/>
              </a:solidFill>
            </a:endParaRPr>
          </a:p>
        </p:txBody>
      </p:sp>
      <p:sp>
        <p:nvSpPr>
          <p:cNvPr id="36881" name="TextBox 3"/>
          <p:cNvSpPr txBox="1">
            <a:spLocks noChangeArrowheads="1"/>
          </p:cNvSpPr>
          <p:nvPr/>
        </p:nvSpPr>
        <p:spPr bwMode="auto">
          <a:xfrm>
            <a:off x="3908425" y="4689293"/>
            <a:ext cx="40528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 dirty="0">
                <a:solidFill>
                  <a:srgbClr val="FF0000"/>
                </a:solidFill>
              </a:rPr>
              <a:t>Perfectly-unbiased forcing not credible</a:t>
            </a:r>
            <a:r>
              <a:rPr lang="en-US" sz="1600" b="0" i="0" dirty="0">
                <a:solidFill>
                  <a:srgbClr val="FF0000"/>
                </a:solidFill>
              </a:rPr>
              <a:t>.</a:t>
            </a:r>
            <a:endParaRPr lang="en-US" sz="1600" i="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267856" y="3437759"/>
            <a:ext cx="674427" cy="12391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97363" y="4004861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calif14-just_jets_mk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8" y="1558925"/>
            <a:ext cx="610552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2" name="Left Brace 11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Left Brace 12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sp>
        <p:nvSpPr>
          <p:cNvPr id="15" name="TextBox 14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grpSp>
        <p:nvGrpSpPr>
          <p:cNvPr id="4" name="Group 16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4902" y="134922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GB" sz="1800" b="0" i="0" dirty="0" smtClean="0"/>
              <a:t>,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calif14-just_jets_mk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238" y="1558925"/>
            <a:ext cx="610552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2" name="Left Brace 11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Left Brace 12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sp>
        <p:nvSpPr>
          <p:cNvPr id="15" name="TextBox 14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grpSp>
        <p:nvGrpSpPr>
          <p:cNvPr id="4" name="Group 16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alif14-LCL_mk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3213"/>
            <a:ext cx="61087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8" name="Left Brace 7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Left Brace 8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17" name="TextBox 16"/>
          <p:cNvSpPr txBox="1"/>
          <p:nvPr/>
        </p:nvSpPr>
        <p:spPr>
          <a:xfrm>
            <a:off x="7752413" y="1371596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Water</a:t>
            </a:r>
          </a:p>
          <a:p>
            <a:r>
              <a:rPr lang="en-GB" sz="1800" b="0" i="0" dirty="0" err="1" smtClean="0"/>
              <a:t>condens’n</a:t>
            </a:r>
            <a:endParaRPr lang="en-GB" sz="1800" b="0" i="0" dirty="0" smtClean="0"/>
          </a:p>
          <a:p>
            <a:r>
              <a:rPr lang="en-GB" sz="1800" b="0" i="0" dirty="0" smtClean="0"/>
              <a:t>    level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7629994" y="2203554"/>
            <a:ext cx="359764" cy="899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18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alif14-LCL_shaded_mk4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3213"/>
            <a:ext cx="61087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8" name="Left Brace 7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Left Brace 8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21" name="TextBox 20"/>
          <p:cNvSpPr txBox="1"/>
          <p:nvPr/>
        </p:nvSpPr>
        <p:spPr>
          <a:xfrm>
            <a:off x="7752413" y="1371596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Water</a:t>
            </a:r>
          </a:p>
          <a:p>
            <a:r>
              <a:rPr lang="en-GB" sz="1800" b="0" i="0" dirty="0" err="1" smtClean="0"/>
              <a:t>condens’n</a:t>
            </a:r>
            <a:endParaRPr lang="en-GB" sz="1800" b="0" i="0" dirty="0" smtClean="0"/>
          </a:p>
          <a:p>
            <a:r>
              <a:rPr lang="en-GB" sz="1800" b="0" i="0" dirty="0" smtClean="0"/>
              <a:t>    level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7629994" y="2203554"/>
            <a:ext cx="359764" cy="899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949780" y="237843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stably</a:t>
            </a:r>
          </a:p>
          <a:p>
            <a:r>
              <a:rPr lang="en-GB" sz="1800" b="0" i="0" dirty="0" smtClean="0"/>
              <a:t>stratified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7629994" y="2428408"/>
            <a:ext cx="374754" cy="104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22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13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364" name="Text Box 14"/>
          <p:cNvSpPr txBox="1">
            <a:spLocks noChangeArrowheads="1"/>
          </p:cNvSpPr>
          <p:nvPr/>
        </p:nvSpPr>
        <p:spPr bwMode="auto">
          <a:xfrm>
            <a:off x="412750" y="157163"/>
            <a:ext cx="82391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PPTS\KILLW-TACHO-JETS\STEVE-CALIF-TEST\LCL_shaded_with_storms_mk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7975"/>
            <a:ext cx="61087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0" name="Left Brace 9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7752413" y="1371596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Water</a:t>
            </a:r>
          </a:p>
          <a:p>
            <a:r>
              <a:rPr lang="en-GB" sz="1800" b="0" i="0" dirty="0" err="1" smtClean="0"/>
              <a:t>condens’n</a:t>
            </a:r>
            <a:endParaRPr lang="en-GB" sz="1800" b="0" i="0" dirty="0" smtClean="0"/>
          </a:p>
          <a:p>
            <a:r>
              <a:rPr lang="en-GB" sz="1800" b="0" i="0" dirty="0" smtClean="0"/>
              <a:t>    level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49780" y="237843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stably</a:t>
            </a:r>
          </a:p>
          <a:p>
            <a:r>
              <a:rPr lang="en-GB" sz="1800" b="0" i="0" dirty="0" smtClean="0"/>
              <a:t>stratified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7629994" y="2203554"/>
            <a:ext cx="359764" cy="899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629994" y="2428408"/>
            <a:ext cx="374754" cy="104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22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PPTS\KILLW-TACHO-JETS\STEVE-CALIF-TEST\LCL_shaded_with_storms_mk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7975"/>
            <a:ext cx="61087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0" name="Left Brace 9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7752413" y="1371596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Water</a:t>
            </a:r>
          </a:p>
          <a:p>
            <a:r>
              <a:rPr lang="en-GB" sz="1800" b="0" i="0" dirty="0" err="1" smtClean="0"/>
              <a:t>condens’n</a:t>
            </a:r>
            <a:endParaRPr lang="en-GB" sz="1800" b="0" i="0" dirty="0" smtClean="0"/>
          </a:p>
          <a:p>
            <a:r>
              <a:rPr lang="en-GB" sz="1800" b="0" i="0" dirty="0" smtClean="0"/>
              <a:t>    level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49780" y="237843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stably</a:t>
            </a:r>
          </a:p>
          <a:p>
            <a:r>
              <a:rPr lang="en-GB" sz="1800" b="0" i="0" dirty="0" smtClean="0"/>
              <a:t>stratified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7629994" y="2203554"/>
            <a:ext cx="359764" cy="899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629994" y="2428408"/>
            <a:ext cx="374754" cy="104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34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6144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408083" y="4594103"/>
            <a:ext cx="623767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   </a:t>
            </a:r>
            <a:r>
              <a:rPr lang="en-GB" sz="1800" b="0" i="0" dirty="0" smtClean="0"/>
              <a:t>Idealize the forcing as </a:t>
            </a:r>
            <a:r>
              <a:rPr lang="en-GB" sz="1800" i="0" dirty="0" smtClean="0">
                <a:solidFill>
                  <a:srgbClr val="FF0000"/>
                </a:solidFill>
              </a:rPr>
              <a:t>injected vortex pairs</a:t>
            </a:r>
            <a:r>
              <a:rPr lang="en-GB" sz="1800" b="0" i="0" dirty="0" smtClean="0"/>
              <a:t> – </a:t>
            </a:r>
          </a:p>
          <a:p>
            <a:r>
              <a:rPr lang="en-GB" sz="1800" b="0" i="0" dirty="0" smtClean="0"/>
              <a:t>    cf. oceanographers’  “</a:t>
            </a:r>
            <a:r>
              <a:rPr lang="en-GB" sz="1800" b="0" i="0" dirty="0" err="1" smtClean="0"/>
              <a:t>heatons</a:t>
            </a:r>
            <a:r>
              <a:rPr lang="en-GB" sz="1800" b="0" i="0" dirty="0" smtClean="0"/>
              <a:t>” or “</a:t>
            </a:r>
            <a:r>
              <a:rPr lang="en-GB" sz="1800" b="0" i="0" dirty="0" err="1" smtClean="0"/>
              <a:t>hetons</a:t>
            </a:r>
            <a:r>
              <a:rPr lang="en-GB" sz="1800" b="0" i="0" dirty="0" smtClean="0"/>
              <a:t>” – </a:t>
            </a:r>
          </a:p>
          <a:p>
            <a:r>
              <a:rPr lang="en-GB" sz="1800" b="0" i="0" dirty="0" smtClean="0"/>
              <a:t> but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bias</a:t>
            </a:r>
            <a:r>
              <a:rPr lang="en-GB" sz="1800" b="0" i="0" dirty="0" smtClean="0"/>
              <a:t>.  (Recall the extreme cases</a:t>
            </a:r>
          </a:p>
          <a:p>
            <a:r>
              <a:rPr lang="en-GB" sz="1800" b="0" i="0" dirty="0" smtClean="0"/>
              <a:t>            studied by Li </a:t>
            </a:r>
            <a:r>
              <a:rPr lang="en-GB" sz="1800" b="0" dirty="0" smtClean="0"/>
              <a:t>et al. </a:t>
            </a:r>
            <a:r>
              <a:rPr lang="en-GB" sz="1800" b="0" i="0" dirty="0" smtClean="0"/>
              <a:t>2006, Showman 2007.)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Very artificial</a:t>
            </a:r>
            <a:r>
              <a:rPr lang="en-US" sz="1800" dirty="0" smtClean="0"/>
              <a:t> – but artifice unavoidable in any such model!</a:t>
            </a:r>
            <a:endParaRPr lang="en-GB" sz="1800" b="0" i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PPTS\KILLW-TACHO-JETS\STEVE-CALIF-TEST\LCL_shaded_with_storms_mk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7975"/>
            <a:ext cx="61087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0" name="Left Brace 9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7752413" y="1371596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Water</a:t>
            </a:r>
          </a:p>
          <a:p>
            <a:r>
              <a:rPr lang="en-GB" sz="1800" b="0" i="0" dirty="0" err="1" smtClean="0"/>
              <a:t>condens’n</a:t>
            </a:r>
            <a:endParaRPr lang="en-GB" sz="1800" b="0" i="0" dirty="0" smtClean="0"/>
          </a:p>
          <a:p>
            <a:r>
              <a:rPr lang="en-GB" sz="1800" b="0" i="0" dirty="0" smtClean="0"/>
              <a:t>    level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49780" y="237843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stably</a:t>
            </a:r>
          </a:p>
          <a:p>
            <a:r>
              <a:rPr lang="en-GB" sz="1800" b="0" i="0" dirty="0" smtClean="0"/>
              <a:t>stratified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7629994" y="2203554"/>
            <a:ext cx="359764" cy="899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629994" y="2428408"/>
            <a:ext cx="374754" cy="104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34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6144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2600" y="3723656"/>
            <a:ext cx="2386965" cy="56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Arrow Connector 36"/>
          <p:cNvCxnSpPr/>
          <p:nvPr/>
        </p:nvCxnSpPr>
        <p:spPr bwMode="auto">
          <a:xfrm flipH="1" flipV="1">
            <a:off x="6565692" y="2458387"/>
            <a:ext cx="194872" cy="14090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5351486" y="6115987"/>
            <a:ext cx="374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Stronger wherever base colder.</a:t>
            </a:r>
            <a:endParaRPr lang="en-GB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2408083" y="4594103"/>
            <a:ext cx="623767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   </a:t>
            </a:r>
            <a:r>
              <a:rPr lang="en-GB" sz="1800" b="0" i="0" dirty="0" smtClean="0"/>
              <a:t>Idealize the forcing as </a:t>
            </a:r>
            <a:r>
              <a:rPr lang="en-GB" sz="1800" i="0" dirty="0" smtClean="0">
                <a:solidFill>
                  <a:srgbClr val="FF0000"/>
                </a:solidFill>
              </a:rPr>
              <a:t>injected vortex pairs</a:t>
            </a:r>
            <a:r>
              <a:rPr lang="en-GB" sz="1800" b="0" i="0" dirty="0" smtClean="0"/>
              <a:t> – </a:t>
            </a:r>
          </a:p>
          <a:p>
            <a:r>
              <a:rPr lang="en-GB" sz="1800" b="0" i="0" dirty="0" smtClean="0"/>
              <a:t>    cf. oceanographers’  “</a:t>
            </a:r>
            <a:r>
              <a:rPr lang="en-GB" sz="1800" b="0" i="0" dirty="0" err="1" smtClean="0"/>
              <a:t>heatons</a:t>
            </a:r>
            <a:r>
              <a:rPr lang="en-GB" sz="1800" b="0" i="0" dirty="0" smtClean="0"/>
              <a:t>” or “</a:t>
            </a:r>
            <a:r>
              <a:rPr lang="en-GB" sz="1800" b="0" i="0" dirty="0" err="1" smtClean="0"/>
              <a:t>hetons</a:t>
            </a:r>
            <a:r>
              <a:rPr lang="en-GB" sz="1800" b="0" i="0" dirty="0" smtClean="0"/>
              <a:t>” – </a:t>
            </a:r>
          </a:p>
          <a:p>
            <a:r>
              <a:rPr lang="en-GB" sz="1800" b="0" i="0" dirty="0" smtClean="0"/>
              <a:t> but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bias</a:t>
            </a:r>
            <a:r>
              <a:rPr lang="en-GB" sz="1800" b="0" i="0" dirty="0" smtClean="0"/>
              <a:t>.  (Recall the extreme cases</a:t>
            </a:r>
          </a:p>
          <a:p>
            <a:r>
              <a:rPr lang="en-GB" sz="1800" b="0" i="0" dirty="0" smtClean="0"/>
              <a:t>            studied by Li </a:t>
            </a:r>
            <a:r>
              <a:rPr lang="en-GB" sz="1800" b="0" dirty="0" smtClean="0"/>
              <a:t>et al. </a:t>
            </a:r>
            <a:r>
              <a:rPr lang="en-GB" sz="1800" b="0" i="0" dirty="0" smtClean="0"/>
              <a:t>2006, Showman 2007.)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Very artificial</a:t>
            </a:r>
            <a:r>
              <a:rPr lang="en-US" sz="1800" dirty="0" smtClean="0"/>
              <a:t> – but artifice unavoidable in any such model!</a:t>
            </a:r>
            <a:endParaRPr lang="en-GB" sz="1800" b="0" i="0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PPTS\KILLW-TACHO-JETS\STEVE-CALIF-TEST\LCL_shaded_with_storms_mk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650" y="1577975"/>
            <a:ext cx="61087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685" y="823681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6895272" y="1266502"/>
            <a:ext cx="734716" cy="76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4289" y="2742029"/>
            <a:ext cx="2095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4702" y="4287191"/>
            <a:ext cx="1293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deep jets</a:t>
            </a:r>
          </a:p>
          <a:p>
            <a:r>
              <a:rPr lang="en-GB" sz="2000" b="0" i="0" dirty="0" smtClean="0"/>
              <a:t>are</a:t>
            </a:r>
            <a:r>
              <a:rPr lang="en-GB" sz="2000" i="0" dirty="0" smtClean="0"/>
              <a:t> fixed</a:t>
            </a:r>
            <a:r>
              <a:rPr lang="en-GB" sz="2000" b="0" i="0" dirty="0" smtClean="0"/>
              <a:t>.</a:t>
            </a:r>
            <a:endParaRPr lang="en-GB" sz="2000" b="0" i="0" dirty="0"/>
          </a:p>
        </p:txBody>
      </p:sp>
      <p:sp>
        <p:nvSpPr>
          <p:cNvPr id="10" name="Left Brace 9"/>
          <p:cNvSpPr/>
          <p:nvPr/>
        </p:nvSpPr>
        <p:spPr bwMode="auto">
          <a:xfrm>
            <a:off x="1169229" y="1573968"/>
            <a:ext cx="225601" cy="899409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1201710" y="2653260"/>
            <a:ext cx="192374" cy="150151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69233" y="4122295"/>
            <a:ext cx="224853" cy="1798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139255" y="3972393"/>
            <a:ext cx="22485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141755" y="3807501"/>
            <a:ext cx="192370" cy="59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1618938" y="3222884"/>
            <a:ext cx="1184223" cy="12741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57204" y="2113617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cold</a:t>
            </a:r>
            <a:endParaRPr lang="en-GB" sz="1800" b="0" i="0" dirty="0"/>
          </a:p>
        </p:txBody>
      </p:sp>
      <p:sp>
        <p:nvSpPr>
          <p:cNvPr id="19" name="TextBox 18"/>
          <p:cNvSpPr txBox="1"/>
          <p:nvPr/>
        </p:nvSpPr>
        <p:spPr>
          <a:xfrm>
            <a:off x="7752413" y="1371596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Water</a:t>
            </a:r>
          </a:p>
          <a:p>
            <a:r>
              <a:rPr lang="en-GB" sz="1800" b="0" i="0" dirty="0" err="1" smtClean="0"/>
              <a:t>condens’n</a:t>
            </a:r>
            <a:endParaRPr lang="en-GB" sz="1800" b="0" i="0" dirty="0" smtClean="0"/>
          </a:p>
          <a:p>
            <a:r>
              <a:rPr lang="en-GB" sz="1800" b="0" i="0" dirty="0" smtClean="0"/>
              <a:t>    level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49780" y="2378439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stably</a:t>
            </a:r>
          </a:p>
          <a:p>
            <a:r>
              <a:rPr lang="en-GB" sz="1800" b="0" i="0" dirty="0" smtClean="0"/>
              <a:t>stratified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7629994" y="2203554"/>
            <a:ext cx="359764" cy="899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629994" y="2428408"/>
            <a:ext cx="374754" cy="1049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49900" y="1683895"/>
            <a:ext cx="1052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weather</a:t>
            </a:r>
          </a:p>
          <a:p>
            <a:r>
              <a:rPr lang="en-GB" sz="1800" b="0" i="0" dirty="0" smtClean="0"/>
              <a:t>layer </a:t>
            </a:r>
            <a:r>
              <a:rPr lang="en-GB" sz="1800" i="0" dirty="0" smtClean="0">
                <a:solidFill>
                  <a:srgbClr val="FF0000"/>
                </a:solidFill>
              </a:rPr>
              <a:t>(1)</a:t>
            </a:r>
            <a:endParaRPr lang="en-GB" sz="1800" i="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420" y="2700729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dry-</a:t>
            </a:r>
          </a:p>
          <a:p>
            <a:r>
              <a:rPr lang="en-GB" sz="1800" b="0" i="0" dirty="0" err="1" smtClean="0"/>
              <a:t>convec’n</a:t>
            </a:r>
            <a:endParaRPr lang="en-GB" sz="1800" b="0" i="0" dirty="0" smtClean="0"/>
          </a:p>
          <a:p>
            <a:r>
              <a:rPr lang="en-GB" sz="1800" b="0" i="0" dirty="0" smtClean="0"/>
              <a:t> layer </a:t>
            </a:r>
            <a:r>
              <a:rPr lang="en-GB" sz="1800" i="0" dirty="0" smtClean="0">
                <a:solidFill>
                  <a:srgbClr val="FF0000"/>
                </a:solidFill>
              </a:rPr>
              <a:t>(2)</a:t>
            </a:r>
          </a:p>
          <a:p>
            <a:r>
              <a:rPr lang="en-GB" sz="1800" b="0" i="0" dirty="0" smtClean="0"/>
              <a:t>(massive)</a:t>
            </a:r>
            <a:endParaRPr lang="en-GB" sz="1800" b="0" i="0" dirty="0"/>
          </a:p>
        </p:txBody>
      </p:sp>
      <p:grpSp>
        <p:nvGrpSpPr>
          <p:cNvPr id="2" name="Group 34"/>
          <p:cNvGrpSpPr/>
          <p:nvPr/>
        </p:nvGrpSpPr>
        <p:grpSpPr>
          <a:xfrm>
            <a:off x="3076497" y="3632850"/>
            <a:ext cx="2623861" cy="887163"/>
            <a:chOff x="3031527" y="3602870"/>
            <a:chExt cx="2623861" cy="887163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>
              <a:off x="3087979" y="4332156"/>
              <a:ext cx="130414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3087977" y="3762530"/>
              <a:ext cx="0" cy="5696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6144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5820" y="4283592"/>
              <a:ext cx="121920" cy="16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31527" y="3602870"/>
              <a:ext cx="121444" cy="13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4557010" y="4182256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0" i="0" dirty="0" smtClean="0"/>
                <a:t>(northward)</a:t>
              </a:r>
              <a:endParaRPr lang="en-GB" sz="1400" b="0" i="0" dirty="0"/>
            </a:p>
          </p:txBody>
        </p:sp>
      </p:grp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2600" y="3723656"/>
            <a:ext cx="2386965" cy="56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Arrow Connector 36"/>
          <p:cNvCxnSpPr/>
          <p:nvPr/>
        </p:nvCxnSpPr>
        <p:spPr bwMode="auto">
          <a:xfrm flipH="1" flipV="1">
            <a:off x="6565692" y="2458387"/>
            <a:ext cx="194872" cy="14090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5351486" y="6115987"/>
            <a:ext cx="374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Stronger wherever base colder.</a:t>
            </a:r>
            <a:endParaRPr lang="en-GB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2408083" y="4594103"/>
            <a:ext cx="623767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   </a:t>
            </a:r>
            <a:r>
              <a:rPr lang="en-GB" sz="1800" b="0" i="0" dirty="0" smtClean="0"/>
              <a:t>Idealize the forcing as </a:t>
            </a:r>
            <a:r>
              <a:rPr lang="en-GB" sz="1800" i="0" dirty="0" smtClean="0">
                <a:solidFill>
                  <a:srgbClr val="FF0000"/>
                </a:solidFill>
              </a:rPr>
              <a:t>injected vortex pairs</a:t>
            </a:r>
            <a:r>
              <a:rPr lang="en-GB" sz="1800" b="0" i="0" dirty="0" smtClean="0"/>
              <a:t> – </a:t>
            </a:r>
          </a:p>
          <a:p>
            <a:r>
              <a:rPr lang="en-GB" sz="1800" b="0" i="0" dirty="0" smtClean="0"/>
              <a:t>    cf. oceanographers’  “</a:t>
            </a:r>
            <a:r>
              <a:rPr lang="en-GB" sz="1800" b="0" i="0" dirty="0" err="1" smtClean="0"/>
              <a:t>heatons</a:t>
            </a:r>
            <a:r>
              <a:rPr lang="en-GB" sz="1800" b="0" i="0" dirty="0" smtClean="0"/>
              <a:t>” or “</a:t>
            </a:r>
            <a:r>
              <a:rPr lang="en-GB" sz="1800" b="0" i="0" dirty="0" err="1" smtClean="0"/>
              <a:t>hetons</a:t>
            </a:r>
            <a:r>
              <a:rPr lang="en-GB" sz="1800" b="0" i="0" dirty="0" smtClean="0"/>
              <a:t>” – </a:t>
            </a:r>
          </a:p>
          <a:p>
            <a:r>
              <a:rPr lang="en-GB" sz="1800" b="0" i="0" dirty="0" smtClean="0"/>
              <a:t> but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bias</a:t>
            </a:r>
            <a:r>
              <a:rPr lang="en-GB" sz="1800" b="0" i="0" dirty="0" smtClean="0"/>
              <a:t>.  (Recall the extreme cases</a:t>
            </a:r>
          </a:p>
          <a:p>
            <a:r>
              <a:rPr lang="en-GB" sz="1800" b="0" i="0" dirty="0" smtClean="0"/>
              <a:t>            studied by Li </a:t>
            </a:r>
            <a:r>
              <a:rPr lang="en-GB" sz="1800" b="0" dirty="0" smtClean="0"/>
              <a:t>et al. </a:t>
            </a:r>
            <a:r>
              <a:rPr lang="en-GB" sz="1800" b="0" i="0" dirty="0" smtClean="0"/>
              <a:t>2006, Showman 2007.)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Very artificial</a:t>
            </a:r>
            <a:r>
              <a:rPr lang="en-US" sz="1800" dirty="0" smtClean="0"/>
              <a:t> – but artifice unavoidable in any such model!</a:t>
            </a:r>
            <a:endParaRPr lang="en-GB" sz="1800" b="0" i="0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64902" y="134922"/>
            <a:ext cx="56220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Start by </a:t>
            </a:r>
            <a:r>
              <a:rPr lang="en-US" sz="1800" b="1" dirty="0" smtClean="0">
                <a:solidFill>
                  <a:srgbClr val="FF0000"/>
                </a:solidFill>
              </a:rPr>
              <a:t>t</a:t>
            </a:r>
            <a:r>
              <a:rPr lang="en-US" sz="1800" b="1" i="0" dirty="0" smtClean="0">
                <a:solidFill>
                  <a:srgbClr val="FF0000"/>
                </a:solidFill>
              </a:rPr>
              <a:t>aking Dowling-Ingersoll ‘89 seriously</a:t>
            </a:r>
            <a:r>
              <a:rPr lang="en-US" sz="1800" b="0" i="0" dirty="0" smtClean="0"/>
              <a:t>, as</a:t>
            </a:r>
          </a:p>
          <a:p>
            <a:r>
              <a:rPr lang="en-US" sz="1800" dirty="0" smtClean="0"/>
              <a:t> s</a:t>
            </a:r>
            <a:r>
              <a:rPr lang="en-US" sz="1800" b="0" i="0" dirty="0" smtClean="0"/>
              <a:t>upported</a:t>
            </a:r>
            <a:r>
              <a:rPr lang="en-US" sz="1800" dirty="0" smtClean="0"/>
              <a:t> also by Sugiyama et al. 2014, </a:t>
            </a:r>
            <a:r>
              <a:rPr lang="en-US" sz="1800" i="1" dirty="0" err="1" smtClean="0"/>
              <a:t>Icarus</a:t>
            </a:r>
            <a:r>
              <a:rPr lang="en-US" sz="1800" dirty="0" smtClean="0"/>
              <a:t> </a:t>
            </a:r>
            <a:r>
              <a:rPr lang="en-US" sz="1800" b="1" dirty="0" smtClean="0"/>
              <a:t>229</a:t>
            </a:r>
            <a:r>
              <a:rPr lang="en-US" sz="1800" dirty="0" smtClean="0"/>
              <a:t>.</a:t>
            </a:r>
            <a:endParaRPr lang="en-GB" sz="1800" b="0" i="0" dirty="0" smtClean="0"/>
          </a:p>
          <a:p>
            <a:r>
              <a:rPr lang="en-GB" sz="1800" b="0" i="0" dirty="0" smtClean="0"/>
              <a:t> A2-stable mid-latitude jet system,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 cf.</a:t>
            </a:r>
            <a:r>
              <a:rPr lang="en-GB" sz="1800" b="0" i="0" dirty="0" smtClean="0"/>
              <a:t> Dowling 1993, Stamp-Dowling 1993:</a:t>
            </a:r>
            <a:endParaRPr lang="en-GB" sz="1800" b="0" i="0" dirty="0"/>
          </a:p>
        </p:txBody>
      </p:sp>
      <p:sp>
        <p:nvSpPr>
          <p:cNvPr id="40" name="TextBox 39"/>
          <p:cNvSpPr txBox="1"/>
          <p:nvPr/>
        </p:nvSpPr>
        <p:spPr>
          <a:xfrm>
            <a:off x="7015392" y="74951"/>
            <a:ext cx="1903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 “Large” will mean</a:t>
            </a:r>
          </a:p>
          <a:p>
            <a:r>
              <a:rPr lang="en-GB" sz="1600" dirty="0" smtClean="0"/>
              <a:t>    by comparison</a:t>
            </a:r>
          </a:p>
          <a:p>
            <a:r>
              <a:rPr lang="en-GB" sz="1600" dirty="0" smtClean="0"/>
              <a:t>              with</a:t>
            </a:r>
            <a:endParaRPr lang="en-GB" sz="1600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7495082" y="779488"/>
            <a:ext cx="329783" cy="164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4536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Line 10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Line 12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4536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09668" y="4445982"/>
            <a:ext cx="6880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0" dirty="0" smtClean="0"/>
              <a:t>Key point: </a:t>
            </a:r>
            <a:r>
              <a:rPr lang="en-GB" sz="2000" i="0" dirty="0" smtClean="0">
                <a:solidFill>
                  <a:srgbClr val="FF0000"/>
                </a:solidFill>
              </a:rPr>
              <a:t>PV-bias</a:t>
            </a:r>
            <a:r>
              <a:rPr lang="en-GB" sz="2000" i="0" dirty="0" smtClean="0"/>
              <a:t> plus </a:t>
            </a:r>
            <a:r>
              <a:rPr lang="en-GB" sz="2000" i="0" dirty="0" smtClean="0">
                <a:solidFill>
                  <a:srgbClr val="0070C0"/>
                </a:solidFill>
              </a:rPr>
              <a:t>base-temperature dependence </a:t>
            </a:r>
            <a:r>
              <a:rPr lang="en-GB" sz="2000" i="0" dirty="0" smtClean="0"/>
              <a:t>can</a:t>
            </a:r>
          </a:p>
          <a:p>
            <a:r>
              <a:rPr lang="en-GB" sz="2000" i="0" dirty="0" smtClean="0"/>
              <a:t>replace large-scale friction!</a:t>
            </a:r>
            <a:r>
              <a:rPr lang="en-GB" sz="2000" i="0" dirty="0" smtClean="0">
                <a:solidFill>
                  <a:srgbClr val="FF0000"/>
                </a:solidFill>
              </a:rPr>
              <a:t> </a:t>
            </a:r>
            <a:endParaRPr lang="en-GB" sz="20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09668" y="4445982"/>
            <a:ext cx="7822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0" dirty="0" smtClean="0"/>
              <a:t>Key point: </a:t>
            </a:r>
            <a:r>
              <a:rPr lang="en-GB" sz="2000" i="0" dirty="0" smtClean="0">
                <a:solidFill>
                  <a:srgbClr val="FF0000"/>
                </a:solidFill>
              </a:rPr>
              <a:t>PV-bias</a:t>
            </a:r>
            <a:r>
              <a:rPr lang="en-GB" sz="2000" i="0" dirty="0" smtClean="0"/>
              <a:t> plus </a:t>
            </a:r>
            <a:r>
              <a:rPr lang="en-GB" sz="2000" i="0" dirty="0" smtClean="0">
                <a:solidFill>
                  <a:srgbClr val="0070C0"/>
                </a:solidFill>
              </a:rPr>
              <a:t>base-temperature dependence </a:t>
            </a:r>
            <a:r>
              <a:rPr lang="en-GB" sz="2000" i="0" dirty="0" smtClean="0"/>
              <a:t>can</a:t>
            </a:r>
          </a:p>
          <a:p>
            <a:r>
              <a:rPr lang="en-GB" sz="2000" i="0" dirty="0" smtClean="0"/>
              <a:t>replace large-scale friction!</a:t>
            </a:r>
            <a:r>
              <a:rPr lang="en-GB" sz="2000" i="0" dirty="0" smtClean="0">
                <a:solidFill>
                  <a:srgbClr val="FF0000"/>
                </a:solidFill>
              </a:rPr>
              <a:t>      </a:t>
            </a:r>
            <a:r>
              <a:rPr lang="en-GB" sz="2000" i="0" dirty="0" smtClean="0">
                <a:solidFill>
                  <a:schemeClr val="accent1">
                    <a:lumMod val="50000"/>
                  </a:schemeClr>
                </a:solidFill>
              </a:rPr>
              <a:t>Statistical steadiness possible!!</a:t>
            </a:r>
            <a:endParaRPr lang="en-GB" sz="20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C:\PPTS\KILLW-TACHO-JETS\STEVE-CALIF\holy-grai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5239" y="4408863"/>
            <a:ext cx="701675" cy="9144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0150" y="5188417"/>
            <a:ext cx="67437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09668" y="4445982"/>
            <a:ext cx="7822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0" dirty="0" smtClean="0"/>
              <a:t>Key point: </a:t>
            </a:r>
            <a:r>
              <a:rPr lang="en-GB" sz="2000" i="0" dirty="0" smtClean="0">
                <a:solidFill>
                  <a:srgbClr val="FF0000"/>
                </a:solidFill>
              </a:rPr>
              <a:t>PV-bias</a:t>
            </a:r>
            <a:r>
              <a:rPr lang="en-GB" sz="2000" i="0" dirty="0" smtClean="0"/>
              <a:t> plus </a:t>
            </a:r>
            <a:r>
              <a:rPr lang="en-GB" sz="2000" i="0" dirty="0" smtClean="0">
                <a:solidFill>
                  <a:srgbClr val="0070C0"/>
                </a:solidFill>
              </a:rPr>
              <a:t>base-temperature dependence </a:t>
            </a:r>
            <a:r>
              <a:rPr lang="en-GB" sz="2000" i="0" dirty="0" smtClean="0"/>
              <a:t>can</a:t>
            </a:r>
          </a:p>
          <a:p>
            <a:r>
              <a:rPr lang="en-GB" sz="2000" i="0" dirty="0" smtClean="0"/>
              <a:t>replace large-scale friction!</a:t>
            </a:r>
            <a:r>
              <a:rPr lang="en-GB" sz="2000" i="0" dirty="0" smtClean="0">
                <a:solidFill>
                  <a:srgbClr val="FF0000"/>
                </a:solidFill>
              </a:rPr>
              <a:t>      </a:t>
            </a:r>
            <a:r>
              <a:rPr lang="en-GB" sz="2000" i="0" dirty="0" smtClean="0">
                <a:solidFill>
                  <a:schemeClr val="accent1">
                    <a:lumMod val="50000"/>
                  </a:schemeClr>
                </a:solidFill>
              </a:rPr>
              <a:t>Statistical steadiness possible!!</a:t>
            </a:r>
            <a:endParaRPr lang="en-GB" sz="20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7503" y="5913621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Can have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either sign</a:t>
            </a:r>
          </a:p>
        </p:txBody>
      </p:sp>
      <p:cxnSp>
        <p:nvCxnSpPr>
          <p:cNvPr id="22" name="Straight Arrow Connector 21"/>
          <p:cNvCxnSpPr>
            <a:stCxn id="18" idx="1"/>
          </p:cNvCxnSpPr>
          <p:nvPr/>
        </p:nvCxnSpPr>
        <p:spPr bwMode="auto">
          <a:xfrm flipH="1" flipV="1">
            <a:off x="7036231" y="5765369"/>
            <a:ext cx="571272" cy="471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PPTS\KILLW-TACHO-JETS\STEVE-CALIF\holy-grai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5239" y="4408863"/>
            <a:ext cx="701675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0150" y="5188417"/>
            <a:ext cx="67437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09668" y="4445982"/>
            <a:ext cx="7822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0" dirty="0" smtClean="0"/>
              <a:t>Key point: </a:t>
            </a:r>
            <a:r>
              <a:rPr lang="en-GB" sz="2000" i="0" dirty="0" smtClean="0">
                <a:solidFill>
                  <a:srgbClr val="FF0000"/>
                </a:solidFill>
              </a:rPr>
              <a:t>PV-bias</a:t>
            </a:r>
            <a:r>
              <a:rPr lang="en-GB" sz="2000" i="0" dirty="0" smtClean="0"/>
              <a:t> plus </a:t>
            </a:r>
            <a:r>
              <a:rPr lang="en-GB" sz="2000" i="0" dirty="0" smtClean="0">
                <a:solidFill>
                  <a:srgbClr val="0070C0"/>
                </a:solidFill>
              </a:rPr>
              <a:t>base-temperature dependence </a:t>
            </a:r>
            <a:r>
              <a:rPr lang="en-GB" sz="2000" i="0" dirty="0" smtClean="0"/>
              <a:t>can</a:t>
            </a:r>
          </a:p>
          <a:p>
            <a:r>
              <a:rPr lang="en-GB" sz="2000" i="0" dirty="0" smtClean="0"/>
              <a:t>replace large-scale friction!</a:t>
            </a:r>
            <a:r>
              <a:rPr lang="en-GB" sz="2000" i="0" dirty="0" smtClean="0">
                <a:solidFill>
                  <a:srgbClr val="FF0000"/>
                </a:solidFill>
              </a:rPr>
              <a:t>      </a:t>
            </a:r>
            <a:r>
              <a:rPr lang="en-GB" sz="2000" i="0" dirty="0" smtClean="0">
                <a:solidFill>
                  <a:schemeClr val="accent1">
                    <a:lumMod val="50000"/>
                  </a:schemeClr>
                </a:solidFill>
              </a:rPr>
              <a:t>Statistical steadiness possible!!</a:t>
            </a:r>
            <a:endParaRPr lang="en-GB" sz="20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7503" y="5913621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Can have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either sign</a:t>
            </a:r>
          </a:p>
        </p:txBody>
      </p:sp>
      <p:cxnSp>
        <p:nvCxnSpPr>
          <p:cNvPr id="22" name="Straight Arrow Connector 21"/>
          <p:cNvCxnSpPr>
            <a:stCxn id="18" idx="1"/>
          </p:cNvCxnSpPr>
          <p:nvPr/>
        </p:nvCxnSpPr>
        <p:spPr bwMode="auto">
          <a:xfrm flipH="1" flipV="1">
            <a:off x="7036231" y="5765369"/>
            <a:ext cx="571272" cy="471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35025" y="6041628"/>
            <a:ext cx="396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/>
              <a:t>No need for </a:t>
            </a:r>
            <a:r>
              <a:rPr lang="en-US" sz="1800" b="0" i="0" dirty="0" err="1" smtClean="0"/>
              <a:t>radiative</a:t>
            </a:r>
            <a:r>
              <a:rPr lang="en-US" sz="1800" b="0" i="0" dirty="0" smtClean="0"/>
              <a:t> damping either.</a:t>
            </a:r>
            <a:endParaRPr lang="en-GB" sz="1800" b="0" i="0" dirty="0"/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PPTS\KILLW-TACHO-JETS\STEVE-CALIF\holy-grai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5239" y="4408863"/>
            <a:ext cx="701675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PPTS\KILLW-TACHO-JETS\STEVE-CALIF\one_injection_no_filter_q2_4xo_cent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16691" y="1876147"/>
            <a:ext cx="5760720" cy="4114800"/>
          </a:xfrm>
          <a:prstGeom prst="rect">
            <a:avLst/>
          </a:prstGeom>
          <a:noFill/>
        </p:spPr>
      </p:pic>
      <p:sp>
        <p:nvSpPr>
          <p:cNvPr id="46085" name="Picture 7"/>
          <p:cNvSpPr>
            <a:spLocks noChangeAspect="1" noChangeArrowheads="1"/>
          </p:cNvSpPr>
          <p:nvPr/>
        </p:nvSpPr>
        <p:spPr bwMode="auto">
          <a:xfrm>
            <a:off x="6089650" y="5381625"/>
            <a:ext cx="30543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506" y="184176"/>
            <a:ext cx="29908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762" y="1879148"/>
            <a:ext cx="68865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54633" y="89943"/>
            <a:ext cx="2159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Standard 1½-layer</a:t>
            </a:r>
          </a:p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geostrophic</a:t>
            </a:r>
            <a:endParaRPr lang="en-GB" sz="1800" b="0" i="0" dirty="0" smtClean="0"/>
          </a:p>
          <a:p>
            <a:r>
              <a:rPr lang="en-GB" sz="1800" b="0" i="0" dirty="0" smtClean="0"/>
              <a:t>beta-plane model:</a:t>
            </a:r>
            <a:endParaRPr lang="en-GB" sz="1800" b="0" i="0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7924" y="2353375"/>
            <a:ext cx="4397693" cy="72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6089" y="3120456"/>
            <a:ext cx="5686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              randomly-injected E-W pairs of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small vortices</a:t>
            </a:r>
            <a:r>
              <a:rPr lang="en-GB" sz="1800" b="0" i="0" dirty="0" smtClean="0"/>
              <a:t>, with </a:t>
            </a:r>
            <a:r>
              <a:rPr lang="en-GB" sz="1800" b="0" i="0" dirty="0" err="1" smtClean="0"/>
              <a:t>anticyclonic</a:t>
            </a:r>
            <a:r>
              <a:rPr lang="en-GB" sz="1800" b="0" i="0" dirty="0" smtClean="0"/>
              <a:t> </a:t>
            </a:r>
            <a:r>
              <a:rPr lang="en-GB" sz="1800" i="0" dirty="0" smtClean="0">
                <a:solidFill>
                  <a:srgbClr val="FF0000"/>
                </a:solidFill>
              </a:rPr>
              <a:t>PV-bias</a:t>
            </a:r>
            <a:r>
              <a:rPr lang="en-GB" sz="1800" b="0" i="0" dirty="0" smtClean="0"/>
              <a:t>,</a:t>
            </a:r>
          </a:p>
          <a:p>
            <a:r>
              <a:rPr lang="en-GB" sz="1800" b="0" i="0" dirty="0" smtClean="0"/>
              <a:t>  and </a:t>
            </a:r>
            <a:r>
              <a:rPr lang="en-GB" sz="1800" i="0" dirty="0" smtClean="0"/>
              <a:t>stronger</a:t>
            </a:r>
            <a:r>
              <a:rPr lang="en-GB" sz="1800" b="0" i="0" dirty="0" smtClean="0"/>
              <a:t> wherever base </a:t>
            </a:r>
            <a:r>
              <a:rPr lang="en-GB" sz="1800" b="0" i="0" dirty="0" smtClean="0">
                <a:solidFill>
                  <a:srgbClr val="0070C0"/>
                </a:solidFill>
              </a:rPr>
              <a:t>colder</a:t>
            </a:r>
            <a:r>
              <a:rPr lang="en-GB" sz="1800" b="0" i="0" dirty="0" smtClean="0"/>
              <a:t>, &amp; v.v.</a:t>
            </a:r>
          </a:p>
          <a:p>
            <a:r>
              <a:rPr lang="en-GB" sz="1800" b="0" i="0" dirty="0" smtClean="0"/>
              <a:t>                 Note domain-wide “complementary forcing”</a:t>
            </a:r>
            <a:endParaRPr lang="en-GB" sz="1800" b="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6798584" y="3003031"/>
            <a:ext cx="2296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quasi-</a:t>
            </a:r>
            <a:r>
              <a:rPr lang="en-GB" sz="1800" b="0" i="0" dirty="0" err="1" smtClean="0"/>
              <a:t>hyperdiffusive</a:t>
            </a:r>
            <a:r>
              <a:rPr lang="en-GB" sz="1800" b="0" i="0" dirty="0" smtClean="0"/>
              <a:t>.</a:t>
            </a:r>
          </a:p>
          <a:p>
            <a:r>
              <a:rPr lang="en-GB" sz="1800" b="0" i="0" dirty="0" smtClean="0"/>
              <a:t>Ignore from here on.</a:t>
            </a:r>
            <a:endParaRPr lang="en-GB" sz="1800" b="0" i="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080" y="1098421"/>
            <a:ext cx="7581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35977" y="36476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,    where:</a:t>
            </a:r>
            <a:endParaRPr lang="en-GB" sz="1800" b="0" i="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7563173" y="2820693"/>
            <a:ext cx="170481" cy="247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6307810" y="2800113"/>
            <a:ext cx="604406" cy="5165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00150" y="5188417"/>
            <a:ext cx="67437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09668" y="4445982"/>
            <a:ext cx="7822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0" dirty="0" smtClean="0"/>
              <a:t>Key point: </a:t>
            </a:r>
            <a:r>
              <a:rPr lang="en-GB" sz="2000" i="0" dirty="0" smtClean="0">
                <a:solidFill>
                  <a:srgbClr val="FF0000"/>
                </a:solidFill>
              </a:rPr>
              <a:t>PV-bias</a:t>
            </a:r>
            <a:r>
              <a:rPr lang="en-GB" sz="2000" i="0" dirty="0" smtClean="0"/>
              <a:t> plus </a:t>
            </a:r>
            <a:r>
              <a:rPr lang="en-GB" sz="2000" i="0" dirty="0" smtClean="0">
                <a:solidFill>
                  <a:srgbClr val="0070C0"/>
                </a:solidFill>
              </a:rPr>
              <a:t>base-temperature dependence </a:t>
            </a:r>
            <a:r>
              <a:rPr lang="en-GB" sz="2000" i="0" dirty="0" smtClean="0"/>
              <a:t>can</a:t>
            </a:r>
          </a:p>
          <a:p>
            <a:r>
              <a:rPr lang="en-GB" sz="2000" i="0" dirty="0" smtClean="0"/>
              <a:t>replace large-scale friction!</a:t>
            </a:r>
            <a:r>
              <a:rPr lang="en-GB" sz="2000" i="0" dirty="0" smtClean="0">
                <a:solidFill>
                  <a:srgbClr val="FF0000"/>
                </a:solidFill>
              </a:rPr>
              <a:t>      </a:t>
            </a:r>
            <a:r>
              <a:rPr lang="en-GB" sz="2000" i="0" dirty="0" smtClean="0">
                <a:solidFill>
                  <a:schemeClr val="accent1">
                    <a:lumMod val="50000"/>
                  </a:schemeClr>
                </a:solidFill>
              </a:rPr>
              <a:t>Statistical steadiness possible!!</a:t>
            </a:r>
            <a:endParaRPr lang="en-GB" sz="20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07503" y="5913621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0" dirty="0" smtClean="0"/>
              <a:t>Can have</a:t>
            </a:r>
          </a:p>
          <a:p>
            <a:r>
              <a:rPr lang="en-GB" sz="1800" i="0" dirty="0" smtClean="0">
                <a:solidFill>
                  <a:srgbClr val="FF0000"/>
                </a:solidFill>
              </a:rPr>
              <a:t>either sign</a:t>
            </a:r>
          </a:p>
        </p:txBody>
      </p:sp>
      <p:cxnSp>
        <p:nvCxnSpPr>
          <p:cNvPr id="22" name="Straight Arrow Connector 21"/>
          <p:cNvCxnSpPr>
            <a:stCxn id="18" idx="1"/>
          </p:cNvCxnSpPr>
          <p:nvPr/>
        </p:nvCxnSpPr>
        <p:spPr bwMode="auto">
          <a:xfrm flipH="1" flipV="1">
            <a:off x="7036231" y="5765369"/>
            <a:ext cx="571272" cy="471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611837" y="2495228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doubly periodic,</a:t>
            </a:r>
            <a:endParaRPr lang="en-GB" sz="2000" b="0" i="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21153" y="2504108"/>
            <a:ext cx="3333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594169" y="243323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rgbClr val="FF0000"/>
                </a:solidFill>
              </a:rPr>
              <a:t>X</a:t>
            </a:r>
            <a:endParaRPr lang="en-GB" sz="2800" b="0" i="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387" y="2944679"/>
            <a:ext cx="114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  </a:t>
            </a:r>
            <a:r>
              <a:rPr lang="en-US" sz="1600" i="0" dirty="0" smtClean="0"/>
              <a:t>NB, </a:t>
            </a:r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not</a:t>
            </a:r>
          </a:p>
          <a:p>
            <a:r>
              <a:rPr lang="en-US" sz="1600" b="0" i="0" dirty="0" smtClean="0"/>
              <a:t> spectrally</a:t>
            </a:r>
          </a:p>
          <a:p>
            <a:r>
              <a:rPr lang="en-US" sz="1600" b="0" i="0" dirty="0" smtClean="0"/>
              <a:t> narrow </a:t>
            </a:r>
            <a:endParaRPr lang="en-GB" sz="1600" b="0" i="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2138766" y="3177153"/>
            <a:ext cx="356461" cy="2789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2929180" y="4215539"/>
            <a:ext cx="340962" cy="1084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535025" y="6041628"/>
            <a:ext cx="7199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/>
              <a:t>No need for </a:t>
            </a:r>
            <a:r>
              <a:rPr lang="en-US" sz="1800" b="0" i="0" dirty="0" err="1" smtClean="0"/>
              <a:t>radiative</a:t>
            </a:r>
            <a:r>
              <a:rPr lang="en-US" sz="1800" b="0" i="0" dirty="0" smtClean="0"/>
              <a:t> damping either.</a:t>
            </a:r>
          </a:p>
          <a:p>
            <a:r>
              <a:rPr lang="en-US" sz="1800" b="0" i="0" dirty="0" smtClean="0"/>
              <a:t>(Realistic </a:t>
            </a:r>
            <a:r>
              <a:rPr lang="en-US" sz="1800" b="0" i="0" dirty="0" err="1" smtClean="0"/>
              <a:t>radiative</a:t>
            </a:r>
            <a:r>
              <a:rPr lang="en-US" sz="1800" b="0" i="0" dirty="0" smtClean="0"/>
              <a:t> damping timescales?  </a:t>
            </a:r>
            <a:r>
              <a:rPr lang="en-US" sz="1800" b="0" i="1" dirty="0" smtClean="0"/>
              <a:t>Or</a:t>
            </a:r>
            <a:r>
              <a:rPr lang="en-US" sz="1800" b="0" i="0" dirty="0" smtClean="0"/>
              <a:t> is concept irrelevant?)</a:t>
            </a:r>
            <a:endParaRPr lang="en-GB" sz="1800" b="0" i="0" dirty="0"/>
          </a:p>
        </p:txBody>
      </p:sp>
      <p:sp>
        <p:nvSpPr>
          <p:cNvPr id="28" name="TextBox 27"/>
          <p:cNvSpPr txBox="1"/>
          <p:nvPr/>
        </p:nvSpPr>
        <p:spPr>
          <a:xfrm>
            <a:off x="5641386" y="77491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PV inversion: given </a:t>
            </a:r>
            <a:r>
              <a:rPr lang="en-GB" sz="1400" i="1" dirty="0" smtClean="0">
                <a:latin typeface="Georgia" pitchFamily="18" charset="0"/>
              </a:rPr>
              <a:t>q</a:t>
            </a:r>
            <a:r>
              <a:rPr lang="en-GB" sz="1400" baseline="-25000" dirty="0" smtClean="0"/>
              <a:t>1</a:t>
            </a:r>
            <a:r>
              <a:rPr lang="en-GB" sz="1400" dirty="0" smtClean="0"/>
              <a:t>, solve for </a:t>
            </a:r>
            <a:r>
              <a:rPr lang="el-GR" sz="1400" i="1" dirty="0" smtClean="0">
                <a:latin typeface="Georgia" pitchFamily="18" charset="0"/>
              </a:rPr>
              <a:t>ψ</a:t>
            </a:r>
            <a:r>
              <a:rPr lang="en-GB" sz="1400" i="1" baseline="-25000" dirty="0" smtClean="0">
                <a:latin typeface="Georgia" pitchFamily="18" charset="0"/>
              </a:rPr>
              <a:t>1</a:t>
            </a:r>
            <a:r>
              <a:rPr lang="en-GB" sz="1400" i="1" dirty="0" smtClean="0">
                <a:latin typeface="Georgia" pitchFamily="18" charset="0"/>
              </a:rPr>
              <a:t>.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339525" y="914402"/>
            <a:ext cx="1363853" cy="325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00794" y="2383061"/>
            <a:ext cx="593313" cy="2645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247613" y="2213674"/>
            <a:ext cx="27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cf. exact </a:t>
            </a:r>
            <a:r>
              <a:rPr lang="en-GB" sz="1400" dirty="0" err="1" smtClean="0"/>
              <a:t>impermeability</a:t>
            </a:r>
            <a:r>
              <a:rPr lang="en-GB" sz="1400" dirty="0" smtClean="0"/>
              <a:t> theorem</a:t>
            </a:r>
            <a:endParaRPr lang="en-GB" sz="1400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483" y="2163057"/>
            <a:ext cx="573405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C:\PPTS\KILLW-TACHO-JETS\STEVE-CALIF\holy-grai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85239" y="4408863"/>
            <a:ext cx="701675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485" y="770199"/>
            <a:ext cx="3019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519" y="344776"/>
            <a:ext cx="576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 particular, in the </a:t>
            </a:r>
            <a:r>
              <a:rPr lang="en-US" sz="2000" b="0" i="0" dirty="0" err="1" smtClean="0"/>
              <a:t>zonally</a:t>
            </a:r>
            <a:r>
              <a:rPr lang="en-US" sz="2000" b="0" i="0" dirty="0" smtClean="0"/>
              <a:t>-averaged PV equation</a:t>
            </a:r>
            <a:endParaRPr lang="en-GB" sz="2000" b="0" i="0" dirty="0"/>
          </a:p>
        </p:txBody>
      </p:sp>
      <p:sp>
        <p:nvSpPr>
          <p:cNvPr id="5" name="TextBox 4"/>
          <p:cNvSpPr txBox="1"/>
          <p:nvPr/>
        </p:nvSpPr>
        <p:spPr>
          <a:xfrm>
            <a:off x="739515" y="1608944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acts qualitatively like a Rayleigh drag  </a:t>
            </a:r>
            <a:r>
              <a:rPr lang="en-US" sz="2000" dirty="0" smtClean="0">
                <a:solidFill>
                  <a:srgbClr val="FF0000"/>
                </a:solidFill>
              </a:rPr>
              <a:t>toward the deep-jet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velocity profile</a:t>
            </a:r>
            <a:r>
              <a:rPr lang="en-US" sz="2000" b="0" i="0" dirty="0" smtClean="0"/>
              <a:t>.</a:t>
            </a:r>
            <a:endParaRPr lang="en-GB" sz="2000" b="0" i="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30" y="1603866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485" y="770199"/>
            <a:ext cx="3019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519" y="344776"/>
            <a:ext cx="576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 particular, in the </a:t>
            </a:r>
            <a:r>
              <a:rPr lang="en-US" sz="2000" b="0" i="0" dirty="0" err="1" smtClean="0"/>
              <a:t>zonally</a:t>
            </a:r>
            <a:r>
              <a:rPr lang="en-US" sz="2000" b="0" i="0" dirty="0" smtClean="0"/>
              <a:t>-averaged PV equation</a:t>
            </a:r>
            <a:endParaRPr lang="en-GB" sz="2000" b="0" i="0" dirty="0"/>
          </a:p>
        </p:txBody>
      </p:sp>
      <p:sp>
        <p:nvSpPr>
          <p:cNvPr id="4" name="TextBox 3"/>
          <p:cNvSpPr txBox="1"/>
          <p:nvPr/>
        </p:nvSpPr>
        <p:spPr>
          <a:xfrm>
            <a:off x="677056" y="2385944"/>
            <a:ext cx="7449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 also acts quasi-frictionally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cyclones</a:t>
            </a:r>
            <a:r>
              <a:rPr lang="en-US" sz="2000" b="0" i="0" dirty="0" smtClean="0"/>
              <a:t>, though not</a:t>
            </a:r>
          </a:p>
          <a:p>
            <a:r>
              <a:rPr lang="en-US" sz="2000" b="0" i="0" dirty="0" smtClean="0"/>
              <a:t> so much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anticyclones</a:t>
            </a:r>
            <a:r>
              <a:rPr lang="en-US" sz="2000" b="0" i="0" dirty="0" smtClean="0"/>
              <a:t>.  (Is there a clue here about</a:t>
            </a:r>
          </a:p>
          <a:p>
            <a:r>
              <a:rPr lang="en-US" sz="2000" b="0" i="0" dirty="0" smtClean="0"/>
              <a:t> the large anticyclones on the real planet?)  Call this </a:t>
            </a:r>
            <a:r>
              <a:rPr lang="en-US" sz="2000" b="1" i="0" dirty="0" smtClean="0">
                <a:solidFill>
                  <a:srgbClr val="FF0000"/>
                </a:solidFill>
              </a:rPr>
              <a:t>‘cyclone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attrition’</a:t>
            </a:r>
            <a:r>
              <a:rPr lang="en-US" sz="2000" dirty="0" smtClean="0"/>
              <a:t>.</a:t>
            </a:r>
            <a:endParaRPr lang="en-US" sz="2000" b="0" i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515" y="1608944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acts qualitatively like a Rayleigh drag  </a:t>
            </a:r>
            <a:r>
              <a:rPr lang="en-US" sz="2000" dirty="0" smtClean="0">
                <a:solidFill>
                  <a:srgbClr val="FF0000"/>
                </a:solidFill>
              </a:rPr>
              <a:t>toward the deep-jet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velocity profile</a:t>
            </a:r>
            <a:r>
              <a:rPr lang="en-US" sz="2000" b="0" i="0" dirty="0" smtClean="0"/>
              <a:t>.</a:t>
            </a:r>
            <a:endParaRPr lang="en-GB" sz="2000" b="0" i="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30" y="1603866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564" y="2413342"/>
            <a:ext cx="247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Line 12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1741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Line 15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485" y="770199"/>
            <a:ext cx="3019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519" y="344776"/>
            <a:ext cx="576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 particular, in the </a:t>
            </a:r>
            <a:r>
              <a:rPr lang="en-US" sz="2000" b="0" i="0" dirty="0" err="1" smtClean="0"/>
              <a:t>zonally</a:t>
            </a:r>
            <a:r>
              <a:rPr lang="en-US" sz="2000" b="0" i="0" dirty="0" smtClean="0"/>
              <a:t>-averaged PV equation</a:t>
            </a:r>
            <a:endParaRPr lang="en-GB" sz="2000" b="0" i="0" dirty="0"/>
          </a:p>
        </p:txBody>
      </p:sp>
      <p:sp>
        <p:nvSpPr>
          <p:cNvPr id="4" name="TextBox 3"/>
          <p:cNvSpPr txBox="1"/>
          <p:nvPr/>
        </p:nvSpPr>
        <p:spPr>
          <a:xfrm>
            <a:off x="677056" y="2385944"/>
            <a:ext cx="7449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 also acts quasi-frictionally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cyclones</a:t>
            </a:r>
            <a:r>
              <a:rPr lang="en-US" sz="2000" b="0" i="0" dirty="0" smtClean="0"/>
              <a:t>, though not</a:t>
            </a:r>
          </a:p>
          <a:p>
            <a:r>
              <a:rPr lang="en-US" sz="2000" b="0" i="0" dirty="0" smtClean="0"/>
              <a:t> so much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anticyclones</a:t>
            </a:r>
            <a:r>
              <a:rPr lang="en-US" sz="2000" b="0" i="0" dirty="0" smtClean="0"/>
              <a:t>.  (Is there a clue here about</a:t>
            </a:r>
          </a:p>
          <a:p>
            <a:r>
              <a:rPr lang="en-US" sz="2000" b="0" i="0" dirty="0" smtClean="0"/>
              <a:t> the large anticyclones on the real planet?)  Call this </a:t>
            </a:r>
            <a:r>
              <a:rPr lang="en-US" sz="2000" b="1" i="0" dirty="0" smtClean="0">
                <a:solidFill>
                  <a:srgbClr val="FF0000"/>
                </a:solidFill>
              </a:rPr>
              <a:t>‘cyclone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attrition’</a:t>
            </a:r>
            <a:r>
              <a:rPr lang="en-US" sz="2000" dirty="0" smtClean="0"/>
              <a:t>.</a:t>
            </a:r>
            <a:endParaRPr lang="en-US" sz="2000" b="0" i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515" y="1608944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acts qualitatively like a Rayleigh drag  </a:t>
            </a:r>
            <a:r>
              <a:rPr lang="en-US" sz="2000" dirty="0" smtClean="0">
                <a:solidFill>
                  <a:srgbClr val="FF0000"/>
                </a:solidFill>
              </a:rPr>
              <a:t>toward the deep-jet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velocity profile</a:t>
            </a:r>
            <a:r>
              <a:rPr lang="en-US" sz="2000" b="0" i="0" dirty="0" smtClean="0"/>
              <a:t>.</a:t>
            </a:r>
            <a:endParaRPr lang="en-GB" sz="2000" b="0" i="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30" y="1603866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2054" y="3812967"/>
            <a:ext cx="71176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The drag toward deep-jet velocity profiles is </a:t>
            </a:r>
            <a:r>
              <a:rPr lang="en-US" sz="2000" i="0" dirty="0" smtClean="0"/>
              <a:t>very powerful </a:t>
            </a:r>
            <a:r>
              <a:rPr lang="en-US" sz="2000" b="0" i="0" dirty="0" smtClean="0"/>
              <a:t>in</a:t>
            </a:r>
          </a:p>
          <a:p>
            <a:r>
              <a:rPr lang="en-US" sz="2000" b="0" i="0" dirty="0" smtClean="0"/>
              <a:t> most cases that look at all realistic.  There is no tendency to</a:t>
            </a:r>
          </a:p>
          <a:p>
            <a:r>
              <a:rPr lang="en-US" sz="2000" b="0" i="0" dirty="0" smtClean="0"/>
              <a:t> create ever-stronger jets, such as found in typical frictionless</a:t>
            </a:r>
          </a:p>
          <a:p>
            <a:r>
              <a:rPr lang="en-US" sz="2000" b="0" i="0" dirty="0" smtClean="0"/>
              <a:t> beta-turbulence models.</a:t>
            </a:r>
            <a:endParaRPr lang="en-GB" sz="2000" b="0" i="0" dirty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564" y="2413342"/>
            <a:ext cx="247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485" y="770199"/>
            <a:ext cx="3019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519" y="344776"/>
            <a:ext cx="576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 particular, in the </a:t>
            </a:r>
            <a:r>
              <a:rPr lang="en-US" sz="2000" b="0" i="0" dirty="0" err="1" smtClean="0"/>
              <a:t>zonally</a:t>
            </a:r>
            <a:r>
              <a:rPr lang="en-US" sz="2000" b="0" i="0" dirty="0" smtClean="0"/>
              <a:t>-averaged PV equation</a:t>
            </a:r>
            <a:endParaRPr lang="en-GB" sz="2000" b="0" i="0" dirty="0"/>
          </a:p>
        </p:txBody>
      </p:sp>
      <p:sp>
        <p:nvSpPr>
          <p:cNvPr id="4" name="TextBox 3"/>
          <p:cNvSpPr txBox="1"/>
          <p:nvPr/>
        </p:nvSpPr>
        <p:spPr>
          <a:xfrm>
            <a:off x="677056" y="2385944"/>
            <a:ext cx="7449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 also acts quasi-frictionally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cyclones</a:t>
            </a:r>
            <a:r>
              <a:rPr lang="en-US" sz="2000" b="0" i="0" dirty="0" smtClean="0"/>
              <a:t>, though not</a:t>
            </a:r>
          </a:p>
          <a:p>
            <a:r>
              <a:rPr lang="en-US" sz="2000" b="0" i="0" dirty="0" smtClean="0"/>
              <a:t> so much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anticyclones</a:t>
            </a:r>
            <a:r>
              <a:rPr lang="en-US" sz="2000" b="0" i="0" dirty="0" smtClean="0"/>
              <a:t>.  (Is there a clue here about</a:t>
            </a:r>
          </a:p>
          <a:p>
            <a:r>
              <a:rPr lang="en-US" sz="2000" b="0" i="0" dirty="0" smtClean="0"/>
              <a:t> the large anticyclones on the real planet?)  Call this </a:t>
            </a:r>
            <a:r>
              <a:rPr lang="en-US" sz="2000" b="1" i="0" dirty="0" smtClean="0">
                <a:solidFill>
                  <a:srgbClr val="FF0000"/>
                </a:solidFill>
              </a:rPr>
              <a:t>‘cyclone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attrition’</a:t>
            </a:r>
            <a:r>
              <a:rPr lang="en-US" sz="2000" dirty="0" smtClean="0"/>
              <a:t>.</a:t>
            </a:r>
            <a:endParaRPr lang="en-US" sz="2000" b="0" i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515" y="1608944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acts qualitatively like a Rayleigh drag  </a:t>
            </a:r>
            <a:r>
              <a:rPr lang="en-US" sz="2000" dirty="0" smtClean="0">
                <a:solidFill>
                  <a:srgbClr val="FF0000"/>
                </a:solidFill>
              </a:rPr>
              <a:t>toward the deep-jet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velocity profile</a:t>
            </a:r>
            <a:r>
              <a:rPr lang="en-US" sz="2000" b="0" i="0" dirty="0" smtClean="0"/>
              <a:t>.</a:t>
            </a:r>
            <a:endParaRPr lang="en-GB" sz="2000" b="0" i="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30" y="1603866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2054" y="3812967"/>
            <a:ext cx="71176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The drag toward deep-jet velocity profiles is </a:t>
            </a:r>
            <a:r>
              <a:rPr lang="en-US" sz="2000" i="0" dirty="0" smtClean="0"/>
              <a:t>very powerful </a:t>
            </a:r>
            <a:r>
              <a:rPr lang="en-US" sz="2000" b="0" i="0" dirty="0" smtClean="0"/>
              <a:t>in</a:t>
            </a:r>
          </a:p>
          <a:p>
            <a:r>
              <a:rPr lang="en-US" sz="2000" b="0" i="0" dirty="0" smtClean="0"/>
              <a:t> most cases that look at all realistic.  There is no tendency to</a:t>
            </a:r>
          </a:p>
          <a:p>
            <a:r>
              <a:rPr lang="en-US" sz="2000" b="0" i="0" dirty="0" smtClean="0"/>
              <a:t> create ever-stronger jets, such as found in typical frictionless</a:t>
            </a:r>
          </a:p>
          <a:p>
            <a:r>
              <a:rPr lang="en-US" sz="2000" b="0" i="0" dirty="0" smtClean="0"/>
              <a:t> beta-turbulence models.</a:t>
            </a:r>
            <a:endParaRPr lang="en-GB" sz="2000" b="0" i="0" dirty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564" y="2413342"/>
            <a:ext cx="247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75462" y="5212767"/>
            <a:ext cx="7235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To translate PV picture into momentum picture, use the Taylor</a:t>
            </a:r>
          </a:p>
          <a:p>
            <a:r>
              <a:rPr lang="en-US" sz="2000" b="0" i="0" dirty="0" smtClean="0"/>
              <a:t> identity </a:t>
            </a:r>
            <a:endParaRPr lang="en-GB" sz="2000" b="0" i="0" dirty="0"/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8626" y="5724523"/>
            <a:ext cx="2971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485" y="770199"/>
            <a:ext cx="3019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4519" y="344776"/>
            <a:ext cx="576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In particular, in the </a:t>
            </a:r>
            <a:r>
              <a:rPr lang="en-US" sz="2000" b="0" i="0" dirty="0" err="1" smtClean="0"/>
              <a:t>zonally</a:t>
            </a:r>
            <a:r>
              <a:rPr lang="en-US" sz="2000" b="0" i="0" dirty="0" smtClean="0"/>
              <a:t>-averaged PV equation</a:t>
            </a:r>
            <a:endParaRPr lang="en-GB" sz="2000" b="0" i="0" dirty="0"/>
          </a:p>
        </p:txBody>
      </p:sp>
      <p:sp>
        <p:nvSpPr>
          <p:cNvPr id="4" name="TextBox 3"/>
          <p:cNvSpPr txBox="1"/>
          <p:nvPr/>
        </p:nvSpPr>
        <p:spPr>
          <a:xfrm>
            <a:off x="677056" y="2385944"/>
            <a:ext cx="74494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 also acts quasi-frictionally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cyclones</a:t>
            </a:r>
            <a:r>
              <a:rPr lang="en-US" sz="2000" b="0" i="0" dirty="0" smtClean="0"/>
              <a:t>, though not</a:t>
            </a:r>
          </a:p>
          <a:p>
            <a:r>
              <a:rPr lang="en-US" sz="2000" b="0" i="0" dirty="0" smtClean="0"/>
              <a:t> so much on </a:t>
            </a:r>
            <a:r>
              <a:rPr lang="en-US" sz="2000" i="0" dirty="0" smtClean="0"/>
              <a:t>large </a:t>
            </a:r>
            <a:r>
              <a:rPr lang="en-US" sz="2000" i="1" dirty="0" smtClean="0"/>
              <a:t>anticyclones</a:t>
            </a:r>
            <a:r>
              <a:rPr lang="en-US" sz="2000" b="0" i="0" dirty="0" smtClean="0"/>
              <a:t>.  (Is there a clue here about</a:t>
            </a:r>
          </a:p>
          <a:p>
            <a:r>
              <a:rPr lang="en-US" sz="2000" b="0" i="0" dirty="0" smtClean="0"/>
              <a:t> the large anticyclones on the real planet?)  Call this </a:t>
            </a:r>
            <a:r>
              <a:rPr lang="en-US" sz="2000" b="1" i="0" dirty="0" smtClean="0">
                <a:solidFill>
                  <a:srgbClr val="FF0000"/>
                </a:solidFill>
              </a:rPr>
              <a:t>‘cyclone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attrition’</a:t>
            </a:r>
            <a:r>
              <a:rPr lang="en-US" sz="2000" dirty="0" smtClean="0"/>
              <a:t>.</a:t>
            </a:r>
            <a:endParaRPr lang="en-US" sz="2000" b="0" i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515" y="1608944"/>
            <a:ext cx="7079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   acts qualitatively like a Rayleigh drag  </a:t>
            </a:r>
            <a:r>
              <a:rPr lang="en-US" sz="2000" dirty="0" smtClean="0">
                <a:solidFill>
                  <a:srgbClr val="FF0000"/>
                </a:solidFill>
              </a:rPr>
              <a:t>toward the deep-jet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velocity profile</a:t>
            </a:r>
            <a:r>
              <a:rPr lang="en-US" sz="2000" b="0" i="0" dirty="0" smtClean="0"/>
              <a:t>.</a:t>
            </a:r>
            <a:endParaRPr lang="en-GB" sz="2000" b="0" i="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30" y="1603866"/>
            <a:ext cx="2667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3408" y="6259464"/>
            <a:ext cx="7505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What happens is sensitive to           &amp; hence to the strength of    :</a:t>
            </a:r>
            <a:endParaRPr lang="en-GB" sz="2000" b="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682054" y="3812967"/>
            <a:ext cx="71176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The drag toward deep-jet velocity profiles is </a:t>
            </a:r>
            <a:r>
              <a:rPr lang="en-US" sz="2000" i="0" dirty="0" smtClean="0"/>
              <a:t>very powerful </a:t>
            </a:r>
            <a:r>
              <a:rPr lang="en-US" sz="2000" b="0" i="0" dirty="0" smtClean="0"/>
              <a:t>in</a:t>
            </a:r>
          </a:p>
          <a:p>
            <a:r>
              <a:rPr lang="en-US" sz="2000" b="0" i="0" dirty="0" smtClean="0"/>
              <a:t> most cases that look at all realistic.  There is no tendency to</a:t>
            </a:r>
          </a:p>
          <a:p>
            <a:r>
              <a:rPr lang="en-US" sz="2000" b="0" i="0" dirty="0" smtClean="0"/>
              <a:t> create ever-stronger jets, such as found in typical frictionless</a:t>
            </a:r>
          </a:p>
          <a:p>
            <a:r>
              <a:rPr lang="en-US" sz="2000" b="0" i="0" dirty="0" smtClean="0"/>
              <a:t> beta-turbulence models.</a:t>
            </a:r>
            <a:endParaRPr lang="en-GB" sz="2000" b="0" i="0" dirty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564" y="2413342"/>
            <a:ext cx="247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7924" y="6291651"/>
            <a:ext cx="247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75462" y="5212767"/>
            <a:ext cx="7235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To translate PV picture into momentum picture, use the Taylor</a:t>
            </a:r>
          </a:p>
          <a:p>
            <a:r>
              <a:rPr lang="en-US" sz="2000" b="0" i="0" dirty="0" smtClean="0"/>
              <a:t> identity </a:t>
            </a:r>
            <a:endParaRPr lang="en-GB" sz="2000" b="0" i="0" dirty="0"/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8626" y="5724523"/>
            <a:ext cx="2971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3238" y="6227711"/>
            <a:ext cx="647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rong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2100" y="487363"/>
            <a:ext cx="3048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emi_strong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100" y="2646363"/>
            <a:ext cx="3048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eak.wmv">
            <a:hlinkClick r:id="" action="ppaction://media"/>
          </p:cNvPr>
          <p:cNvSpPr>
            <a:spLocks noRot="1" noChangeAspect="1"/>
          </p:cNvSpPr>
          <p:nvPr>
            <a:videoFile r:link="rId3"/>
          </p:nvPr>
        </p:nvSpPr>
        <p:spPr bwMode="auto">
          <a:xfrm>
            <a:off x="5372100" y="4774679"/>
            <a:ext cx="3048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33"/>
          <p:cNvGrpSpPr/>
          <p:nvPr/>
        </p:nvGrpSpPr>
        <p:grpSpPr>
          <a:xfrm>
            <a:off x="3842818" y="4846638"/>
            <a:ext cx="1677987" cy="1693862"/>
            <a:chOff x="3887788" y="4846638"/>
            <a:chExt cx="1677987" cy="1693862"/>
          </a:xfrm>
        </p:grpSpPr>
        <p:cxnSp>
          <p:nvCxnSpPr>
            <p:cNvPr id="43013" name="Straight Connector 32"/>
            <p:cNvCxnSpPr>
              <a:cxnSpLocks noChangeShapeType="1"/>
            </p:cNvCxnSpPr>
            <p:nvPr/>
          </p:nvCxnSpPr>
          <p:spPr bwMode="auto">
            <a:xfrm>
              <a:off x="4696710" y="4846638"/>
              <a:ext cx="15875" cy="16938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14" name="Straight Connector 33"/>
            <p:cNvCxnSpPr>
              <a:cxnSpLocks noChangeShapeType="1"/>
            </p:cNvCxnSpPr>
            <p:nvPr/>
          </p:nvCxnSpPr>
          <p:spPr bwMode="auto">
            <a:xfrm rot="17880000" flipV="1">
              <a:off x="4247357" y="4876891"/>
              <a:ext cx="958850" cy="16779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15" name="Straight Arrow Connector 34"/>
            <p:cNvCxnSpPr>
              <a:cxnSpLocks noChangeShapeType="1"/>
            </p:cNvCxnSpPr>
            <p:nvPr/>
          </p:nvCxnSpPr>
          <p:spPr bwMode="auto">
            <a:xfrm flipV="1">
              <a:off x="4726873" y="6465888"/>
              <a:ext cx="46513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16" name="Straight Arrow Connector 35"/>
            <p:cNvCxnSpPr>
              <a:cxnSpLocks noChangeShapeType="1"/>
            </p:cNvCxnSpPr>
            <p:nvPr/>
          </p:nvCxnSpPr>
          <p:spPr bwMode="auto">
            <a:xfrm flipV="1">
              <a:off x="4699885" y="6121400"/>
              <a:ext cx="282575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17" name="Straight Arrow Connector 36"/>
            <p:cNvCxnSpPr>
              <a:cxnSpLocks noChangeShapeType="1"/>
            </p:cNvCxnSpPr>
            <p:nvPr/>
          </p:nvCxnSpPr>
          <p:spPr bwMode="auto">
            <a:xfrm flipH="1">
              <a:off x="4231573" y="4906963"/>
              <a:ext cx="46513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18" name="Straight Arrow Connector 37"/>
            <p:cNvCxnSpPr>
              <a:cxnSpLocks noChangeShapeType="1"/>
            </p:cNvCxnSpPr>
            <p:nvPr/>
          </p:nvCxnSpPr>
          <p:spPr bwMode="auto">
            <a:xfrm flipH="1">
              <a:off x="4426835" y="5237163"/>
              <a:ext cx="269875" cy="142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3" name="Group 32"/>
          <p:cNvGrpSpPr/>
          <p:nvPr/>
        </p:nvGrpSpPr>
        <p:grpSpPr>
          <a:xfrm>
            <a:off x="3800658" y="2660650"/>
            <a:ext cx="1677987" cy="1693863"/>
            <a:chOff x="3830638" y="2660650"/>
            <a:chExt cx="1677987" cy="1693863"/>
          </a:xfrm>
        </p:grpSpPr>
        <p:cxnSp>
          <p:nvCxnSpPr>
            <p:cNvPr id="43019" name="Straight Connector 48"/>
            <p:cNvCxnSpPr>
              <a:cxnSpLocks noChangeShapeType="1"/>
            </p:cNvCxnSpPr>
            <p:nvPr/>
          </p:nvCxnSpPr>
          <p:spPr bwMode="auto">
            <a:xfrm>
              <a:off x="4654550" y="2660650"/>
              <a:ext cx="14288" cy="16938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20" name="Straight Connector 49"/>
            <p:cNvCxnSpPr>
              <a:cxnSpLocks noChangeShapeType="1"/>
            </p:cNvCxnSpPr>
            <p:nvPr/>
          </p:nvCxnSpPr>
          <p:spPr bwMode="auto">
            <a:xfrm rot="17880000" flipV="1">
              <a:off x="4190207" y="2661444"/>
              <a:ext cx="958850" cy="16779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21" name="Straight Arrow Connector 50"/>
            <p:cNvCxnSpPr>
              <a:cxnSpLocks noChangeShapeType="1"/>
            </p:cNvCxnSpPr>
            <p:nvPr/>
          </p:nvCxnSpPr>
          <p:spPr bwMode="auto">
            <a:xfrm flipV="1">
              <a:off x="4684713" y="4279900"/>
              <a:ext cx="46513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22" name="Straight Arrow Connector 51"/>
            <p:cNvCxnSpPr>
              <a:cxnSpLocks noChangeShapeType="1"/>
            </p:cNvCxnSpPr>
            <p:nvPr/>
          </p:nvCxnSpPr>
          <p:spPr bwMode="auto">
            <a:xfrm flipV="1">
              <a:off x="4657725" y="3935413"/>
              <a:ext cx="280988" cy="15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23" name="Straight Arrow Connector 52"/>
            <p:cNvCxnSpPr>
              <a:cxnSpLocks noChangeShapeType="1"/>
            </p:cNvCxnSpPr>
            <p:nvPr/>
          </p:nvCxnSpPr>
          <p:spPr bwMode="auto">
            <a:xfrm flipH="1">
              <a:off x="4189413" y="2720975"/>
              <a:ext cx="46513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24" name="Straight Arrow Connector 53"/>
            <p:cNvCxnSpPr>
              <a:cxnSpLocks noChangeShapeType="1"/>
            </p:cNvCxnSpPr>
            <p:nvPr/>
          </p:nvCxnSpPr>
          <p:spPr bwMode="auto">
            <a:xfrm flipH="1">
              <a:off x="4384675" y="3051175"/>
              <a:ext cx="269875" cy="142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31"/>
          <p:cNvGrpSpPr/>
          <p:nvPr/>
        </p:nvGrpSpPr>
        <p:grpSpPr>
          <a:xfrm>
            <a:off x="3769610" y="501650"/>
            <a:ext cx="1679575" cy="1693863"/>
            <a:chOff x="3784600" y="501650"/>
            <a:chExt cx="1679575" cy="1693863"/>
          </a:xfrm>
        </p:grpSpPr>
        <p:cxnSp>
          <p:nvCxnSpPr>
            <p:cNvPr id="43025" name="Straight Connector 54"/>
            <p:cNvCxnSpPr>
              <a:cxnSpLocks noChangeShapeType="1"/>
            </p:cNvCxnSpPr>
            <p:nvPr/>
          </p:nvCxnSpPr>
          <p:spPr bwMode="auto">
            <a:xfrm>
              <a:off x="4610100" y="501650"/>
              <a:ext cx="14288" cy="16938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26" name="Straight Connector 55"/>
            <p:cNvCxnSpPr>
              <a:cxnSpLocks noChangeShapeType="1"/>
            </p:cNvCxnSpPr>
            <p:nvPr/>
          </p:nvCxnSpPr>
          <p:spPr bwMode="auto">
            <a:xfrm rot="17880000" flipV="1">
              <a:off x="4144963" y="501650"/>
              <a:ext cx="958850" cy="167957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027" name="Straight Arrow Connector 56"/>
            <p:cNvCxnSpPr>
              <a:cxnSpLocks noChangeShapeType="1"/>
            </p:cNvCxnSpPr>
            <p:nvPr/>
          </p:nvCxnSpPr>
          <p:spPr bwMode="auto">
            <a:xfrm flipV="1">
              <a:off x="4638675" y="2120900"/>
              <a:ext cx="465138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28" name="Straight Arrow Connector 57"/>
            <p:cNvCxnSpPr>
              <a:cxnSpLocks noChangeShapeType="1"/>
            </p:cNvCxnSpPr>
            <p:nvPr/>
          </p:nvCxnSpPr>
          <p:spPr bwMode="auto">
            <a:xfrm flipV="1">
              <a:off x="4611688" y="1776413"/>
              <a:ext cx="282575" cy="317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29" name="Straight Arrow Connector 58"/>
            <p:cNvCxnSpPr>
              <a:cxnSpLocks noChangeShapeType="1"/>
            </p:cNvCxnSpPr>
            <p:nvPr/>
          </p:nvCxnSpPr>
          <p:spPr bwMode="auto">
            <a:xfrm flipH="1">
              <a:off x="4144963" y="561975"/>
              <a:ext cx="46513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43030" name="Straight Arrow Connector 59"/>
            <p:cNvCxnSpPr>
              <a:cxnSpLocks noChangeShapeType="1"/>
            </p:cNvCxnSpPr>
            <p:nvPr/>
          </p:nvCxnSpPr>
          <p:spPr bwMode="auto">
            <a:xfrm flipH="1">
              <a:off x="4340225" y="892175"/>
              <a:ext cx="269875" cy="142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43031" name="TextBox 60"/>
          <p:cNvSpPr txBox="1">
            <a:spLocks noChangeArrowheads="1"/>
          </p:cNvSpPr>
          <p:nvPr/>
        </p:nvSpPr>
        <p:spPr bwMode="auto">
          <a:xfrm>
            <a:off x="90702" y="1139668"/>
            <a:ext cx="2278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0" dirty="0"/>
              <a:t>Strong </a:t>
            </a:r>
            <a:r>
              <a:rPr lang="en-US" sz="2000" b="1" i="0" dirty="0" smtClean="0"/>
              <a:t>injections</a:t>
            </a:r>
            <a:endParaRPr lang="en-GB" sz="2000" b="1" i="0" dirty="0"/>
          </a:p>
        </p:txBody>
      </p:sp>
      <p:sp>
        <p:nvSpPr>
          <p:cNvPr id="43032" name="TextBox 61"/>
          <p:cNvSpPr txBox="1">
            <a:spLocks noChangeArrowheads="1"/>
          </p:cNvSpPr>
          <p:nvPr/>
        </p:nvSpPr>
        <p:spPr bwMode="auto">
          <a:xfrm>
            <a:off x="153030" y="3285058"/>
            <a:ext cx="2775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0" dirty="0"/>
              <a:t>Semi-strong </a:t>
            </a:r>
            <a:r>
              <a:rPr lang="en-US" sz="2000" b="1" i="0" dirty="0" err="1" smtClean="0"/>
              <a:t>injec’ns</a:t>
            </a:r>
            <a:endParaRPr lang="en-GB" sz="2000" b="0" i="0" dirty="0"/>
          </a:p>
        </p:txBody>
      </p:sp>
      <p:sp>
        <p:nvSpPr>
          <p:cNvPr id="43033" name="TextBox 62"/>
          <p:cNvSpPr txBox="1">
            <a:spLocks noChangeArrowheads="1"/>
          </p:cNvSpPr>
          <p:nvPr/>
        </p:nvSpPr>
        <p:spPr bwMode="auto">
          <a:xfrm>
            <a:off x="184883" y="4966821"/>
            <a:ext cx="21164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0" dirty="0"/>
              <a:t>Weak </a:t>
            </a:r>
            <a:r>
              <a:rPr lang="en-US" sz="2000" b="1" i="0" dirty="0" smtClean="0"/>
              <a:t>injections</a:t>
            </a:r>
            <a:endParaRPr lang="en-GB" sz="2000" b="1" i="0" dirty="0"/>
          </a:p>
        </p:txBody>
      </p:sp>
      <p:sp>
        <p:nvSpPr>
          <p:cNvPr id="43034" name="TextBox 63"/>
          <p:cNvSpPr txBox="1">
            <a:spLocks noChangeArrowheads="1"/>
          </p:cNvSpPr>
          <p:nvPr/>
        </p:nvSpPr>
        <p:spPr bwMode="auto">
          <a:xfrm>
            <a:off x="212570" y="136735"/>
            <a:ext cx="3837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 dirty="0"/>
              <a:t>Forcing </a:t>
            </a:r>
            <a:r>
              <a:rPr lang="en-US" i="0" dirty="0" smtClean="0"/>
              <a:t>strengths             </a:t>
            </a:r>
            <a:r>
              <a:rPr lang="en-US" b="0" i="0" dirty="0" smtClean="0"/>
              <a:t>,</a:t>
            </a:r>
            <a:endParaRPr lang="en-GB" b="0" i="0" dirty="0"/>
          </a:p>
        </p:txBody>
      </p:sp>
      <p:pic>
        <p:nvPicPr>
          <p:cNvPr id="27" name="weak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5386465" y="4775304"/>
            <a:ext cx="3048000" cy="1714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29787" y="5471418"/>
            <a:ext cx="3105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(as required for passive</a:t>
            </a:r>
          </a:p>
          <a:p>
            <a:r>
              <a:rPr lang="en-GB" sz="2000" b="0" i="0" dirty="0" smtClean="0"/>
              <a:t>      Kelvin </a:t>
            </a:r>
            <a:r>
              <a:rPr lang="en-GB" sz="2000" b="0" i="0" dirty="0" smtClean="0"/>
              <a:t>shearing,</a:t>
            </a:r>
          </a:p>
          <a:p>
            <a:r>
              <a:rPr lang="en-GB" sz="2000" dirty="0" smtClean="0"/>
              <a:t> CE2/SSST-type models</a:t>
            </a:r>
            <a:r>
              <a:rPr lang="en-GB" sz="2000" b="0" i="0" dirty="0" smtClean="0"/>
              <a:t>)</a:t>
            </a:r>
            <a:endParaRPr lang="en-GB" sz="2000" b="0" i="0" dirty="0"/>
          </a:p>
        </p:txBody>
      </p:sp>
      <p:sp>
        <p:nvSpPr>
          <p:cNvPr id="29" name="TextBox 28"/>
          <p:cNvSpPr txBox="1"/>
          <p:nvPr/>
        </p:nvSpPr>
        <p:spPr>
          <a:xfrm>
            <a:off x="467195" y="1906252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Recall</a:t>
            </a:r>
            <a:endParaRPr lang="en-GB" sz="2000" b="0" i="0" dirty="0"/>
          </a:p>
        </p:txBody>
      </p:sp>
      <p:sp>
        <p:nvSpPr>
          <p:cNvPr id="30" name="TextBox 29"/>
          <p:cNvSpPr txBox="1"/>
          <p:nvPr/>
        </p:nvSpPr>
        <p:spPr>
          <a:xfrm>
            <a:off x="1159230" y="604610"/>
            <a:ext cx="279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cf. Shigeo Kida (1981):</a:t>
            </a:r>
            <a:endParaRPr lang="en-GB" sz="2000" b="0" i="0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618" y="2229004"/>
            <a:ext cx="30956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5516" y="175043"/>
            <a:ext cx="1040606" cy="41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08254" y="1151902"/>
            <a:ext cx="9048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62"/>
          <p:cNvSpPr txBox="1">
            <a:spLocks noChangeArrowheads="1"/>
          </p:cNvSpPr>
          <p:nvPr/>
        </p:nvSpPr>
        <p:spPr bwMode="auto">
          <a:xfrm>
            <a:off x="3260366" y="1161817"/>
            <a:ext cx="7681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=  16:</a:t>
            </a:r>
            <a:endParaRPr lang="en-GB" sz="1800" b="0" i="0" dirty="0"/>
          </a:p>
        </p:txBody>
      </p:sp>
      <p:sp>
        <p:nvSpPr>
          <p:cNvPr id="38" name="TextBox 37"/>
          <p:cNvSpPr txBox="1"/>
          <p:nvPr/>
        </p:nvSpPr>
        <p:spPr>
          <a:xfrm>
            <a:off x="1021826" y="1531503"/>
            <a:ext cx="2820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 in units of background shear</a:t>
            </a:r>
            <a:endParaRPr lang="en-GB" sz="1600" b="0" i="0" dirty="0"/>
          </a:p>
        </p:txBody>
      </p:sp>
      <p:sp>
        <p:nvSpPr>
          <p:cNvPr id="39" name="TextBox 62"/>
          <p:cNvSpPr txBox="1">
            <a:spLocks noChangeArrowheads="1"/>
          </p:cNvSpPr>
          <p:nvPr/>
        </p:nvSpPr>
        <p:spPr bwMode="auto">
          <a:xfrm>
            <a:off x="3757540" y="3337888"/>
            <a:ext cx="63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=  8:</a:t>
            </a:r>
            <a:endParaRPr lang="en-GB" sz="1800" b="0" i="0" dirty="0"/>
          </a:p>
        </p:txBody>
      </p:sp>
      <p:sp>
        <p:nvSpPr>
          <p:cNvPr id="40" name="TextBox 62"/>
          <p:cNvSpPr txBox="1">
            <a:spLocks noChangeArrowheads="1"/>
          </p:cNvSpPr>
          <p:nvPr/>
        </p:nvSpPr>
        <p:spPr bwMode="auto">
          <a:xfrm>
            <a:off x="3220393" y="5004295"/>
            <a:ext cx="639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=  2:</a:t>
            </a:r>
            <a:endParaRPr lang="en-GB" sz="1800" b="0" i="0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05426" y="3312985"/>
            <a:ext cx="9048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98262" y="4994382"/>
            <a:ext cx="9048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PPTS\MISC-PIX\steve-new-injec-al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80" y="526312"/>
            <a:ext cx="6400800" cy="457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352908" y="1105213"/>
            <a:ext cx="1725152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0</a:t>
            </a:r>
          </a:p>
          <a:p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1/64</a:t>
            </a:r>
          </a:p>
          <a:p>
            <a:r>
              <a:rPr lang="en-US" sz="1600" b="0" i="0" dirty="0" smtClean="0"/>
              <a:t> 1/32</a:t>
            </a:r>
          </a:p>
          <a:p>
            <a:r>
              <a:rPr lang="en-US" sz="1600" b="0" i="0" dirty="0" smtClean="0"/>
              <a:t> </a:t>
            </a:r>
            <a:r>
              <a:rPr lang="en-US" sz="1600" i="0" dirty="0" smtClean="0">
                <a:solidFill>
                  <a:srgbClr val="FF0000"/>
                </a:solidFill>
              </a:rPr>
              <a:t>1/16</a:t>
            </a:r>
          </a:p>
          <a:p>
            <a:r>
              <a:rPr lang="en-US" sz="1600" b="0" i="0" dirty="0" smtClean="0"/>
              <a:t> 1/8</a:t>
            </a:r>
          </a:p>
          <a:p>
            <a:r>
              <a:rPr lang="en-US" sz="1600" b="0" i="0" dirty="0" smtClean="0"/>
              <a:t> 1/4</a:t>
            </a:r>
          </a:p>
          <a:p>
            <a:r>
              <a:rPr lang="en-US" sz="1600" b="0" i="0" dirty="0" smtClean="0"/>
              <a:t> 1/2</a:t>
            </a:r>
          </a:p>
          <a:p>
            <a:endParaRPr lang="en-US" sz="1600" b="0" i="0" dirty="0" smtClean="0"/>
          </a:p>
          <a:p>
            <a:endParaRPr lang="en-US" sz="1600" dirty="0" smtClean="0"/>
          </a:p>
          <a:p>
            <a:r>
              <a:rPr lang="en-US" sz="1600" b="0" i="0" dirty="0" smtClean="0"/>
              <a:t>1/1 (anticyclone</a:t>
            </a:r>
          </a:p>
          <a:p>
            <a:r>
              <a:rPr lang="en-US" sz="1600" b="0" i="0" dirty="0" smtClean="0"/>
              <a:t>       only, as in</a:t>
            </a:r>
          </a:p>
          <a:p>
            <a:r>
              <a:rPr lang="en-US" sz="1600" b="0" i="0" dirty="0" smtClean="0"/>
              <a:t>    Li  </a:t>
            </a:r>
            <a:r>
              <a:rPr lang="en-US" sz="1600" b="0" dirty="0" smtClean="0"/>
              <a:t>et al.</a:t>
            </a:r>
            <a:r>
              <a:rPr lang="en-US" sz="1600" b="0" i="0" dirty="0" smtClean="0"/>
              <a:t> ’06,</a:t>
            </a:r>
          </a:p>
          <a:p>
            <a:r>
              <a:rPr lang="en-US" sz="1600" b="0" i="0" dirty="0" smtClean="0"/>
              <a:t>   Showman ’07)</a:t>
            </a:r>
            <a:endParaRPr lang="en-GB" sz="1600" b="0" i="0" dirty="0"/>
          </a:p>
        </p:txBody>
      </p:sp>
      <p:sp>
        <p:nvSpPr>
          <p:cNvPr id="6" name="TextBox 5"/>
          <p:cNvSpPr txBox="1"/>
          <p:nvPr/>
        </p:nvSpPr>
        <p:spPr>
          <a:xfrm>
            <a:off x="6935323" y="732961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/>
              <a:t> biases: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6235906" y="899415"/>
            <a:ext cx="1184222" cy="3447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6235905" y="959374"/>
            <a:ext cx="1184223" cy="5396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6235905" y="1004345"/>
            <a:ext cx="1214204" cy="7495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6235905" y="1109276"/>
            <a:ext cx="1184223" cy="8394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6250898" y="1319140"/>
            <a:ext cx="1229191" cy="9443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6250899" y="1753850"/>
            <a:ext cx="1199213" cy="7045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6235905" y="2608292"/>
            <a:ext cx="1229197" cy="1199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5711252" y="3492709"/>
            <a:ext cx="1708877" cy="8094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8245" y="4661860"/>
            <a:ext cx="628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725845" y="5002872"/>
            <a:ext cx="8215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dirty="0" smtClean="0"/>
              <a:t> </a:t>
            </a:r>
            <a:r>
              <a:rPr lang="en-US" sz="2000" b="0" i="0" dirty="0" smtClean="0"/>
              <a:t>An additional “saturation</a:t>
            </a:r>
            <a:r>
              <a:rPr lang="en-US" sz="2000" b="0" i="0" dirty="0" smtClean="0"/>
              <a:t>” constraint </a:t>
            </a:r>
            <a:r>
              <a:rPr lang="en-US" sz="2000" b="0" i="0" dirty="0" smtClean="0"/>
              <a:t>further limits injection strengths by</a:t>
            </a:r>
          </a:p>
          <a:p>
            <a:r>
              <a:rPr lang="en-US" sz="2000" b="0" i="0" dirty="0" smtClean="0"/>
              <a:t>                                        prohibiting       </a:t>
            </a:r>
            <a:r>
              <a:rPr lang="en-US" sz="2000" b="0" i="0" dirty="0" smtClean="0"/>
              <a:t>from exceeding        .</a:t>
            </a:r>
            <a:endParaRPr lang="en-GB" sz="2000" b="0" i="0" dirty="0"/>
          </a:p>
        </p:txBody>
      </p:sp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3834" y="5351412"/>
            <a:ext cx="2857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368444" y="1379095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anticyclone</a:t>
            </a:r>
          </a:p>
          <a:p>
            <a:r>
              <a:rPr lang="en-US" sz="1600" dirty="0" smtClean="0"/>
              <a:t>strength</a:t>
            </a:r>
            <a:endParaRPr lang="en-GB" sz="16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4394612" y="3000536"/>
            <a:ext cx="1029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cyclone</a:t>
            </a:r>
          </a:p>
          <a:p>
            <a:r>
              <a:rPr lang="en-US" sz="1600" dirty="0" smtClean="0"/>
              <a:t>strengths</a:t>
            </a:r>
            <a:endParaRPr lang="en-GB" sz="16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90" y="1985816"/>
            <a:ext cx="891540" cy="76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9695" y="5453529"/>
            <a:ext cx="5810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Straight Arrow Connector 26"/>
          <p:cNvCxnSpPr/>
          <p:nvPr/>
        </p:nvCxnSpPr>
        <p:spPr>
          <a:xfrm>
            <a:off x="3567659" y="1603948"/>
            <a:ext cx="749508" cy="4347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276538" y="2653261"/>
            <a:ext cx="254833" cy="4946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909337" y="2041163"/>
            <a:ext cx="39919" cy="10193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334658" y="2251024"/>
            <a:ext cx="252332" cy="8069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28347" y="5799846"/>
            <a:ext cx="8254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</a:t>
            </a:r>
            <a:r>
              <a:rPr lang="en-US" sz="2000" b="0" i="0" dirty="0" smtClean="0"/>
              <a:t>With this setup, bias 1/32 is enough to ensure </a:t>
            </a:r>
            <a:r>
              <a:rPr lang="en-US" sz="2000" b="1" i="0" dirty="0" smtClean="0">
                <a:solidFill>
                  <a:srgbClr val="FF0000"/>
                </a:solidFill>
              </a:rPr>
              <a:t>large-cyclone attrition</a:t>
            </a:r>
            <a:r>
              <a:rPr lang="en-US" sz="2000" dirty="0" smtClean="0"/>
              <a:t>.</a:t>
            </a:r>
            <a:endParaRPr lang="en-US" sz="2000" b="0" i="0" dirty="0" smtClean="0"/>
          </a:p>
          <a:p>
            <a:r>
              <a:rPr lang="en-US" sz="2000" dirty="0" smtClean="0"/>
              <a:t>  Illustrate for strength        </a:t>
            </a:r>
            <a:r>
              <a:rPr lang="en-US" sz="1800" dirty="0" smtClean="0"/>
              <a:t>=</a:t>
            </a:r>
            <a:r>
              <a:rPr lang="en-US" sz="2000" dirty="0" smtClean="0"/>
              <a:t> 16 and     </a:t>
            </a:r>
            <a:r>
              <a:rPr lang="en-US" sz="1800" dirty="0" smtClean="0"/>
              <a:t>=</a:t>
            </a:r>
            <a:r>
              <a:rPr lang="en-US" sz="2000" dirty="0" smtClean="0"/>
              <a:t> 0  (pure Dowling-Ingersoll):</a:t>
            </a:r>
            <a:endParaRPr lang="en-GB" sz="2000" b="0" i="0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9920" y="6138082"/>
            <a:ext cx="21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0278" y="6219434"/>
            <a:ext cx="530066" cy="31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573449" y="263480"/>
            <a:ext cx="696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Final (July ’14) version of</a:t>
            </a:r>
            <a:r>
              <a:rPr lang="en-US" sz="1800" b="0" i="0" dirty="0" smtClean="0"/>
              <a:t> injection-pair algorithm, with “saturation</a:t>
            </a:r>
            <a:r>
              <a:rPr lang="en-US" sz="1800" dirty="0" smtClean="0"/>
              <a:t>”</a:t>
            </a:r>
            <a:r>
              <a:rPr lang="en-US" sz="1800" b="0" i="0" dirty="0" smtClean="0"/>
              <a:t>:</a:t>
            </a:r>
            <a:endParaRPr lang="en-GB" sz="18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_32_bias_52_years_injection_into_cyclon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8100" y="1990938"/>
            <a:ext cx="9105900" cy="266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8569" y="1500539"/>
            <a:ext cx="2952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1917" y="1528994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8643" y="688202"/>
            <a:ext cx="6529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B</a:t>
            </a:r>
            <a:r>
              <a:rPr lang="en-US" sz="2000" b="0" i="0" dirty="0" smtClean="0"/>
              <a:t>ias </a:t>
            </a:r>
            <a:r>
              <a:rPr lang="en-US" sz="1800" b="0" i="0" dirty="0" smtClean="0"/>
              <a:t>1/32</a:t>
            </a:r>
            <a:r>
              <a:rPr lang="en-US" sz="2000" b="0" i="0" dirty="0" smtClean="0"/>
              <a:t>,</a:t>
            </a:r>
            <a:r>
              <a:rPr lang="en-US" sz="2000" dirty="0" smtClean="0"/>
              <a:t>          </a:t>
            </a:r>
            <a:r>
              <a:rPr lang="en-US" sz="1800" dirty="0" smtClean="0"/>
              <a:t>=</a:t>
            </a:r>
            <a:r>
              <a:rPr lang="en-US" sz="2000" dirty="0" smtClean="0"/>
              <a:t> 16,        </a:t>
            </a:r>
            <a:r>
              <a:rPr lang="en-US" sz="1800" dirty="0" smtClean="0"/>
              <a:t>=</a:t>
            </a:r>
            <a:r>
              <a:rPr lang="en-US" sz="2000" dirty="0" smtClean="0"/>
              <a:t> 0  (pure Dowling-Ingersoll):</a:t>
            </a:r>
            <a:endParaRPr lang="en-GB" sz="2000" b="0" i="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331" y="763016"/>
            <a:ext cx="530066" cy="31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36111" y="711646"/>
            <a:ext cx="21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50" y="5307672"/>
            <a:ext cx="6829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             NB</a:t>
            </a:r>
            <a:r>
              <a:rPr lang="en-US" sz="2000" dirty="0" smtClean="0"/>
              <a:t>:</a:t>
            </a:r>
            <a:r>
              <a:rPr lang="en-US" sz="2000" b="0" i="0" dirty="0" smtClean="0"/>
              <a:t> quasi-realistic </a:t>
            </a:r>
            <a:r>
              <a:rPr lang="en-US" sz="2000" b="1" i="0" dirty="0" smtClean="0">
                <a:solidFill>
                  <a:srgbClr val="FF0000"/>
                </a:solidFill>
              </a:rPr>
              <a:t>base-temperature </a:t>
            </a:r>
            <a:r>
              <a:rPr lang="en-US" sz="2000" b="1" i="0" dirty="0" smtClean="0">
                <a:solidFill>
                  <a:srgbClr val="FF0000"/>
                </a:solidFill>
              </a:rPr>
              <a:t>structure</a:t>
            </a:r>
            <a:r>
              <a:rPr lang="en-US" sz="2000" b="0" i="0" dirty="0" smtClean="0"/>
              <a:t>;</a:t>
            </a:r>
          </a:p>
          <a:p>
            <a:r>
              <a:rPr lang="en-US" sz="2000" dirty="0" smtClean="0"/>
              <a:t>w</a:t>
            </a:r>
            <a:r>
              <a:rPr lang="en-US" sz="2000" dirty="0" smtClean="0"/>
              <a:t>hite contour shows where         = +0.5 threshold reached.</a:t>
            </a:r>
          </a:p>
          <a:p>
            <a:endParaRPr lang="en-US" sz="2000" b="0" i="0" dirty="0" smtClean="0"/>
          </a:p>
          <a:p>
            <a:r>
              <a:rPr lang="en-US" sz="2000" dirty="0" smtClean="0"/>
              <a:t>Some zonal-mean profiles for different biases (    = 0 still):</a:t>
            </a:r>
            <a:endParaRPr lang="en-GB" sz="2000" b="0" i="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156605" y="4736892"/>
            <a:ext cx="359771" cy="6145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92198" y="5681183"/>
            <a:ext cx="534353" cy="29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410" y="6258003"/>
            <a:ext cx="219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teve-newer-qbar_40_years_0_be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4673" y="258575"/>
            <a:ext cx="4800610" cy="3429007"/>
          </a:xfrm>
          <a:prstGeom prst="rect">
            <a:avLst/>
          </a:prstGeom>
        </p:spPr>
      </p:pic>
      <p:pic>
        <p:nvPicPr>
          <p:cNvPr id="27" name="Picture 26" descr="steve-newer-ubar_40_years_0_be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4910" y="228597"/>
            <a:ext cx="4800610" cy="3429007"/>
          </a:xfrm>
          <a:prstGeom prst="rect">
            <a:avLst/>
          </a:prstGeom>
        </p:spPr>
      </p:pic>
      <p:pic>
        <p:nvPicPr>
          <p:cNvPr id="24" name="Picture 23" descr="steve-newer-tot_energy_bias_exp_0_bet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390" y="3428993"/>
            <a:ext cx="4800610" cy="3429007"/>
          </a:xfrm>
          <a:prstGeom prst="rect">
            <a:avLst/>
          </a:prstGeom>
        </p:spPr>
      </p:pic>
      <p:pic>
        <p:nvPicPr>
          <p:cNvPr id="25" name="Picture 24" descr="steve-newer-strength_weighted_number_0_beta_40_year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49900" y="3428993"/>
            <a:ext cx="4800610" cy="3429007"/>
          </a:xfrm>
          <a:prstGeom prst="rect">
            <a:avLst/>
          </a:prstGeom>
        </p:spPr>
      </p:pic>
      <p:pic>
        <p:nvPicPr>
          <p:cNvPr id="6" name="Picture 5" descr="steve-new-colour-key-m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9984" y="733063"/>
            <a:ext cx="617222" cy="957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6723" y="2206053"/>
            <a:ext cx="13997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deep jet,</a:t>
            </a:r>
          </a:p>
          <a:p>
            <a:r>
              <a:rPr lang="en-US" sz="1400" dirty="0" smtClean="0"/>
              <a:t>à la</a:t>
            </a:r>
          </a:p>
          <a:p>
            <a:r>
              <a:rPr lang="en-US" sz="1400" dirty="0" smtClean="0"/>
              <a:t>Stamp-Dowling</a:t>
            </a:r>
            <a:endParaRPr lang="en-GB" sz="14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338467" y="2460883"/>
            <a:ext cx="1261672" cy="2373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98038" y="643020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/>
              <a:t> biases: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66478" y="3792510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Total energy</a:t>
            </a:r>
            <a:endParaRPr lang="en-GB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188313" y="6490263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 smtClean="0"/>
              <a:t> </a:t>
            </a:r>
            <a:r>
              <a:rPr lang="en-US" sz="1400" dirty="0" smtClean="0"/>
              <a:t>time / Earth years</a:t>
            </a:r>
            <a:endParaRPr lang="en-US" sz="1400" b="0" i="0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9158" y="644496"/>
            <a:ext cx="330041" cy="37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01907" y="4394615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Strength-</a:t>
            </a:r>
          </a:p>
          <a:p>
            <a:r>
              <a:rPr lang="en-GB" sz="1800" dirty="0" smtClean="0"/>
              <a:t>weighted</a:t>
            </a:r>
          </a:p>
          <a:p>
            <a:r>
              <a:rPr lang="en-GB" sz="1800" dirty="0" smtClean="0"/>
              <a:t>injections</a:t>
            </a:r>
            <a:endParaRPr lang="en-GB" sz="1800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3359" y="572905"/>
            <a:ext cx="21050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9182" y="575013"/>
            <a:ext cx="2000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555823" y="3185412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 </a:t>
            </a:r>
            <a:r>
              <a:rPr lang="en-GB" sz="1400" dirty="0" smtClean="0"/>
              <a:t>m/s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84813" y="1379101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cs typeface="Times New Roman" pitchFamily="18" charset="0"/>
              </a:rPr>
              <a:t>/</a:t>
            </a:r>
            <a:r>
              <a:rPr lang="en-US" sz="1600" dirty="0" smtClean="0">
                <a:latin typeface="+mn-lt"/>
                <a:cs typeface="Times New Roman" pitchFamily="18" charset="0"/>
              </a:rPr>
              <a:t>km</a:t>
            </a:r>
            <a:endParaRPr lang="en-GB" sz="1600" dirty="0">
              <a:latin typeface="+mn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842" y="4559513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cs typeface="Times New Roman" pitchFamily="18" charset="0"/>
              </a:rPr>
              <a:t>/km</a:t>
            </a:r>
            <a:endParaRPr lang="en-GB" sz="1600" dirty="0">
              <a:latin typeface="+mn-lt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873" y="1357728"/>
            <a:ext cx="179882" cy="30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389" y="4515865"/>
            <a:ext cx="166688" cy="28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5363854" y="4737834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Statistically steady</a:t>
            </a:r>
            <a:endParaRPr lang="en-US" sz="1400" b="0" i="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7105211" y="4050783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 quite</a:t>
            </a:r>
          </a:p>
          <a:p>
            <a:r>
              <a:rPr lang="en-US" sz="1400" dirty="0" smtClean="0"/>
              <a:t>s</a:t>
            </a:r>
            <a:r>
              <a:rPr lang="en-US" sz="1400" dirty="0" smtClean="0"/>
              <a:t>ettled yet</a:t>
            </a:r>
            <a:endParaRPr lang="en-US" sz="1400" b="0" i="0" dirty="0" smtClean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049715" y="4437089"/>
            <a:ext cx="514663" cy="7245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945444" y="4951751"/>
            <a:ext cx="429717" cy="5346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11996" y="184455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dirty="0" smtClean="0"/>
              <a:t>Toy </a:t>
            </a:r>
            <a:r>
              <a:rPr lang="en-GB" sz="1800" b="1" i="0" dirty="0" err="1" smtClean="0"/>
              <a:t>tokamak</a:t>
            </a:r>
            <a:r>
              <a:rPr lang="en-GB" sz="1800" b="1" i="0" dirty="0" smtClean="0"/>
              <a:t>?</a:t>
            </a:r>
            <a:r>
              <a:rPr lang="en-GB" sz="1800" b="0" i="0" dirty="0" smtClean="0"/>
              <a:t>  Very preliminary – with hopes of collaboration with Steve Tobias</a:t>
            </a:r>
          </a:p>
          <a:p>
            <a:r>
              <a:rPr lang="en-GB" sz="1800" b="0" i="0" dirty="0" smtClean="0"/>
              <a:t>and others (?)   E.g. I don’t yet know enough about plasma numerical magnitudes...)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11996" y="184455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dirty="0" smtClean="0"/>
              <a:t>Toy </a:t>
            </a:r>
            <a:r>
              <a:rPr lang="en-GB" sz="1800" b="1" i="0" dirty="0" err="1" smtClean="0"/>
              <a:t>tokamak</a:t>
            </a:r>
            <a:r>
              <a:rPr lang="en-GB" sz="1800" b="1" i="0" dirty="0" smtClean="0"/>
              <a:t>?</a:t>
            </a:r>
            <a:r>
              <a:rPr lang="en-GB" sz="1800" b="0" i="0" dirty="0" smtClean="0"/>
              <a:t>  Very preliminary – with hopes of collaboration with Steve Tobias</a:t>
            </a:r>
          </a:p>
          <a:p>
            <a:r>
              <a:rPr lang="en-GB" sz="1800" b="0" i="0" dirty="0" smtClean="0"/>
              <a:t>and others (?)   E.g. I don’t yet know enough about plasma numerical magnitudes...)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28251" y="1411567"/>
            <a:ext cx="6237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(For historical justice, we should call it the</a:t>
            </a:r>
          </a:p>
          <a:p>
            <a:r>
              <a:rPr lang="en-US" sz="1800" b="1" dirty="0" smtClean="0"/>
              <a:t> “extended </a:t>
            </a:r>
            <a:r>
              <a:rPr lang="en-US" sz="1800" b="1" dirty="0" err="1" smtClean="0"/>
              <a:t>Charney</a:t>
            </a:r>
            <a:r>
              <a:rPr lang="en-US" sz="1800" b="1" dirty="0" smtClean="0"/>
              <a:t>-</a:t>
            </a:r>
            <a:r>
              <a:rPr lang="en-US" sz="1800" b="1" dirty="0" err="1" smtClean="0"/>
              <a:t>Obukhov</a:t>
            </a:r>
            <a:r>
              <a:rPr lang="en-US" sz="1800" b="1" dirty="0" smtClean="0"/>
              <a:t>-Hasegawa-</a:t>
            </a:r>
            <a:r>
              <a:rPr lang="en-US" sz="1800" b="1" dirty="0" err="1" smtClean="0"/>
              <a:t>Mima</a:t>
            </a:r>
            <a:r>
              <a:rPr lang="en-US" sz="1800" b="1" dirty="0" smtClean="0"/>
              <a:t> model”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ECOHAM</a:t>
            </a:r>
            <a:r>
              <a:rPr lang="en-US" sz="1800" dirty="0" smtClean="0"/>
              <a:t>  – oh, dear):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74754" y="929383"/>
            <a:ext cx="7985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Recall “extended Hasegawa-</a:t>
            </a:r>
            <a:r>
              <a:rPr lang="en-GB" sz="2000" dirty="0" err="1" smtClean="0">
                <a:solidFill>
                  <a:srgbClr val="FF0000"/>
                </a:solidFill>
              </a:rPr>
              <a:t>Mima</a:t>
            </a:r>
            <a:r>
              <a:rPr lang="en-GB" sz="2000" dirty="0" smtClean="0">
                <a:solidFill>
                  <a:srgbClr val="FF0000"/>
                </a:solidFill>
              </a:rPr>
              <a:t>”, ‘model 2’ in </a:t>
            </a:r>
            <a:r>
              <a:rPr lang="en-GB" sz="2000" dirty="0" err="1" smtClean="0">
                <a:solidFill>
                  <a:srgbClr val="FF0000"/>
                </a:solidFill>
              </a:rPr>
              <a:t>Rosenbluth</a:t>
            </a:r>
            <a:r>
              <a:rPr lang="en-GB" sz="2000" dirty="0" smtClean="0">
                <a:solidFill>
                  <a:srgbClr val="FF0000"/>
                </a:solidFill>
              </a:rPr>
              <a:t> Lecture.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026" y="4137199"/>
            <a:ext cx="2457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171" y="2521227"/>
            <a:ext cx="8763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08" y="3448359"/>
            <a:ext cx="3219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33726" y="266824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with</a:t>
            </a:r>
            <a:endParaRPr lang="en-GB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074" y="2697442"/>
            <a:ext cx="247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11996" y="184455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dirty="0" smtClean="0"/>
              <a:t>Toy </a:t>
            </a:r>
            <a:r>
              <a:rPr lang="en-GB" sz="1800" b="1" i="0" dirty="0" err="1" smtClean="0"/>
              <a:t>tokamak</a:t>
            </a:r>
            <a:r>
              <a:rPr lang="en-GB" sz="1800" b="1" i="0" dirty="0" smtClean="0"/>
              <a:t>?</a:t>
            </a:r>
            <a:r>
              <a:rPr lang="en-GB" sz="1800" b="0" i="0" dirty="0" smtClean="0"/>
              <a:t>  Very preliminary – with hopes of collaboration with Steve Tobias</a:t>
            </a:r>
          </a:p>
          <a:p>
            <a:r>
              <a:rPr lang="en-GB" sz="1800" b="0" i="0" dirty="0" smtClean="0"/>
              <a:t>and others (?)   E.g. I don’t yet know enough about plasma numerical magnitudes...)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28251" y="1411567"/>
            <a:ext cx="6237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(For historical justice, we should call it the</a:t>
            </a:r>
          </a:p>
          <a:p>
            <a:r>
              <a:rPr lang="en-US" sz="1800" b="1" dirty="0" smtClean="0"/>
              <a:t> “extended </a:t>
            </a:r>
            <a:r>
              <a:rPr lang="en-US" sz="1800" b="1" dirty="0" err="1" smtClean="0"/>
              <a:t>Charney</a:t>
            </a:r>
            <a:r>
              <a:rPr lang="en-US" sz="1800" b="1" dirty="0" smtClean="0"/>
              <a:t>-</a:t>
            </a:r>
            <a:r>
              <a:rPr lang="en-US" sz="1800" b="1" dirty="0" err="1" smtClean="0"/>
              <a:t>Obukhov</a:t>
            </a:r>
            <a:r>
              <a:rPr lang="en-US" sz="1800" b="1" dirty="0" smtClean="0"/>
              <a:t>-Hasegawa-</a:t>
            </a:r>
            <a:r>
              <a:rPr lang="en-US" sz="1800" b="1" dirty="0" err="1" smtClean="0"/>
              <a:t>Mima</a:t>
            </a:r>
            <a:r>
              <a:rPr lang="en-US" sz="1800" b="1" dirty="0" smtClean="0"/>
              <a:t> model”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ECOHAM</a:t>
            </a:r>
            <a:r>
              <a:rPr lang="en-US" sz="1800" dirty="0" smtClean="0"/>
              <a:t>  – oh, dear):</a:t>
            </a:r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74754" y="929383"/>
            <a:ext cx="7985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Recall “extended Hasegawa-</a:t>
            </a:r>
            <a:r>
              <a:rPr lang="en-GB" sz="2000" dirty="0" err="1" smtClean="0">
                <a:solidFill>
                  <a:srgbClr val="FF0000"/>
                </a:solidFill>
              </a:rPr>
              <a:t>Mima</a:t>
            </a:r>
            <a:r>
              <a:rPr lang="en-GB" sz="2000" dirty="0" smtClean="0">
                <a:solidFill>
                  <a:srgbClr val="FF0000"/>
                </a:solidFill>
              </a:rPr>
              <a:t>”, ‘model 2’ in </a:t>
            </a:r>
            <a:r>
              <a:rPr lang="en-GB" sz="2000" dirty="0" err="1" smtClean="0">
                <a:solidFill>
                  <a:srgbClr val="FF0000"/>
                </a:solidFill>
              </a:rPr>
              <a:t>Rosenbluth</a:t>
            </a:r>
            <a:r>
              <a:rPr lang="en-GB" sz="2000" dirty="0" smtClean="0">
                <a:solidFill>
                  <a:srgbClr val="FF0000"/>
                </a:solidFill>
              </a:rPr>
              <a:t> Lecture.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1843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3" name="Line 16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444" name="Text Box 17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18445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Line 19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026" y="4137199"/>
            <a:ext cx="2457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171" y="2521227"/>
            <a:ext cx="8763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808" y="3448359"/>
            <a:ext cx="3219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33726" y="266824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with</a:t>
            </a:r>
            <a:endParaRPr lang="en-GB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074" y="2697442"/>
            <a:ext cx="247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H="1">
            <a:off x="3897442" y="2662422"/>
            <a:ext cx="764498" cy="740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Connector 34"/>
          <p:cNvSpPr>
            <a:spLocks noChangeAspect="1"/>
          </p:cNvSpPr>
          <p:nvPr/>
        </p:nvSpPr>
        <p:spPr>
          <a:xfrm>
            <a:off x="3687581" y="3402760"/>
            <a:ext cx="228600" cy="2286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311996" y="184455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dirty="0" smtClean="0"/>
              <a:t>Toy </a:t>
            </a:r>
            <a:r>
              <a:rPr lang="en-GB" sz="1800" b="1" i="0" dirty="0" err="1" smtClean="0"/>
              <a:t>tokamak</a:t>
            </a:r>
            <a:r>
              <a:rPr lang="en-GB" sz="1800" b="1" i="0" dirty="0" smtClean="0"/>
              <a:t>?</a:t>
            </a:r>
            <a:r>
              <a:rPr lang="en-GB" sz="1800" b="0" i="0" dirty="0" smtClean="0"/>
              <a:t>  Very preliminary – with hopes of collaboration with Steve Tobias</a:t>
            </a:r>
          </a:p>
          <a:p>
            <a:r>
              <a:rPr lang="en-GB" sz="1800" b="0" i="0" dirty="0" smtClean="0"/>
              <a:t>and others (?)   E.g. I don’t yet know enough about plasma numerical magnitudes...)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601980" y="2413409"/>
            <a:ext cx="4498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 Prime is crucial!  </a:t>
            </a:r>
            <a:r>
              <a:rPr lang="en-GB" sz="2000" dirty="0" smtClean="0"/>
              <a:t>(Tilde, if you prefer</a:t>
            </a:r>
          </a:p>
          <a:p>
            <a:r>
              <a:rPr lang="en-GB" sz="2000" dirty="0" smtClean="0"/>
              <a:t>        – departure from </a:t>
            </a:r>
            <a:r>
              <a:rPr lang="en-GB" sz="2000" dirty="0" err="1" smtClean="0"/>
              <a:t>zonal</a:t>
            </a:r>
            <a:r>
              <a:rPr lang="en-GB" sz="2000" dirty="0" smtClean="0"/>
              <a:t> average.)</a:t>
            </a:r>
            <a:endParaRPr lang="en-GB" sz="2000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28251" y="1411567"/>
            <a:ext cx="6237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(For historical justice, we should call it the</a:t>
            </a:r>
          </a:p>
          <a:p>
            <a:r>
              <a:rPr lang="en-US" sz="1800" b="1" dirty="0" smtClean="0"/>
              <a:t> “extended </a:t>
            </a:r>
            <a:r>
              <a:rPr lang="en-US" sz="1800" b="1" dirty="0" err="1" smtClean="0"/>
              <a:t>Charney</a:t>
            </a:r>
            <a:r>
              <a:rPr lang="en-US" sz="1800" b="1" dirty="0" smtClean="0"/>
              <a:t>-</a:t>
            </a:r>
            <a:r>
              <a:rPr lang="en-US" sz="1800" b="1" dirty="0" err="1" smtClean="0"/>
              <a:t>Obukhov</a:t>
            </a:r>
            <a:r>
              <a:rPr lang="en-US" sz="1800" b="1" dirty="0" smtClean="0"/>
              <a:t>-Hasegawa-</a:t>
            </a:r>
            <a:r>
              <a:rPr lang="en-US" sz="1800" b="1" dirty="0" err="1" smtClean="0"/>
              <a:t>Mima</a:t>
            </a:r>
            <a:r>
              <a:rPr lang="en-US" sz="1800" b="1" dirty="0" smtClean="0"/>
              <a:t> model”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ECOHAM</a:t>
            </a:r>
            <a:r>
              <a:rPr lang="en-US" sz="1800" dirty="0" smtClean="0"/>
              <a:t>  – oh, dear):</a:t>
            </a:r>
            <a:endParaRPr lang="en-GB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374754" y="929383"/>
            <a:ext cx="7985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Recall “extended Hasegawa-</a:t>
            </a:r>
            <a:r>
              <a:rPr lang="en-GB" sz="2000" dirty="0" err="1" smtClean="0">
                <a:solidFill>
                  <a:srgbClr val="FF0000"/>
                </a:solidFill>
              </a:rPr>
              <a:t>Mima</a:t>
            </a:r>
            <a:r>
              <a:rPr lang="en-GB" sz="2000" dirty="0" smtClean="0">
                <a:solidFill>
                  <a:srgbClr val="FF0000"/>
                </a:solidFill>
              </a:rPr>
              <a:t>”, ‘model 2’ in </a:t>
            </a:r>
            <a:r>
              <a:rPr lang="en-GB" sz="2000" dirty="0" err="1" smtClean="0">
                <a:solidFill>
                  <a:srgbClr val="FF0000"/>
                </a:solidFill>
              </a:rPr>
              <a:t>Rosenbluth</a:t>
            </a:r>
            <a:r>
              <a:rPr lang="en-GB" sz="2000" dirty="0" smtClean="0">
                <a:solidFill>
                  <a:srgbClr val="FF0000"/>
                </a:solidFill>
              </a:rPr>
              <a:t> Lecture.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215" y="3792064"/>
            <a:ext cx="2000250" cy="246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4754" y="929383"/>
            <a:ext cx="7985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Recall “extended Hasegawa-</a:t>
            </a:r>
            <a:r>
              <a:rPr lang="en-GB" sz="2000" dirty="0" err="1" smtClean="0">
                <a:solidFill>
                  <a:srgbClr val="FF0000"/>
                </a:solidFill>
              </a:rPr>
              <a:t>Mima</a:t>
            </a:r>
            <a:r>
              <a:rPr lang="en-GB" sz="2000" dirty="0" smtClean="0">
                <a:solidFill>
                  <a:srgbClr val="FF0000"/>
                </a:solidFill>
              </a:rPr>
              <a:t>”, ‘model 2’ in </a:t>
            </a:r>
            <a:r>
              <a:rPr lang="en-GB" sz="2000" dirty="0" err="1" smtClean="0">
                <a:solidFill>
                  <a:srgbClr val="FF0000"/>
                </a:solidFill>
              </a:rPr>
              <a:t>Rosenbluth</a:t>
            </a:r>
            <a:r>
              <a:rPr lang="en-GB" sz="2000" dirty="0" smtClean="0">
                <a:solidFill>
                  <a:srgbClr val="FF0000"/>
                </a:solidFill>
              </a:rPr>
              <a:t> Lecture.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026" y="4137199"/>
            <a:ext cx="2457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01980" y="2413409"/>
            <a:ext cx="46185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 Prime is crucial!  </a:t>
            </a:r>
            <a:r>
              <a:rPr lang="en-GB" sz="2000" dirty="0" smtClean="0"/>
              <a:t>(Tilde, if you prefer</a:t>
            </a:r>
          </a:p>
          <a:p>
            <a:r>
              <a:rPr lang="en-GB" sz="2000" dirty="0" smtClean="0"/>
              <a:t>        – departure from </a:t>
            </a:r>
            <a:r>
              <a:rPr lang="en-GB" sz="2000" dirty="0" err="1" smtClean="0"/>
              <a:t>zonal</a:t>
            </a:r>
            <a:r>
              <a:rPr lang="en-GB" sz="2000" dirty="0" smtClean="0"/>
              <a:t> average.)</a:t>
            </a:r>
            <a:endParaRPr lang="en-GB" sz="2000" b="1" dirty="0" smtClean="0"/>
          </a:p>
          <a:p>
            <a:r>
              <a:rPr lang="en-GB" sz="2000" b="1" dirty="0" smtClean="0"/>
              <a:t> Implication:</a:t>
            </a:r>
            <a:r>
              <a:rPr lang="en-GB" sz="2000" dirty="0" smtClean="0"/>
              <a:t> strong jet with given</a:t>
            </a:r>
          </a:p>
          <a:p>
            <a:r>
              <a:rPr lang="en-GB" sz="2000" dirty="0" smtClean="0"/>
              <a:t> PV contrast has </a:t>
            </a:r>
            <a:r>
              <a:rPr lang="en-GB" sz="2000" dirty="0" smtClean="0">
                <a:solidFill>
                  <a:srgbClr val="FF0000"/>
                </a:solidFill>
              </a:rPr>
              <a:t>far greater velocity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 contrast</a:t>
            </a:r>
            <a:r>
              <a:rPr lang="en-GB" sz="2000" dirty="0" smtClean="0"/>
              <a:t>: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8251" y="1411567"/>
            <a:ext cx="6237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(For historical justice, we should call it the</a:t>
            </a:r>
          </a:p>
          <a:p>
            <a:r>
              <a:rPr lang="en-US" sz="1800" b="1" dirty="0" smtClean="0"/>
              <a:t> “extended </a:t>
            </a:r>
            <a:r>
              <a:rPr lang="en-US" sz="1800" b="1" dirty="0" err="1" smtClean="0"/>
              <a:t>Charney</a:t>
            </a:r>
            <a:r>
              <a:rPr lang="en-US" sz="1800" b="1" dirty="0" smtClean="0"/>
              <a:t>-</a:t>
            </a:r>
            <a:r>
              <a:rPr lang="en-US" sz="1800" b="1" dirty="0" err="1" smtClean="0"/>
              <a:t>Obukhov</a:t>
            </a:r>
            <a:r>
              <a:rPr lang="en-US" sz="1800" b="1" dirty="0" smtClean="0"/>
              <a:t>-Hasegawa-</a:t>
            </a:r>
            <a:r>
              <a:rPr lang="en-US" sz="1800" b="1" dirty="0" err="1" smtClean="0"/>
              <a:t>Mima</a:t>
            </a:r>
            <a:r>
              <a:rPr lang="en-US" sz="1800" b="1" dirty="0" smtClean="0"/>
              <a:t> model”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ECOHAM</a:t>
            </a:r>
            <a:r>
              <a:rPr lang="en-US" sz="1800" dirty="0" smtClean="0"/>
              <a:t>  – oh, dear):</a:t>
            </a:r>
            <a:endParaRPr lang="en-GB" sz="1800" dirty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171" y="2521227"/>
            <a:ext cx="8763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808" y="3448359"/>
            <a:ext cx="3219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933726" y="266824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  <a:cs typeface="Times New Roman" pitchFamily="18" charset="0"/>
              </a:rPr>
              <a:t>with</a:t>
            </a:r>
            <a:endParaRPr lang="en-GB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074" y="2697442"/>
            <a:ext cx="2476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H="1">
            <a:off x="3897442" y="2662422"/>
            <a:ext cx="764498" cy="740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801193" y="3957395"/>
            <a:ext cx="764499" cy="5696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Connector 34"/>
          <p:cNvSpPr>
            <a:spLocks noChangeAspect="1"/>
          </p:cNvSpPr>
          <p:nvPr/>
        </p:nvSpPr>
        <p:spPr>
          <a:xfrm>
            <a:off x="3687581" y="3402760"/>
            <a:ext cx="228600" cy="22860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311996" y="184455"/>
            <a:ext cx="8763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dirty="0" smtClean="0"/>
              <a:t>Toy </a:t>
            </a:r>
            <a:r>
              <a:rPr lang="en-GB" sz="1800" b="1" i="0" dirty="0" err="1" smtClean="0"/>
              <a:t>tokamak</a:t>
            </a:r>
            <a:r>
              <a:rPr lang="en-GB" sz="1800" b="1" i="0" dirty="0" smtClean="0"/>
              <a:t>?</a:t>
            </a:r>
            <a:r>
              <a:rPr lang="en-GB" sz="1800" b="0" i="0" dirty="0" smtClean="0"/>
              <a:t>  Very preliminary – with hopes of collaboration with Steve Tobias</a:t>
            </a:r>
          </a:p>
          <a:p>
            <a:r>
              <a:rPr lang="en-GB" sz="1800" b="0" i="0" dirty="0" smtClean="0"/>
              <a:t>and others (?)   E.g. I don’t yet know enough about plasma numerical magnitudes...)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4751880" y="562130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Rosenbluth</a:t>
            </a:r>
            <a:endParaRPr lang="en-GB" sz="1800" dirty="0" smtClean="0"/>
          </a:p>
          <a:p>
            <a:r>
              <a:rPr lang="en-GB" sz="1800" dirty="0" smtClean="0"/>
              <a:t>Lecture, Fig. 1.8</a:t>
            </a:r>
            <a:endParaRPr lang="en-GB" sz="1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7609850" y="4482059"/>
            <a:ext cx="360045" cy="644577"/>
            <a:chOff x="3952250" y="4781862"/>
            <a:chExt cx="360045" cy="644577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4077325" y="4781862"/>
              <a:ext cx="1" cy="64457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8545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52250" y="4960965"/>
              <a:ext cx="360045" cy="29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4735" y="404737"/>
            <a:ext cx="83279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04735" y="404737"/>
            <a:ext cx="8327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r>
              <a:rPr lang="en-US" sz="2000" dirty="0" smtClean="0"/>
              <a:t>  (note, Jeffrey Parker has</a:t>
            </a:r>
          </a:p>
          <a:p>
            <a:r>
              <a:rPr lang="en-US" sz="2000" dirty="0" smtClean="0"/>
              <a:t> done this properly, personal communication Tuesday):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124" y="1746513"/>
            <a:ext cx="2943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805" y="3408460"/>
            <a:ext cx="51911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9706" y="2683239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nominal </a:t>
            </a:r>
            <a:r>
              <a:rPr lang="en-GB" sz="1800" b="1" dirty="0" smtClean="0"/>
              <a:t>growth rate</a:t>
            </a:r>
            <a:endParaRPr lang="en-GB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94815" y="2685738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</a:t>
            </a:r>
            <a:r>
              <a:rPr lang="en-GB" sz="1800" b="1" dirty="0" smtClean="0"/>
              <a:t>Rayleigh frictions</a:t>
            </a:r>
            <a:r>
              <a:rPr lang="en-GB" sz="1800" dirty="0" smtClean="0"/>
              <a:t> (more cheating)</a:t>
            </a:r>
          </a:p>
          <a:p>
            <a:r>
              <a:rPr lang="en-GB" sz="1800" dirty="0" smtClean="0"/>
              <a:t> with      &gt;&gt; 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63318" y="2278505"/>
            <a:ext cx="599607" cy="524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687580" y="2218544"/>
            <a:ext cx="1454046" cy="524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636957" y="2238530"/>
            <a:ext cx="594610" cy="474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531496" y="2998032"/>
            <a:ext cx="821961" cy="677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9176" y="2959152"/>
            <a:ext cx="265748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6863" y="2992490"/>
            <a:ext cx="19716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04735" y="404737"/>
            <a:ext cx="8327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r>
              <a:rPr lang="en-US" sz="2000" dirty="0" smtClean="0"/>
              <a:t>  (note, Jeffrey Parker has</a:t>
            </a:r>
          </a:p>
          <a:p>
            <a:r>
              <a:rPr lang="en-US" sz="2000" dirty="0" smtClean="0"/>
              <a:t> done this properly, personal communication Tuesday):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124" y="1746513"/>
            <a:ext cx="2943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805" y="3408460"/>
            <a:ext cx="51911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9706" y="2683239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nominal </a:t>
            </a:r>
            <a:r>
              <a:rPr lang="en-GB" sz="1800" b="1" dirty="0" smtClean="0"/>
              <a:t>growth rate</a:t>
            </a:r>
            <a:endParaRPr lang="en-GB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94815" y="2685738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</a:t>
            </a:r>
            <a:r>
              <a:rPr lang="en-GB" sz="1800" b="1" dirty="0" smtClean="0"/>
              <a:t>Rayleigh frictions</a:t>
            </a:r>
            <a:r>
              <a:rPr lang="en-GB" sz="1800" dirty="0" smtClean="0"/>
              <a:t> (more cheating)</a:t>
            </a:r>
          </a:p>
          <a:p>
            <a:r>
              <a:rPr lang="en-GB" sz="1800" dirty="0" smtClean="0"/>
              <a:t> with      &gt;&gt; 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63318" y="2278505"/>
            <a:ext cx="599607" cy="524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687580" y="2218544"/>
            <a:ext cx="1454046" cy="524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636957" y="2238530"/>
            <a:ext cx="594610" cy="474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531496" y="2998032"/>
            <a:ext cx="821961" cy="677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9176" y="2959152"/>
            <a:ext cx="265748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6863" y="2992490"/>
            <a:ext cx="19716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04735" y="404737"/>
            <a:ext cx="8327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r>
              <a:rPr lang="en-US" sz="2000" dirty="0" smtClean="0"/>
              <a:t>  (note, Jeffrey Parker has</a:t>
            </a:r>
          </a:p>
          <a:p>
            <a:r>
              <a:rPr lang="en-US" sz="2000" dirty="0" smtClean="0"/>
              <a:t> done this properly, personal communication Tuesday):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9742" y="3102964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(in short-</a:t>
            </a:r>
          </a:p>
          <a:p>
            <a:r>
              <a:rPr lang="en-GB" sz="1400" dirty="0" smtClean="0"/>
              <a:t> hand)</a:t>
            </a:r>
            <a:endParaRPr lang="en-GB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064302" y="3537678"/>
            <a:ext cx="314793" cy="179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124" y="1746513"/>
            <a:ext cx="2943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805" y="3408460"/>
            <a:ext cx="51911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7931" y="5091090"/>
            <a:ext cx="48387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4735" y="404737"/>
            <a:ext cx="8327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r>
              <a:rPr lang="en-US" sz="2000" dirty="0" smtClean="0"/>
              <a:t>  (note, Jeffrey Parker has</a:t>
            </a:r>
          </a:p>
          <a:p>
            <a:r>
              <a:rPr lang="en-US" sz="2000" dirty="0" smtClean="0"/>
              <a:t> done this properly, personal communication Tuesday):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706" y="2683239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nominal </a:t>
            </a:r>
            <a:r>
              <a:rPr lang="en-GB" sz="1800" b="1" dirty="0" smtClean="0"/>
              <a:t>growth rate</a:t>
            </a:r>
            <a:endParaRPr lang="en-GB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94815" y="2685738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</a:t>
            </a:r>
            <a:r>
              <a:rPr lang="en-GB" sz="1800" b="1" dirty="0" smtClean="0"/>
              <a:t>Rayleigh frictions</a:t>
            </a:r>
            <a:r>
              <a:rPr lang="en-GB" sz="1800" dirty="0" smtClean="0"/>
              <a:t> (more cheating)</a:t>
            </a:r>
          </a:p>
          <a:p>
            <a:r>
              <a:rPr lang="en-GB" sz="1800" dirty="0" smtClean="0"/>
              <a:t> with      &gt;&gt; 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63318" y="2278505"/>
            <a:ext cx="599607" cy="524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687580" y="2218544"/>
            <a:ext cx="1454046" cy="524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636957" y="2238530"/>
            <a:ext cx="594610" cy="474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531496" y="2998032"/>
            <a:ext cx="821961" cy="677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4741" y="4227229"/>
            <a:ext cx="8241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       </a:t>
            </a:r>
            <a:r>
              <a:rPr lang="en-GB" sz="2000" dirty="0" smtClean="0"/>
              <a:t>is chosen </a:t>
            </a:r>
            <a:r>
              <a:rPr lang="en-GB" sz="2000" i="1" dirty="0" smtClean="0"/>
              <a:t>much</a:t>
            </a:r>
            <a:r>
              <a:rPr lang="en-GB" sz="2000" dirty="0" smtClean="0"/>
              <a:t> smaller than the domain size (square box now) –</a:t>
            </a:r>
          </a:p>
          <a:p>
            <a:r>
              <a:rPr lang="en-GB" sz="2000" dirty="0" smtClean="0"/>
              <a:t>   less Jupiter-like and more </a:t>
            </a:r>
            <a:r>
              <a:rPr lang="en-GB" sz="2000" dirty="0" err="1" smtClean="0"/>
              <a:t>tokamak</a:t>
            </a:r>
            <a:r>
              <a:rPr lang="en-GB" sz="2000" dirty="0" smtClean="0"/>
              <a:t>-like – such that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394" y="4344964"/>
            <a:ext cx="4000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9176" y="2959152"/>
            <a:ext cx="265748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6863" y="2992490"/>
            <a:ext cx="19716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89742" y="3102964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(in short-</a:t>
            </a:r>
          </a:p>
          <a:p>
            <a:r>
              <a:rPr lang="en-GB" sz="1400" dirty="0" smtClean="0"/>
              <a:t> hand)</a:t>
            </a:r>
            <a:endParaRPr lang="en-GB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64302" y="3537678"/>
            <a:ext cx="314793" cy="179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6124" y="1746513"/>
            <a:ext cx="2943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1805" y="3408460"/>
            <a:ext cx="51911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7931" y="5091090"/>
            <a:ext cx="48387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4735" y="404737"/>
            <a:ext cx="8327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/>
              <a:t>Add self-excitation term as crude model – this is cheating! – of resistive</a:t>
            </a:r>
          </a:p>
          <a:p>
            <a:r>
              <a:rPr lang="en-US" sz="2000" dirty="0" smtClean="0"/>
              <a:t> drift-wave instability à la Hasegawa-</a:t>
            </a:r>
            <a:r>
              <a:rPr lang="en-US" sz="2000" dirty="0" err="1" smtClean="0"/>
              <a:t>Wakatani</a:t>
            </a:r>
            <a:r>
              <a:rPr lang="en-US" sz="2000" dirty="0" smtClean="0"/>
              <a:t>  (note, Jeffrey Parker has</a:t>
            </a:r>
          </a:p>
          <a:p>
            <a:r>
              <a:rPr lang="en-US" sz="2000" dirty="0" smtClean="0"/>
              <a:t> done this properly, personal communication Tuesday):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706" y="2683239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nominal </a:t>
            </a:r>
            <a:r>
              <a:rPr lang="en-GB" sz="1800" b="1" dirty="0" smtClean="0"/>
              <a:t>growth rate</a:t>
            </a:r>
            <a:endParaRPr lang="en-GB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94815" y="2685738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constant </a:t>
            </a:r>
            <a:r>
              <a:rPr lang="en-GB" sz="1800" b="1" dirty="0" smtClean="0"/>
              <a:t>Rayleigh frictions</a:t>
            </a:r>
            <a:r>
              <a:rPr lang="en-GB" sz="1800" dirty="0" smtClean="0"/>
              <a:t> (more cheating)</a:t>
            </a:r>
          </a:p>
          <a:p>
            <a:r>
              <a:rPr lang="en-GB" sz="1800" dirty="0" smtClean="0"/>
              <a:t> with      &gt;&gt;  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63318" y="2278505"/>
            <a:ext cx="599607" cy="524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687580" y="2218544"/>
            <a:ext cx="1454046" cy="524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636957" y="2238530"/>
            <a:ext cx="594610" cy="474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531496" y="2998032"/>
            <a:ext cx="821961" cy="677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394" y="4344964"/>
            <a:ext cx="4000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9176" y="2959152"/>
            <a:ext cx="265748" cy="36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6863" y="2992490"/>
            <a:ext cx="19716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587124" y="5473912"/>
            <a:ext cx="84035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2000" dirty="0" smtClean="0"/>
              <a:t>Get </a:t>
            </a:r>
            <a:r>
              <a:rPr lang="en-GB" sz="2000" b="1" dirty="0" smtClean="0"/>
              <a:t>predator-prey-like situation</a:t>
            </a:r>
            <a:r>
              <a:rPr lang="en-GB" sz="2000" dirty="0" smtClean="0"/>
              <a:t>, with </a:t>
            </a:r>
            <a:r>
              <a:rPr lang="en-GB" sz="2000" b="1" dirty="0" smtClean="0"/>
              <a:t>hyper-</a:t>
            </a:r>
            <a:r>
              <a:rPr lang="en-GB" sz="2000" b="1" dirty="0" err="1" smtClean="0"/>
              <a:t>staircasing</a:t>
            </a:r>
            <a:r>
              <a:rPr lang="en-GB" sz="2000" dirty="0" smtClean="0"/>
              <a:t> of the</a:t>
            </a:r>
          </a:p>
          <a:p>
            <a:r>
              <a:rPr lang="en-GB" sz="2000" dirty="0" smtClean="0"/>
              <a:t>      profile.  (My </a:t>
            </a:r>
            <a:r>
              <a:rPr lang="en-GB" sz="2000" dirty="0" err="1" smtClean="0"/>
              <a:t>Rosenbluth</a:t>
            </a:r>
            <a:r>
              <a:rPr lang="en-GB" sz="2000" dirty="0" smtClean="0"/>
              <a:t> speculation was </a:t>
            </a:r>
            <a:r>
              <a:rPr lang="en-GB" sz="2000" b="1" dirty="0" smtClean="0">
                <a:solidFill>
                  <a:srgbClr val="FF0000"/>
                </a:solidFill>
              </a:rPr>
              <a:t>WRONG!!</a:t>
            </a:r>
            <a:r>
              <a:rPr lang="en-GB" sz="2000" dirty="0" smtClean="0"/>
              <a:t>)  </a:t>
            </a:r>
            <a:r>
              <a:rPr lang="en-GB" sz="2000" i="1" dirty="0" smtClean="0"/>
              <a:t>Not</a:t>
            </a:r>
            <a:r>
              <a:rPr lang="en-US" sz="2000" dirty="0" smtClean="0"/>
              <a:t> weakly</a:t>
            </a:r>
          </a:p>
          <a:p>
            <a:r>
              <a:rPr lang="en-US" sz="2000" dirty="0" smtClean="0"/>
              <a:t> forced/dissipating, PV-mixing-dominated, à la Scott-</a:t>
            </a:r>
            <a:r>
              <a:rPr lang="en-US" sz="2000" dirty="0" err="1" smtClean="0"/>
              <a:t>Dritschel</a:t>
            </a:r>
            <a:r>
              <a:rPr lang="en-US" sz="2000" dirty="0" smtClean="0"/>
              <a:t> </a:t>
            </a:r>
            <a:r>
              <a:rPr lang="en-US" sz="2000" i="1" dirty="0" smtClean="0"/>
              <a:t>JFM</a:t>
            </a:r>
            <a:r>
              <a:rPr lang="en-US" sz="2000" dirty="0" smtClean="0"/>
              <a:t> 2012.</a:t>
            </a:r>
            <a:endParaRPr lang="en-GB" sz="2000" dirty="0" smtClean="0"/>
          </a:p>
        </p:txBody>
      </p:sp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7995" y="5899882"/>
            <a:ext cx="142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89742" y="3102964"/>
            <a:ext cx="939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(in short-</a:t>
            </a:r>
          </a:p>
          <a:p>
            <a:r>
              <a:rPr lang="en-GB" sz="1400" dirty="0" smtClean="0"/>
              <a:t> hand)</a:t>
            </a:r>
            <a:endParaRPr lang="en-GB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64302" y="3537678"/>
            <a:ext cx="314793" cy="1798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4741" y="4227229"/>
            <a:ext cx="8241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       </a:t>
            </a:r>
            <a:r>
              <a:rPr lang="en-GB" sz="2000" dirty="0" smtClean="0"/>
              <a:t>is chosen </a:t>
            </a:r>
            <a:r>
              <a:rPr lang="en-GB" sz="2000" i="1" dirty="0" smtClean="0"/>
              <a:t>much</a:t>
            </a:r>
            <a:r>
              <a:rPr lang="en-GB" sz="2000" dirty="0" smtClean="0"/>
              <a:t> smaller than the domain size (square box now) –</a:t>
            </a:r>
          </a:p>
          <a:p>
            <a:r>
              <a:rPr lang="en-GB" sz="2000" dirty="0" smtClean="0"/>
              <a:t>   less Jupiter-like and more </a:t>
            </a:r>
            <a:r>
              <a:rPr lang="en-GB" sz="2000" dirty="0" err="1" smtClean="0"/>
              <a:t>tokamak</a:t>
            </a:r>
            <a:r>
              <a:rPr lang="en-GB" sz="2000" dirty="0" smtClean="0"/>
              <a:t>-like – such that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ight_beta_non_zonal_drag_half_max_growth_rate_zonal_drag_1_32_of_tha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30966" y="119920"/>
            <a:ext cx="8115300" cy="6086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4518" y="19487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GB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9271" y="194870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ψ</a:t>
            </a:r>
            <a:endParaRPr lang="en-GB" sz="3600" i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6840" y="4259707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GB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6210" y="4097314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 </a:t>
            </a:r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bar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7689" y="4114802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u </a:t>
            </a:r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bar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80" y="19737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GB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9408" y="182379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ψ</a:t>
            </a:r>
            <a:endParaRPr lang="en-GB" sz="3600" i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90" y="4247215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GB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arwin-tromb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264" y="2149873"/>
            <a:ext cx="2741613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34963" y="312738"/>
            <a:ext cx="835363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                 </a:t>
            </a:r>
            <a:r>
              <a:rPr lang="en-GB" sz="1800" b="0" i="0" dirty="0"/>
              <a:t>“Erasmus Darwin held that every so often you should</a:t>
            </a:r>
          </a:p>
          <a:p>
            <a:r>
              <a:rPr lang="en-GB" sz="1800" b="0" i="0" dirty="0"/>
              <a:t>      try a damn-fool experiment.   He played the trombone to his tulips.</a:t>
            </a:r>
          </a:p>
          <a:p>
            <a:r>
              <a:rPr lang="en-GB" sz="1800" b="0" i="0" dirty="0"/>
              <a:t>This… result… was negative.  But other… impudent ideas  have succeeded…“</a:t>
            </a:r>
          </a:p>
          <a:p>
            <a:endParaRPr lang="en-GB" dirty="0"/>
          </a:p>
          <a:p>
            <a:r>
              <a:rPr lang="en-GB" sz="1800" b="0" i="0" dirty="0"/>
              <a:t>               </a:t>
            </a:r>
            <a:r>
              <a:rPr lang="en-GB" sz="1800" b="0" i="0" dirty="0" smtClean="0"/>
              <a:t>    </a:t>
            </a:r>
            <a:r>
              <a:rPr lang="en-GB" sz="1800" b="0" i="0" dirty="0" smtClean="0">
                <a:cs typeface="Arial" pitchFamily="34" charset="0"/>
              </a:rPr>
              <a:t>– J. E.</a:t>
            </a:r>
            <a:r>
              <a:rPr lang="en-GB" sz="1800" b="0" i="0" dirty="0" smtClean="0"/>
              <a:t> </a:t>
            </a:r>
            <a:r>
              <a:rPr lang="en-GB" sz="1800" b="0" i="0" dirty="0" err="1" smtClean="0"/>
              <a:t>Littlewood</a:t>
            </a:r>
            <a:r>
              <a:rPr lang="en-GB" sz="1800" dirty="0" smtClean="0"/>
              <a:t>: </a:t>
            </a:r>
            <a:r>
              <a:rPr lang="en-GB" sz="1800" i="1" dirty="0" smtClean="0"/>
              <a:t>A Mathematician’s </a:t>
            </a:r>
            <a:r>
              <a:rPr lang="en-GB" sz="1800" b="0" i="1" dirty="0" smtClean="0"/>
              <a:t>Miscellany</a:t>
            </a:r>
            <a:r>
              <a:rPr lang="en-GB" sz="1800" b="0" i="0" dirty="0"/>
              <a:t>, ed. B</a:t>
            </a:r>
            <a:r>
              <a:rPr lang="en-US" sz="1800" b="0" i="0" dirty="0" err="1">
                <a:cs typeface="Arial" pitchFamily="34" charset="0"/>
              </a:rPr>
              <a:t>éla</a:t>
            </a:r>
            <a:r>
              <a:rPr lang="en-GB" sz="1800" b="0" i="0" dirty="0"/>
              <a:t> </a:t>
            </a:r>
            <a:r>
              <a:rPr lang="en-GB" sz="1800" b="0" i="0" dirty="0" err="1"/>
              <a:t>Bollob</a:t>
            </a:r>
            <a:r>
              <a:rPr lang="en-US" sz="1800" b="0" i="0" dirty="0" err="1">
                <a:cs typeface="Arial" pitchFamily="34" charset="0"/>
              </a:rPr>
              <a:t>ás</a:t>
            </a:r>
            <a:endParaRPr lang="en-US" sz="1800" b="0" i="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1946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Line 14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468" name="Text Box 15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19469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0" name="Line 17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471" name="Text Box 2"/>
          <p:cNvSpPr txBox="1">
            <a:spLocks noChangeArrowheads="1"/>
          </p:cNvSpPr>
          <p:nvPr/>
        </p:nvSpPr>
        <p:spPr bwMode="auto">
          <a:xfrm>
            <a:off x="352425" y="3717925"/>
            <a:ext cx="8064500" cy="155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Note: </a:t>
            </a:r>
            <a:r>
              <a:rPr lang="en-US" sz="2000" b="1">
                <a:solidFill>
                  <a:srgbClr val="FF0000"/>
                </a:solidFill>
              </a:rPr>
              <a:t>(1)</a:t>
            </a:r>
            <a:r>
              <a:rPr lang="en-US" sz="2000"/>
              <a:t> the PV is a </a:t>
            </a:r>
            <a:r>
              <a:rPr lang="en-US" sz="2000" b="1">
                <a:solidFill>
                  <a:srgbClr val="FF3300"/>
                </a:solidFill>
              </a:rPr>
              <a:t>material invariant</a:t>
            </a:r>
            <a:r>
              <a:rPr lang="en-US" sz="2000"/>
              <a:t> for frictionless, adiabatic</a:t>
            </a:r>
          </a:p>
          <a:p>
            <a:pPr algn="ctr"/>
            <a:r>
              <a:rPr lang="en-US" sz="2000"/>
              <a:t>fluid motion, </a:t>
            </a:r>
            <a:r>
              <a:rPr lang="en-US" sz="1800"/>
              <a:t>under any scenario of stretching or tilting</a:t>
            </a:r>
          </a:p>
          <a:p>
            <a:pPr algn="ctr"/>
            <a:r>
              <a:rPr lang="en-US" sz="1800"/>
              <a:t>of fluid elements and stratification surfaces.</a:t>
            </a:r>
          </a:p>
          <a:p>
            <a:pPr algn="ctr"/>
            <a:endParaRPr lang="en-US" sz="1800"/>
          </a:p>
          <a:p>
            <a:pPr algn="ctr"/>
            <a:r>
              <a:rPr lang="en-US" sz="2000"/>
              <a:t>So the PV is</a:t>
            </a:r>
            <a:r>
              <a:rPr lang="en-US" sz="2000" b="1">
                <a:solidFill>
                  <a:srgbClr val="FF0000"/>
                </a:solidFill>
              </a:rPr>
              <a:t> mixable</a:t>
            </a:r>
            <a:r>
              <a:rPr lang="en-US" sz="2000"/>
              <a:t> along stratification surfaces (though not across!)</a:t>
            </a:r>
          </a:p>
        </p:txBody>
      </p:sp>
      <p:sp>
        <p:nvSpPr>
          <p:cNvPr id="19472" name="Rectangle 19"/>
          <p:cNvSpPr>
            <a:spLocks noChangeArrowheads="1"/>
          </p:cNvSpPr>
          <p:nvPr/>
        </p:nvSpPr>
        <p:spPr bwMode="auto">
          <a:xfrm>
            <a:off x="0" y="4700588"/>
            <a:ext cx="9144000" cy="600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arwin-tromb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264" y="2149873"/>
            <a:ext cx="2741613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34963" y="312738"/>
            <a:ext cx="835363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                 </a:t>
            </a:r>
            <a:r>
              <a:rPr lang="en-GB" sz="1800" b="0" i="0" dirty="0"/>
              <a:t>“Erasmus Darwin held that every so often you should</a:t>
            </a:r>
          </a:p>
          <a:p>
            <a:r>
              <a:rPr lang="en-GB" sz="1800" b="0" i="0" dirty="0"/>
              <a:t>      try a damn-fool experiment.   He played the trombone to his tulips.</a:t>
            </a:r>
          </a:p>
          <a:p>
            <a:r>
              <a:rPr lang="en-GB" sz="1800" b="0" i="0" dirty="0"/>
              <a:t>This… result… was negative.  But other… impudent ideas  have succeeded…“</a:t>
            </a:r>
          </a:p>
          <a:p>
            <a:endParaRPr lang="en-GB" dirty="0"/>
          </a:p>
          <a:p>
            <a:r>
              <a:rPr lang="en-GB" sz="1800" b="0" i="0" dirty="0"/>
              <a:t>               </a:t>
            </a:r>
            <a:r>
              <a:rPr lang="en-GB" sz="1800" b="0" i="0" dirty="0" smtClean="0"/>
              <a:t>    </a:t>
            </a:r>
            <a:r>
              <a:rPr lang="en-GB" sz="1800" b="0" i="0" dirty="0" smtClean="0">
                <a:cs typeface="Arial" pitchFamily="34" charset="0"/>
              </a:rPr>
              <a:t>– J. E.</a:t>
            </a:r>
            <a:r>
              <a:rPr lang="en-GB" sz="1800" b="0" i="0" dirty="0" smtClean="0"/>
              <a:t> </a:t>
            </a:r>
            <a:r>
              <a:rPr lang="en-GB" sz="1800" b="0" i="0" dirty="0" err="1" smtClean="0"/>
              <a:t>Littlewood</a:t>
            </a:r>
            <a:r>
              <a:rPr lang="en-GB" sz="1800" dirty="0" smtClean="0"/>
              <a:t>: </a:t>
            </a:r>
            <a:r>
              <a:rPr lang="en-GB" sz="1800" i="1" dirty="0" smtClean="0"/>
              <a:t>A Mathematician’s </a:t>
            </a:r>
            <a:r>
              <a:rPr lang="en-GB" sz="1800" b="0" i="1" dirty="0" smtClean="0"/>
              <a:t>Miscellany</a:t>
            </a:r>
            <a:r>
              <a:rPr lang="en-GB" sz="1800" b="0" i="0" dirty="0"/>
              <a:t>, ed. B</a:t>
            </a:r>
            <a:r>
              <a:rPr lang="en-US" sz="1800" b="0" i="0" dirty="0" err="1">
                <a:cs typeface="Arial" pitchFamily="34" charset="0"/>
              </a:rPr>
              <a:t>éla</a:t>
            </a:r>
            <a:r>
              <a:rPr lang="en-GB" sz="1800" b="0" i="0" dirty="0"/>
              <a:t> </a:t>
            </a:r>
            <a:r>
              <a:rPr lang="en-GB" sz="1800" b="0" i="0" dirty="0" err="1"/>
              <a:t>Bollob</a:t>
            </a:r>
            <a:r>
              <a:rPr lang="en-US" sz="1800" b="0" i="0" dirty="0" err="1">
                <a:cs typeface="Arial" pitchFamily="34" charset="0"/>
              </a:rPr>
              <a:t>ás</a:t>
            </a:r>
            <a:endParaRPr lang="en-US" sz="1800" b="0" i="0" dirty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2433" y="2473377"/>
            <a:ext cx="426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Set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000" dirty="0" smtClean="0"/>
              <a:t>,  otherwise same problem:</a:t>
            </a:r>
            <a:endParaRPr lang="en-GB" sz="20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1553" y="2523040"/>
            <a:ext cx="1809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897442" y="2413416"/>
            <a:ext cx="1229194" cy="494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arwin-tromb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264" y="2149873"/>
            <a:ext cx="2741613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34963" y="312738"/>
            <a:ext cx="835363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/>
              <a:t>                 </a:t>
            </a:r>
            <a:r>
              <a:rPr lang="en-GB" sz="1800" b="0" i="0" dirty="0"/>
              <a:t>“Erasmus Darwin held that every so often you should</a:t>
            </a:r>
          </a:p>
          <a:p>
            <a:r>
              <a:rPr lang="en-GB" sz="1800" b="0" i="0" dirty="0"/>
              <a:t>      try a damn-fool experiment.   He played the trombone to his tulips.</a:t>
            </a:r>
          </a:p>
          <a:p>
            <a:r>
              <a:rPr lang="en-GB" sz="1800" b="0" i="0" dirty="0"/>
              <a:t>This… result… was negative.  But other… impudent ideas  have succeeded…“</a:t>
            </a:r>
          </a:p>
          <a:p>
            <a:endParaRPr lang="en-GB" dirty="0"/>
          </a:p>
          <a:p>
            <a:r>
              <a:rPr lang="en-GB" sz="1800" b="0" i="0" dirty="0"/>
              <a:t>               </a:t>
            </a:r>
            <a:r>
              <a:rPr lang="en-GB" sz="1800" b="0" i="0" dirty="0" smtClean="0"/>
              <a:t>    </a:t>
            </a:r>
            <a:r>
              <a:rPr lang="en-GB" sz="1800" b="0" i="0" dirty="0" smtClean="0">
                <a:cs typeface="Arial" pitchFamily="34" charset="0"/>
              </a:rPr>
              <a:t>– J. E.</a:t>
            </a:r>
            <a:r>
              <a:rPr lang="en-GB" sz="1800" b="0" i="0" dirty="0" smtClean="0"/>
              <a:t> </a:t>
            </a:r>
            <a:r>
              <a:rPr lang="en-GB" sz="1800" b="0" i="0" dirty="0" err="1" smtClean="0"/>
              <a:t>Littlewood</a:t>
            </a:r>
            <a:r>
              <a:rPr lang="en-GB" sz="1800" dirty="0" smtClean="0"/>
              <a:t>: </a:t>
            </a:r>
            <a:r>
              <a:rPr lang="en-GB" sz="1800" i="1" dirty="0" smtClean="0"/>
              <a:t>A Mathematician’s </a:t>
            </a:r>
            <a:r>
              <a:rPr lang="en-GB" sz="1800" b="0" i="1" dirty="0" smtClean="0"/>
              <a:t>Miscellany</a:t>
            </a:r>
            <a:r>
              <a:rPr lang="en-GB" sz="1800" b="0" i="0" dirty="0"/>
              <a:t>, ed. B</a:t>
            </a:r>
            <a:r>
              <a:rPr lang="en-US" sz="1800" b="0" i="0" dirty="0" err="1">
                <a:cs typeface="Arial" pitchFamily="34" charset="0"/>
              </a:rPr>
              <a:t>éla</a:t>
            </a:r>
            <a:r>
              <a:rPr lang="en-GB" sz="1800" b="0" i="0" dirty="0"/>
              <a:t> </a:t>
            </a:r>
            <a:r>
              <a:rPr lang="en-GB" sz="1800" b="0" i="0" dirty="0" err="1"/>
              <a:t>Bollob</a:t>
            </a:r>
            <a:r>
              <a:rPr lang="en-US" sz="1800" b="0" i="0" dirty="0" err="1">
                <a:cs typeface="Arial" pitchFamily="34" charset="0"/>
              </a:rPr>
              <a:t>ás</a:t>
            </a:r>
            <a:endParaRPr lang="en-US" sz="1800" b="0" i="0" dirty="0"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489" y="3305487"/>
            <a:ext cx="29432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572" y="4202946"/>
            <a:ext cx="51911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1630" y="5300953"/>
            <a:ext cx="48387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12433" y="2473377"/>
            <a:ext cx="4262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Set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US" sz="2000" dirty="0" smtClean="0"/>
              <a:t>,  otherwise same problem:</a:t>
            </a:r>
            <a:endParaRPr lang="en-GB" sz="20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1553" y="2523040"/>
            <a:ext cx="1809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897442" y="2413416"/>
            <a:ext cx="1229194" cy="494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ero_beta_non_zonal_drag_half_max_growth_rate_zonal_drag_1_32_of_tha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71007" y="149900"/>
            <a:ext cx="8115300" cy="6086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9271" y="179880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ψ</a:t>
            </a:r>
            <a:endParaRPr lang="en-GB" sz="3600" i="1" dirty="0">
              <a:solidFill>
                <a:schemeClr val="bg1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518" y="19487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GB" sz="36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6230" y="4097314"/>
            <a:ext cx="936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 </a:t>
            </a:r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bar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1870" y="4259707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GB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92719" y="4114802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u </a:t>
            </a:r>
            <a:r>
              <a:rPr lang="en-GB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bar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80" y="19737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GB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9408" y="182379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ψ</a:t>
            </a:r>
            <a:endParaRPr lang="en-GB" sz="3600" i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90" y="4247215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endParaRPr lang="en-GB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637" y="284812"/>
            <a:ext cx="8159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Conclusions re new work (Jupiter and extended Hasegawa-</a:t>
            </a:r>
            <a:r>
              <a:rPr lang="en-US" sz="2000" b="1" dirty="0" err="1" smtClean="0"/>
              <a:t>Mima</a:t>
            </a:r>
            <a:r>
              <a:rPr lang="en-US" sz="2000" b="1" dirty="0" smtClean="0"/>
              <a:t>:</a:t>
            </a:r>
            <a:endParaRPr lang="en-GB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9705" y="749512"/>
            <a:ext cx="7367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</a:t>
            </a:r>
            <a:r>
              <a:rPr lang="en-US" dirty="0" smtClean="0"/>
              <a:t>▪ </a:t>
            </a:r>
            <a:r>
              <a:rPr lang="en-US" sz="1800" dirty="0" smtClean="0"/>
              <a:t>Jupiter model has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large-scale friction and </a:t>
            </a:r>
            <a:r>
              <a:rPr lang="en-US" sz="1800" b="1" dirty="0" smtClean="0">
                <a:solidFill>
                  <a:srgbClr val="FF0000"/>
                </a:solidFill>
              </a:rPr>
              <a:t>no</a:t>
            </a:r>
            <a:r>
              <a:rPr lang="en-US" sz="1800" dirty="0" smtClean="0"/>
              <a:t>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damping.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624" y="1259178"/>
            <a:ext cx="75985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Despite that, PV bias and zeta-dependence </a:t>
            </a:r>
            <a:r>
              <a:rPr lang="en-US" sz="1800" b="1" dirty="0" smtClean="0">
                <a:solidFill>
                  <a:srgbClr val="FF0000"/>
                </a:solidFill>
              </a:rPr>
              <a:t>allow statistically-steady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   states</a:t>
            </a:r>
            <a:r>
              <a:rPr lang="en-US" sz="1800" dirty="0" smtClean="0"/>
              <a:t> – but closely tied to the deep jets.  </a:t>
            </a:r>
            <a:r>
              <a:rPr lang="en-US" sz="1800" b="1" dirty="0" smtClean="0">
                <a:solidFill>
                  <a:srgbClr val="FF0000"/>
                </a:solidFill>
              </a:rPr>
              <a:t>Deep jets now essential!!</a:t>
            </a: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177" y="2003039"/>
            <a:ext cx="77219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▪ </a:t>
            </a:r>
            <a:r>
              <a:rPr lang="en-US" sz="1800" dirty="0" smtClean="0"/>
              <a:t>Other significant mechanisms in our model include monopole migration,</a:t>
            </a:r>
          </a:p>
          <a:p>
            <a:r>
              <a:rPr lang="en-US" sz="1800" dirty="0" smtClean="0"/>
              <a:t>    PV mixing (esp. when background beta strong), and cyclone attrition,</a:t>
            </a:r>
          </a:p>
          <a:p>
            <a:r>
              <a:rPr lang="en-US" sz="1800" dirty="0" smtClean="0"/>
              <a:t>    as well as vortex merging/cannibalism.  (Relevance to </a:t>
            </a:r>
            <a:r>
              <a:rPr lang="en-US" sz="1800" b="1" dirty="0" smtClean="0">
                <a:solidFill>
                  <a:srgbClr val="FF0000"/>
                </a:solidFill>
              </a:rPr>
              <a:t>GRS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etc</a:t>
            </a:r>
            <a:r>
              <a:rPr lang="en-US" sz="1800" dirty="0" smtClean="0"/>
              <a:t>. ???)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606" y="3013437"/>
            <a:ext cx="70279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</a:t>
            </a:r>
            <a:r>
              <a:rPr lang="en-US" dirty="0" smtClean="0"/>
              <a:t>▪ </a:t>
            </a:r>
            <a:r>
              <a:rPr lang="en-US" sz="1800" dirty="0" smtClean="0"/>
              <a:t>Passive Kelvin (SSST, CE2) almost  </a:t>
            </a:r>
            <a:r>
              <a:rPr lang="en-US" sz="1800" b="1" dirty="0" smtClean="0">
                <a:solidFill>
                  <a:srgbClr val="FF0000"/>
                </a:solidFill>
              </a:rPr>
              <a:t>vanishingly weak  </a:t>
            </a:r>
            <a:r>
              <a:rPr lang="en-US" sz="1800" b="1" i="1" dirty="0" smtClean="0">
                <a:solidFill>
                  <a:srgbClr val="FF0000"/>
                </a:solidFill>
              </a:rPr>
              <a:t>despite</a:t>
            </a:r>
          </a:p>
          <a:p>
            <a:r>
              <a:rPr lang="en-US" sz="1800" dirty="0" smtClean="0"/>
              <a:t>    </a:t>
            </a:r>
            <a:r>
              <a:rPr lang="en-US" sz="1800" dirty="0" err="1" smtClean="0"/>
              <a:t>favourable</a:t>
            </a:r>
            <a:r>
              <a:rPr lang="en-US" sz="1800" dirty="0" smtClean="0"/>
              <a:t> forcing-anisotropy (</a:t>
            </a:r>
            <a:r>
              <a:rPr lang="en-US" sz="1800" dirty="0" err="1" smtClean="0"/>
              <a:t>Srinivasan</a:t>
            </a:r>
            <a:r>
              <a:rPr lang="en-US" sz="1800" dirty="0" smtClean="0"/>
              <a:t> &amp; Young).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576" y="3790852"/>
            <a:ext cx="83150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▪ </a:t>
            </a:r>
            <a:r>
              <a:rPr lang="en-US" sz="1800" dirty="0" smtClean="0"/>
              <a:t>EHM results robustly suggest the opposite: Kelvin mech. probably </a:t>
            </a:r>
            <a:r>
              <a:rPr lang="en-US" sz="1800" b="1" dirty="0" smtClean="0">
                <a:solidFill>
                  <a:srgbClr val="FF0000"/>
                </a:solidFill>
              </a:rPr>
              <a:t>dominant,</a:t>
            </a:r>
          </a:p>
          <a:p>
            <a:r>
              <a:rPr lang="en-US" sz="1800" dirty="0" smtClean="0"/>
              <a:t> thanks to </a:t>
            </a:r>
            <a:r>
              <a:rPr lang="en-US" sz="1800" b="1" dirty="0" smtClean="0"/>
              <a:t>perfectly unbiased self-excitation</a:t>
            </a:r>
            <a:r>
              <a:rPr lang="en-US" sz="1800" dirty="0" smtClean="0"/>
              <a:t>, </a:t>
            </a:r>
            <a:r>
              <a:rPr lang="en-US" sz="1800" b="1" dirty="0" smtClean="0">
                <a:solidFill>
                  <a:srgbClr val="FF0000"/>
                </a:solidFill>
              </a:rPr>
              <a:t>but</a:t>
            </a:r>
            <a:r>
              <a:rPr lang="en-US" sz="1800" dirty="0" smtClean="0"/>
              <a:t> easily </a:t>
            </a:r>
            <a:r>
              <a:rPr lang="en-US" sz="1800" b="1" dirty="0" smtClean="0">
                <a:solidFill>
                  <a:srgbClr val="FF0000"/>
                </a:solidFill>
              </a:rPr>
              <a:t>killed by shear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 Reason is the </a:t>
            </a:r>
            <a:r>
              <a:rPr lang="en-US" sz="1800" b="1" dirty="0" smtClean="0">
                <a:solidFill>
                  <a:srgbClr val="FF0000"/>
                </a:solidFill>
              </a:rPr>
              <a:t>enormously stronger and more extensive shear</a:t>
            </a:r>
            <a:r>
              <a:rPr lang="en-US" sz="1800" dirty="0" smtClean="0"/>
              <a:t> arising from</a:t>
            </a:r>
          </a:p>
          <a:p>
            <a:r>
              <a:rPr lang="en-US" sz="1800" dirty="0" smtClean="0"/>
              <a:t>  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= 0 </a:t>
            </a:r>
            <a:r>
              <a:rPr lang="en-US" sz="2000" dirty="0" smtClean="0"/>
              <a:t> </a:t>
            </a:r>
            <a:r>
              <a:rPr lang="en-US" sz="1800" dirty="0" smtClean="0"/>
              <a:t>zonal-mean PV inversion.  (“Killed”: </a:t>
            </a:r>
            <a:r>
              <a:rPr lang="en-US" sz="1800" b="1" dirty="0" smtClean="0">
                <a:solidFill>
                  <a:srgbClr val="FF0000"/>
                </a:solidFill>
              </a:rPr>
              <a:t>easy extension of Kelvin 1887</a:t>
            </a:r>
            <a:r>
              <a:rPr lang="en-US" sz="1800" dirty="0" smtClean="0"/>
              <a:t>.)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173" y="4800835"/>
            <a:ext cx="317183" cy="28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-220663" y="-368300"/>
            <a:ext cx="9556751" cy="755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352425" y="3717925"/>
            <a:ext cx="8064500" cy="155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Note: </a:t>
            </a:r>
            <a:r>
              <a:rPr lang="en-US" sz="2000" b="1">
                <a:solidFill>
                  <a:srgbClr val="FF0000"/>
                </a:solidFill>
              </a:rPr>
              <a:t>(1)</a:t>
            </a:r>
            <a:r>
              <a:rPr lang="en-US" sz="2000"/>
              <a:t> the PV is a </a:t>
            </a:r>
            <a:r>
              <a:rPr lang="en-US" sz="2000" b="1">
                <a:solidFill>
                  <a:srgbClr val="FF3300"/>
                </a:solidFill>
              </a:rPr>
              <a:t>material invariant</a:t>
            </a:r>
            <a:r>
              <a:rPr lang="en-US" sz="2000"/>
              <a:t> for frictionless, adiabatic</a:t>
            </a:r>
          </a:p>
          <a:p>
            <a:pPr algn="ctr"/>
            <a:r>
              <a:rPr lang="en-US" sz="2000"/>
              <a:t>fluid motion, </a:t>
            </a:r>
            <a:r>
              <a:rPr lang="en-US" sz="1800"/>
              <a:t>under any scenario of stretching or tilting</a:t>
            </a:r>
          </a:p>
          <a:p>
            <a:pPr algn="ctr"/>
            <a:r>
              <a:rPr lang="en-US" sz="1800"/>
              <a:t>of fluid elements and stratification surfaces.</a:t>
            </a:r>
          </a:p>
          <a:p>
            <a:pPr algn="ctr"/>
            <a:endParaRPr lang="en-US" sz="1800"/>
          </a:p>
          <a:p>
            <a:pPr algn="ctr"/>
            <a:r>
              <a:rPr lang="en-US" sz="2000"/>
              <a:t>So the PV is</a:t>
            </a:r>
            <a:r>
              <a:rPr lang="en-US" sz="2000" b="1">
                <a:solidFill>
                  <a:srgbClr val="FF0000"/>
                </a:solidFill>
              </a:rPr>
              <a:t> mixable</a:t>
            </a:r>
            <a:r>
              <a:rPr lang="en-US" sz="2000"/>
              <a:t> along stratification surfaces (though not across!)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048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Line 16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93" name="Text Box 17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0494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5" name="Line 19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352425" y="3717925"/>
            <a:ext cx="8064500" cy="1555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Note: </a:t>
            </a:r>
            <a:r>
              <a:rPr lang="en-US" sz="2000" b="1">
                <a:solidFill>
                  <a:srgbClr val="FF0000"/>
                </a:solidFill>
              </a:rPr>
              <a:t>(1)</a:t>
            </a:r>
            <a:r>
              <a:rPr lang="en-US" sz="2000"/>
              <a:t> the PV is a </a:t>
            </a:r>
            <a:r>
              <a:rPr lang="en-US" sz="2000" b="1">
                <a:solidFill>
                  <a:srgbClr val="FF3300"/>
                </a:solidFill>
              </a:rPr>
              <a:t>material invariant</a:t>
            </a:r>
            <a:r>
              <a:rPr lang="en-US" sz="2000"/>
              <a:t> for frictionless, adiabatic</a:t>
            </a:r>
          </a:p>
          <a:p>
            <a:pPr algn="ctr"/>
            <a:r>
              <a:rPr lang="en-US" sz="2000"/>
              <a:t>fluid motion, </a:t>
            </a:r>
            <a:r>
              <a:rPr lang="en-US" sz="1800"/>
              <a:t>under any scenario of stretching or tilting</a:t>
            </a:r>
          </a:p>
          <a:p>
            <a:pPr algn="ctr"/>
            <a:r>
              <a:rPr lang="en-US" sz="1800"/>
              <a:t>of fluid elements and stratification surfaces.</a:t>
            </a:r>
          </a:p>
          <a:p>
            <a:pPr algn="ctr"/>
            <a:endParaRPr lang="en-US" sz="1800"/>
          </a:p>
          <a:p>
            <a:pPr algn="ctr"/>
            <a:r>
              <a:rPr lang="en-US" sz="2000"/>
              <a:t>So the PV is</a:t>
            </a:r>
            <a:r>
              <a:rPr lang="en-US" sz="2000" b="1">
                <a:solidFill>
                  <a:srgbClr val="FF0000"/>
                </a:solidFill>
              </a:rPr>
              <a:t> mixable</a:t>
            </a:r>
            <a:r>
              <a:rPr lang="en-US" sz="2000"/>
              <a:t> along stratification surfaces (though not across!)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 flipH="1">
            <a:off x="7194550" y="4543425"/>
            <a:ext cx="390525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562850" y="4329113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/>
              <a:t>impermeability</a:t>
            </a:r>
          </a:p>
          <a:p>
            <a:r>
              <a:rPr lang="en-US" sz="1400"/>
              <a:t>theorem etc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151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Line 15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519" name="Text Box 16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1520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1" name="Line 18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352425" y="3717925"/>
            <a:ext cx="8064500" cy="247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Note: </a:t>
            </a:r>
            <a:r>
              <a:rPr lang="en-US" sz="2000" b="1">
                <a:solidFill>
                  <a:srgbClr val="FF0000"/>
                </a:solidFill>
              </a:rPr>
              <a:t>(1)</a:t>
            </a:r>
            <a:r>
              <a:rPr lang="en-US" sz="2000"/>
              <a:t> the PV is a </a:t>
            </a:r>
            <a:r>
              <a:rPr lang="en-US" sz="2000" b="1">
                <a:solidFill>
                  <a:srgbClr val="FF3300"/>
                </a:solidFill>
              </a:rPr>
              <a:t>material invariant</a:t>
            </a:r>
            <a:r>
              <a:rPr lang="en-US" sz="2000"/>
              <a:t> for frictionless, adiabatic</a:t>
            </a:r>
          </a:p>
          <a:p>
            <a:pPr algn="ctr"/>
            <a:r>
              <a:rPr lang="en-US" sz="2000"/>
              <a:t>fluid motion, </a:t>
            </a:r>
            <a:r>
              <a:rPr lang="en-US" sz="1800"/>
              <a:t>under any scenario of stretching or tilting</a:t>
            </a:r>
          </a:p>
          <a:p>
            <a:pPr algn="ctr"/>
            <a:r>
              <a:rPr lang="en-US" sz="1800"/>
              <a:t>of fluid elements and stratification surfaces.</a:t>
            </a:r>
          </a:p>
          <a:p>
            <a:pPr algn="ctr"/>
            <a:endParaRPr lang="en-US" sz="1800"/>
          </a:p>
          <a:p>
            <a:pPr algn="ctr"/>
            <a:r>
              <a:rPr lang="en-US" sz="2000"/>
              <a:t>So the PV is</a:t>
            </a:r>
            <a:r>
              <a:rPr lang="en-US" sz="2000" b="1">
                <a:solidFill>
                  <a:srgbClr val="FF0000"/>
                </a:solidFill>
              </a:rPr>
              <a:t> mixable</a:t>
            </a:r>
            <a:r>
              <a:rPr lang="en-US" sz="2000"/>
              <a:t> along stratification surfaces (though not across!)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And </a:t>
            </a:r>
            <a:r>
              <a:rPr lang="en-US" sz="2000" b="1">
                <a:solidFill>
                  <a:srgbClr val="FF3300"/>
                </a:solidFill>
              </a:rPr>
              <a:t>(2) </a:t>
            </a:r>
            <a:r>
              <a:rPr lang="en-US" sz="2000"/>
              <a:t>the PV is</a:t>
            </a:r>
            <a:r>
              <a:rPr lang="en-US" sz="2000" b="1">
                <a:solidFill>
                  <a:srgbClr val="FF3300"/>
                </a:solidFill>
              </a:rPr>
              <a:t> invertible:</a:t>
            </a:r>
            <a:r>
              <a:rPr lang="en-US" sz="2000"/>
              <a:t> the PV field has nearly all the dynamical</a:t>
            </a:r>
          </a:p>
          <a:p>
            <a:pPr algn="ctr"/>
            <a:r>
              <a:rPr lang="en-US" sz="2000"/>
              <a:t> information.   (Invertibility depends on the flow being </a:t>
            </a:r>
            <a:r>
              <a:rPr lang="en-US" sz="2000" b="1">
                <a:solidFill>
                  <a:srgbClr val="FF3300"/>
                </a:solidFill>
              </a:rPr>
              <a:t>balanced</a:t>
            </a:r>
            <a:r>
              <a:rPr lang="en-US" sz="2000"/>
              <a:t>.)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H="1">
            <a:off x="7194550" y="4543425"/>
            <a:ext cx="390525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7562850" y="4329113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/>
              <a:t>impermeability</a:t>
            </a:r>
          </a:p>
          <a:p>
            <a:r>
              <a:rPr lang="en-US" sz="1400"/>
              <a:t>theorem etc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253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1" name="Rectangle 15"/>
          <p:cNvSpPr>
            <a:spLocks noChangeArrowheads="1"/>
          </p:cNvSpPr>
          <p:nvPr/>
        </p:nvSpPr>
        <p:spPr bwMode="auto">
          <a:xfrm>
            <a:off x="300038" y="5400675"/>
            <a:ext cx="8172450" cy="8429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Text Box 16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2543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Line 18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52425" y="3717925"/>
            <a:ext cx="8064500" cy="247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Note: </a:t>
            </a:r>
            <a:r>
              <a:rPr lang="en-US" sz="2000" b="1">
                <a:solidFill>
                  <a:srgbClr val="FF0000"/>
                </a:solidFill>
              </a:rPr>
              <a:t>(1)</a:t>
            </a:r>
            <a:r>
              <a:rPr lang="en-US" sz="2000"/>
              <a:t> the PV is a </a:t>
            </a:r>
            <a:r>
              <a:rPr lang="en-US" sz="2000" b="1">
                <a:solidFill>
                  <a:srgbClr val="FF3300"/>
                </a:solidFill>
              </a:rPr>
              <a:t>material invariant</a:t>
            </a:r>
            <a:r>
              <a:rPr lang="en-US" sz="2000"/>
              <a:t> for frictionless, adiabatic</a:t>
            </a:r>
          </a:p>
          <a:p>
            <a:pPr algn="ctr"/>
            <a:r>
              <a:rPr lang="en-US" sz="2000"/>
              <a:t>fluid motion, </a:t>
            </a:r>
            <a:r>
              <a:rPr lang="en-US" sz="1800"/>
              <a:t>under any scenario of stretching or tilting</a:t>
            </a:r>
          </a:p>
          <a:p>
            <a:pPr algn="ctr"/>
            <a:r>
              <a:rPr lang="en-US" sz="1800"/>
              <a:t>of fluid elements and stratification surfaces.</a:t>
            </a:r>
          </a:p>
          <a:p>
            <a:pPr algn="ctr"/>
            <a:endParaRPr lang="en-US" sz="1800"/>
          </a:p>
          <a:p>
            <a:pPr algn="ctr"/>
            <a:r>
              <a:rPr lang="en-US" sz="2000"/>
              <a:t>So the PV is</a:t>
            </a:r>
            <a:r>
              <a:rPr lang="en-US" sz="2000" b="1">
                <a:solidFill>
                  <a:srgbClr val="FF0000"/>
                </a:solidFill>
              </a:rPr>
              <a:t> mixable</a:t>
            </a:r>
            <a:r>
              <a:rPr lang="en-US" sz="2000"/>
              <a:t> along stratification surfaces (though not across!)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And </a:t>
            </a:r>
            <a:r>
              <a:rPr lang="en-US" sz="2000" b="1">
                <a:solidFill>
                  <a:srgbClr val="FF3300"/>
                </a:solidFill>
              </a:rPr>
              <a:t>(2) </a:t>
            </a:r>
            <a:r>
              <a:rPr lang="en-US" sz="2000"/>
              <a:t>the PV is</a:t>
            </a:r>
            <a:r>
              <a:rPr lang="en-US" sz="2000" b="1">
                <a:solidFill>
                  <a:srgbClr val="FF3300"/>
                </a:solidFill>
              </a:rPr>
              <a:t> invertible:</a:t>
            </a:r>
            <a:r>
              <a:rPr lang="en-US" sz="2000"/>
              <a:t> the PV field has nearly all the dynamical</a:t>
            </a:r>
          </a:p>
          <a:p>
            <a:pPr algn="ctr"/>
            <a:r>
              <a:rPr lang="en-US" sz="2000"/>
              <a:t> information.   (Invertibility depends on the flow being </a:t>
            </a:r>
            <a:r>
              <a:rPr lang="en-US" sz="2000" b="1">
                <a:solidFill>
                  <a:srgbClr val="FF3300"/>
                </a:solidFill>
              </a:rPr>
              <a:t>balanced</a:t>
            </a:r>
            <a:r>
              <a:rPr lang="en-US" sz="2000"/>
              <a:t>.)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H="1">
            <a:off x="7194550" y="4543425"/>
            <a:ext cx="390525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562850" y="4329113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/>
              <a:t>impermeability</a:t>
            </a:r>
          </a:p>
          <a:p>
            <a:r>
              <a:rPr lang="en-US" sz="1400"/>
              <a:t>theorem etc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Text Box 14"/>
          <p:cNvSpPr txBox="1">
            <a:spLocks noChangeArrowheads="1"/>
          </p:cNvSpPr>
          <p:nvPr/>
        </p:nvSpPr>
        <p:spPr bwMode="auto">
          <a:xfrm>
            <a:off x="963613" y="6308725"/>
            <a:ext cx="7738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/>
              <a:t>Note </a:t>
            </a:r>
            <a:r>
              <a:rPr lang="en-GB" sz="2000" b="1" dirty="0">
                <a:solidFill>
                  <a:srgbClr val="FF0000"/>
                </a:solidFill>
              </a:rPr>
              <a:t>scale effect</a:t>
            </a:r>
            <a:r>
              <a:rPr lang="en-GB" sz="2000" b="1" dirty="0"/>
              <a:t>:</a:t>
            </a:r>
            <a:r>
              <a:rPr lang="en-GB" sz="2000" dirty="0"/>
              <a:t> small-scale PV anomalies </a:t>
            </a:r>
            <a:r>
              <a:rPr lang="en-GB" sz="2000" dirty="0">
                <a:cs typeface="Arial" charset="0"/>
              </a:rPr>
              <a:t>→ weak velocities.</a:t>
            </a:r>
            <a:endParaRPr lang="en-US" sz="2000" dirty="0"/>
          </a:p>
        </p:txBody>
      </p:sp>
      <p:sp>
        <p:nvSpPr>
          <p:cNvPr id="23566" name="Rectangle 15"/>
          <p:cNvSpPr>
            <a:spLocks noChangeArrowheads="1"/>
          </p:cNvSpPr>
          <p:nvPr/>
        </p:nvSpPr>
        <p:spPr bwMode="auto">
          <a:xfrm>
            <a:off x="300038" y="5400675"/>
            <a:ext cx="8172450" cy="8429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Text Box 16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3568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9" name="Line 18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n-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52925"/>
            <a:ext cx="9245600" cy="139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For more detail, </a:t>
            </a:r>
            <a:r>
              <a:rPr lang="en-US" sz="2000" dirty="0" err="1">
                <a:solidFill>
                  <a:schemeClr val="bg1"/>
                </a:solidFill>
              </a:rPr>
              <a:t>websearch</a:t>
            </a:r>
            <a:r>
              <a:rPr lang="en-US" sz="2000" b="1" dirty="0">
                <a:solidFill>
                  <a:schemeClr val="bg1"/>
                </a:solidFill>
              </a:rPr>
              <a:t> ”lucidity principles”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then back to my home page at ”Encyclopedia</a:t>
            </a:r>
            <a:r>
              <a:rPr lang="en-US" sz="1800" dirty="0" smtClean="0">
                <a:solidFill>
                  <a:schemeClr val="bg1"/>
                </a:solidFill>
              </a:rPr>
              <a:t>”, 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  <a:r>
              <a:rPr lang="en-US" sz="1800" dirty="0" err="1">
                <a:solidFill>
                  <a:schemeClr val="bg1"/>
                </a:solidFill>
              </a:rPr>
              <a:t>Rosenbluth</a:t>
            </a:r>
            <a:r>
              <a:rPr lang="en-US" sz="1800" dirty="0" smtClean="0">
                <a:solidFill>
                  <a:schemeClr val="bg1"/>
                </a:solidFill>
              </a:rPr>
              <a:t>”, ”</a:t>
            </a:r>
            <a:r>
              <a:rPr lang="en-US" sz="1800" dirty="0" err="1" smtClean="0">
                <a:solidFill>
                  <a:schemeClr val="bg1"/>
                </a:solidFill>
              </a:rPr>
              <a:t>Haurwitz</a:t>
            </a:r>
            <a:r>
              <a:rPr lang="en-US" sz="1800" dirty="0" smtClean="0">
                <a:solidFill>
                  <a:schemeClr val="bg1"/>
                </a:solidFill>
              </a:rPr>
              <a:t>”.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149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Our life support system</a:t>
            </a:r>
            <a:endParaRPr 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52425" y="3717925"/>
            <a:ext cx="8064500" cy="247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Note: </a:t>
            </a:r>
            <a:r>
              <a:rPr lang="en-US" sz="2000" b="1">
                <a:solidFill>
                  <a:srgbClr val="FF0000"/>
                </a:solidFill>
              </a:rPr>
              <a:t>(1)</a:t>
            </a:r>
            <a:r>
              <a:rPr lang="en-US" sz="2000"/>
              <a:t> the PV is a </a:t>
            </a:r>
            <a:r>
              <a:rPr lang="en-US" sz="2000" b="1">
                <a:solidFill>
                  <a:srgbClr val="FF3300"/>
                </a:solidFill>
              </a:rPr>
              <a:t>material invariant</a:t>
            </a:r>
            <a:r>
              <a:rPr lang="en-US" sz="2000"/>
              <a:t> for frictionless, adiabatic</a:t>
            </a:r>
          </a:p>
          <a:p>
            <a:pPr algn="ctr"/>
            <a:r>
              <a:rPr lang="en-US" sz="2000"/>
              <a:t>fluid motion, </a:t>
            </a:r>
            <a:r>
              <a:rPr lang="en-US" sz="1800"/>
              <a:t>under any scenario of stretching or tilting</a:t>
            </a:r>
          </a:p>
          <a:p>
            <a:pPr algn="ctr"/>
            <a:r>
              <a:rPr lang="en-US" sz="1800"/>
              <a:t>of fluid elements and stratification surfaces.</a:t>
            </a:r>
          </a:p>
          <a:p>
            <a:pPr algn="ctr"/>
            <a:endParaRPr lang="en-US" sz="1800"/>
          </a:p>
          <a:p>
            <a:pPr algn="ctr"/>
            <a:r>
              <a:rPr lang="en-US" sz="2000"/>
              <a:t>So the PV is</a:t>
            </a:r>
            <a:r>
              <a:rPr lang="en-US" sz="2000" b="1">
                <a:solidFill>
                  <a:srgbClr val="FF0000"/>
                </a:solidFill>
              </a:rPr>
              <a:t> mixable</a:t>
            </a:r>
            <a:r>
              <a:rPr lang="en-US" sz="2000"/>
              <a:t> along stratification surfaces (though not across!)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And </a:t>
            </a:r>
            <a:r>
              <a:rPr lang="en-US" sz="2000" b="1">
                <a:solidFill>
                  <a:srgbClr val="FF3300"/>
                </a:solidFill>
              </a:rPr>
              <a:t>(2) </a:t>
            </a:r>
            <a:r>
              <a:rPr lang="en-US" sz="2000"/>
              <a:t>the PV is</a:t>
            </a:r>
            <a:r>
              <a:rPr lang="en-US" sz="2000" b="1">
                <a:solidFill>
                  <a:srgbClr val="FF3300"/>
                </a:solidFill>
              </a:rPr>
              <a:t> invertible:</a:t>
            </a:r>
            <a:r>
              <a:rPr lang="en-US" sz="2000"/>
              <a:t> the PV field has nearly all the dynamical</a:t>
            </a:r>
          </a:p>
          <a:p>
            <a:pPr algn="ctr"/>
            <a:r>
              <a:rPr lang="en-US" sz="2000"/>
              <a:t> information.   (Invertibility depends on the flow being </a:t>
            </a:r>
            <a:r>
              <a:rPr lang="en-US" sz="2000" b="1">
                <a:solidFill>
                  <a:srgbClr val="FF3300"/>
                </a:solidFill>
              </a:rPr>
              <a:t>balanced</a:t>
            </a:r>
            <a:r>
              <a:rPr lang="en-US" sz="2000"/>
              <a:t>.)</a:t>
            </a:r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 flipH="1">
            <a:off x="7194550" y="4543425"/>
            <a:ext cx="390525" cy="43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7562850" y="4329113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/>
              <a:t>impermeability</a:t>
            </a:r>
          </a:p>
          <a:p>
            <a:r>
              <a:rPr lang="en-US" sz="1400"/>
              <a:t>theorem etc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458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 Box 11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458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Text Box 15"/>
          <p:cNvSpPr txBox="1">
            <a:spLocks noChangeArrowheads="1"/>
          </p:cNvSpPr>
          <p:nvPr/>
        </p:nvSpPr>
        <p:spPr bwMode="auto">
          <a:xfrm>
            <a:off x="620258" y="6334125"/>
            <a:ext cx="8352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What do </a:t>
            </a:r>
            <a:r>
              <a:rPr lang="en-GB" sz="2000" b="1" dirty="0" smtClean="0">
                <a:solidFill>
                  <a:srgbClr val="FF0000"/>
                </a:solidFill>
              </a:rPr>
              <a:t>real PV </a:t>
            </a:r>
            <a:r>
              <a:rPr lang="en-GB" sz="2000" b="1" dirty="0">
                <a:solidFill>
                  <a:srgbClr val="FF0000"/>
                </a:solidFill>
              </a:rPr>
              <a:t>fields</a:t>
            </a:r>
            <a:r>
              <a:rPr lang="en-GB" sz="2000" dirty="0"/>
              <a:t> look like?  Here’s an example (nostalgic for me):</a:t>
            </a:r>
            <a:endParaRPr lang="en-US" sz="2000" dirty="0"/>
          </a:p>
        </p:txBody>
      </p:sp>
      <p:sp>
        <p:nvSpPr>
          <p:cNvPr id="24590" name="Rectangle 17"/>
          <p:cNvSpPr>
            <a:spLocks noChangeArrowheads="1"/>
          </p:cNvSpPr>
          <p:nvPr/>
        </p:nvSpPr>
        <p:spPr bwMode="auto">
          <a:xfrm>
            <a:off x="300038" y="5400675"/>
            <a:ext cx="8172450" cy="8429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Text Box 18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4592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3" name="Line 20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th850_pv_197901170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3463" y="2374900"/>
            <a:ext cx="29718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  <a:cs typeface="Arial" charset="0"/>
              </a:rPr>
              <a:t>McIntyre and Palmer (1983), revisited</a:t>
            </a:r>
            <a:endParaRPr lang="en-US" sz="2600" b="1">
              <a:solidFill>
                <a:srgbClr val="0050A0"/>
              </a:solidFill>
              <a:cs typeface="Arial" charset="0"/>
            </a:endParaRPr>
          </a:p>
        </p:txBody>
      </p:sp>
      <p:pic>
        <p:nvPicPr>
          <p:cNvPr id="25604" name="Picture 6" descr="snapshot10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snapshot1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5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3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>
                <a:cs typeface="Arial" charset="0"/>
              </a:rPr>
              <a:t>PVU</a:t>
            </a:r>
          </a:p>
        </p:txBody>
      </p:sp>
      <p:pic>
        <p:nvPicPr>
          <p:cNvPr id="25608" name="Picture 10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6854825" y="193357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Initial state</a:t>
            </a:r>
          </a:p>
        </p:txBody>
      </p:sp>
      <p:sp>
        <p:nvSpPr>
          <p:cNvPr id="25611" name="Text Box 13"/>
          <p:cNvSpPr txBox="1">
            <a:spLocks noChangeArrowheads="1"/>
          </p:cNvSpPr>
          <p:nvPr/>
        </p:nvSpPr>
        <p:spPr bwMode="auto">
          <a:xfrm>
            <a:off x="4722813" y="720725"/>
            <a:ext cx="4357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PV on the 850K stratification surface: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snapshot10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th850_pv_197901270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463" y="2376488"/>
            <a:ext cx="29718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</a:rPr>
              <a:t>McIntyre and Palmer (1983), revisited</a:t>
            </a:r>
            <a:endParaRPr lang="en-US" sz="2600" b="1">
              <a:solidFill>
                <a:srgbClr val="0050A0"/>
              </a:solidFill>
            </a:endParaRP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4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/>
              <a:t>PVU</a:t>
            </a:r>
          </a:p>
        </p:txBody>
      </p:sp>
      <p:pic>
        <p:nvPicPr>
          <p:cNvPr id="26631" name="Picture 10" descr="snapshot10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1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6872288" y="1933575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Final state</a:t>
            </a:r>
          </a:p>
        </p:txBody>
      </p:sp>
      <p:sp>
        <p:nvSpPr>
          <p:cNvPr id="26635" name="Text Box 12"/>
          <p:cNvSpPr txBox="1">
            <a:spLocks noChangeArrowheads="1"/>
          </p:cNvSpPr>
          <p:nvPr/>
        </p:nvSpPr>
        <p:spPr bwMode="auto">
          <a:xfrm>
            <a:off x="4722813" y="720725"/>
            <a:ext cx="4357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PV on the 850K stratification surface: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snapshot10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th850_pv_197901270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463" y="2376488"/>
            <a:ext cx="29718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</a:rPr>
              <a:t>McIntyre and Palmer (1983), revisited</a:t>
            </a:r>
            <a:endParaRPr lang="en-US" sz="2600" b="1">
              <a:solidFill>
                <a:srgbClr val="0050A0"/>
              </a:solidFill>
            </a:endParaRP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4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/>
              <a:t>PVU</a:t>
            </a:r>
          </a:p>
        </p:txBody>
      </p:sp>
      <p:pic>
        <p:nvPicPr>
          <p:cNvPr id="27655" name="Picture 10" descr="snapshot10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1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7658" name="Text Box 11"/>
          <p:cNvSpPr txBox="1">
            <a:spLocks noChangeArrowheads="1"/>
          </p:cNvSpPr>
          <p:nvPr/>
        </p:nvSpPr>
        <p:spPr bwMode="auto">
          <a:xfrm>
            <a:off x="5573713" y="1220788"/>
            <a:ext cx="137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turbulent</a:t>
            </a:r>
          </a:p>
          <a:p>
            <a:r>
              <a:rPr lang="en-US" b="1">
                <a:solidFill>
                  <a:srgbClr val="FF3300"/>
                </a:solidFill>
              </a:rPr>
              <a:t>here</a:t>
            </a:r>
          </a:p>
        </p:txBody>
      </p:sp>
      <p:sp>
        <p:nvSpPr>
          <p:cNvPr id="27659" name="Line 12"/>
          <p:cNvSpPr>
            <a:spLocks noChangeShapeType="1"/>
          </p:cNvSpPr>
          <p:nvPr/>
        </p:nvSpPr>
        <p:spPr bwMode="auto">
          <a:xfrm>
            <a:off x="6370638" y="1917700"/>
            <a:ext cx="958850" cy="14747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660" name="TextBox 10"/>
          <p:cNvSpPr txBox="1">
            <a:spLocks noChangeArrowheads="1"/>
          </p:cNvSpPr>
          <p:nvPr/>
        </p:nvSpPr>
        <p:spPr bwMode="auto">
          <a:xfrm>
            <a:off x="6872288" y="1933575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Final state</a:t>
            </a:r>
          </a:p>
        </p:txBody>
      </p:sp>
      <p:sp>
        <p:nvSpPr>
          <p:cNvPr id="27661" name="Text Box 14"/>
          <p:cNvSpPr txBox="1">
            <a:spLocks noChangeArrowheads="1"/>
          </p:cNvSpPr>
          <p:nvPr/>
        </p:nvSpPr>
        <p:spPr bwMode="auto">
          <a:xfrm>
            <a:off x="4722813" y="720725"/>
            <a:ext cx="4357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PV on the 850K stratification surface: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snapshot10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th850_pv_197901270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463" y="2376488"/>
            <a:ext cx="29718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</a:rPr>
              <a:t>McIntyre and Palmer (1983), revisited</a:t>
            </a:r>
            <a:endParaRPr lang="en-US" sz="2600" b="1">
              <a:solidFill>
                <a:srgbClr val="0050A0"/>
              </a:solidFill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9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/>
              <a:t>PVU</a:t>
            </a:r>
          </a:p>
        </p:txBody>
      </p:sp>
      <p:pic>
        <p:nvPicPr>
          <p:cNvPr id="28679" name="Picture 10" descr="snapshot10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1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8682" name="TextBox 10"/>
          <p:cNvSpPr txBox="1">
            <a:spLocks noChangeArrowheads="1"/>
          </p:cNvSpPr>
          <p:nvPr/>
        </p:nvSpPr>
        <p:spPr bwMode="auto">
          <a:xfrm>
            <a:off x="6872288" y="1933575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Final state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573713" y="1220788"/>
            <a:ext cx="137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turbulent</a:t>
            </a:r>
          </a:p>
          <a:p>
            <a:r>
              <a:rPr lang="en-US" b="1">
                <a:solidFill>
                  <a:srgbClr val="FF3300"/>
                </a:solidFill>
              </a:rPr>
              <a:t>here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7507288" y="1127125"/>
            <a:ext cx="150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wavelike</a:t>
            </a:r>
          </a:p>
          <a:p>
            <a:r>
              <a:rPr lang="en-US" b="1">
                <a:solidFill>
                  <a:srgbClr val="FF3300"/>
                </a:solidFill>
              </a:rPr>
              <a:t>        here</a:t>
            </a:r>
          </a:p>
        </p:txBody>
      </p:sp>
      <p:sp>
        <p:nvSpPr>
          <p:cNvPr id="28685" name="Line 14"/>
          <p:cNvSpPr>
            <a:spLocks noChangeShapeType="1"/>
          </p:cNvSpPr>
          <p:nvPr/>
        </p:nvSpPr>
        <p:spPr bwMode="auto">
          <a:xfrm flipH="1">
            <a:off x="8094663" y="1925638"/>
            <a:ext cx="569912" cy="17065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686" name="Line 15"/>
          <p:cNvSpPr>
            <a:spLocks noChangeShapeType="1"/>
          </p:cNvSpPr>
          <p:nvPr/>
        </p:nvSpPr>
        <p:spPr bwMode="auto">
          <a:xfrm>
            <a:off x="6370638" y="1917700"/>
            <a:ext cx="958850" cy="14747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687" name="Text Box 16"/>
          <p:cNvSpPr txBox="1">
            <a:spLocks noChangeArrowheads="1"/>
          </p:cNvSpPr>
          <p:nvPr/>
        </p:nvSpPr>
        <p:spPr bwMode="auto">
          <a:xfrm>
            <a:off x="4722813" y="720725"/>
            <a:ext cx="4357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PV on the 850K stratification surface: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ls-ajs-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563" y="-581025"/>
            <a:ext cx="7240587" cy="762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1135063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7978775" y="0"/>
            <a:ext cx="1165225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10"/>
          <p:cNvSpPr txBox="1">
            <a:spLocks noChangeArrowheads="1"/>
          </p:cNvSpPr>
          <p:nvPr/>
        </p:nvSpPr>
        <p:spPr bwMode="auto">
          <a:xfrm>
            <a:off x="1177925" y="28575"/>
            <a:ext cx="29733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28988" y="1103313"/>
            <a:ext cx="2636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Inhomogeneous!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065838" y="104775"/>
            <a:ext cx="1830387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PV at 850K</a:t>
            </a:r>
            <a:r>
              <a:rPr lang="en-GB" sz="2000" b="1"/>
              <a:t>,</a:t>
            </a:r>
          </a:p>
          <a:p>
            <a:r>
              <a:rPr lang="en-GB" sz="1800" b="1"/>
              <a:t> mid-Jan. 1979</a:t>
            </a:r>
            <a:endParaRPr lang="en-US" sz="1800" b="1"/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6043613" y="1793875"/>
            <a:ext cx="1903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Quasi-elastic</a:t>
            </a:r>
          </a:p>
          <a:p>
            <a:r>
              <a:rPr lang="en-US" sz="2000"/>
              <a:t>“eddy-transport</a:t>
            </a:r>
          </a:p>
          <a:p>
            <a:r>
              <a:rPr lang="en-US" sz="2000"/>
              <a:t>      barrier”</a:t>
            </a: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 flipH="1">
            <a:off x="6146800" y="2498725"/>
            <a:ext cx="354013" cy="19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</a:t>
            </a:r>
            <a:endParaRPr lang="en-US" sz="200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950" y="28003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19113" y="2103438"/>
            <a:ext cx="7485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has wavelike and turbulent regions that fit together</a:t>
            </a:r>
          </a:p>
          <a:p>
            <a:r>
              <a:rPr lang="en-GB" sz="2000"/>
              <a:t>  in a</a:t>
            </a:r>
            <a:r>
              <a:rPr lang="en-GB" sz="2000" b="1"/>
              <a:t> </a:t>
            </a:r>
            <a:r>
              <a:rPr lang="en-GB" sz="2000" b="1">
                <a:solidFill>
                  <a:srgbClr val="FF3300"/>
                </a:solidFill>
              </a:rPr>
              <a:t>“wave-turbulence jigsaw”</a:t>
            </a:r>
            <a:r>
              <a:rPr lang="en-GB" sz="2000" b="1"/>
              <a:t>:</a:t>
            </a:r>
            <a:endParaRPr lang="en-US" sz="2000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893763" y="2957513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undulate reversibly: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2775" name="AutoShape 7"/>
          <p:cNvSpPr>
            <a:spLocks/>
          </p:cNvSpPr>
          <p:nvPr/>
        </p:nvSpPr>
        <p:spPr bwMode="auto">
          <a:xfrm>
            <a:off x="4776788" y="2978150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AutoShape 8"/>
          <p:cNvSpPr>
            <a:spLocks/>
          </p:cNvSpPr>
          <p:nvPr/>
        </p:nvSpPr>
        <p:spPr bwMode="auto">
          <a:xfrm>
            <a:off x="4789488" y="353853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865188" y="3551238"/>
            <a:ext cx="387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deform irreversibly:</a:t>
            </a:r>
            <a:endParaRPr lang="en-US" sz="1800">
              <a:latin typeface="Baskerville Old Face" pitchFamily="18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7545388" y="38925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→ </a:t>
            </a:r>
            <a:r>
              <a:rPr lang="en-GB" sz="1400"/>
              <a:t>longitude</a:t>
            </a:r>
            <a:endParaRPr lang="en-US" sz="1400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4892675" y="2422525"/>
            <a:ext cx="755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latitude</a:t>
            </a:r>
          </a:p>
          <a:p>
            <a:r>
              <a:rPr lang="en-GB">
                <a:cs typeface="Arial" charset="0"/>
              </a:rPr>
              <a:t>↑</a:t>
            </a:r>
            <a:endParaRPr lang="en-US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950" y="28003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19113" y="2103438"/>
            <a:ext cx="7485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has wavelike and turbulent regions that fit together</a:t>
            </a:r>
          </a:p>
          <a:p>
            <a:r>
              <a:rPr lang="en-GB" sz="2000"/>
              <a:t>  in a</a:t>
            </a:r>
            <a:r>
              <a:rPr lang="en-GB" sz="2000" b="1"/>
              <a:t> </a:t>
            </a:r>
            <a:r>
              <a:rPr lang="en-GB" sz="2000" b="1">
                <a:solidFill>
                  <a:srgbClr val="FF3300"/>
                </a:solidFill>
              </a:rPr>
              <a:t>“wave-turbulence jigsaw”</a:t>
            </a:r>
            <a:r>
              <a:rPr lang="en-GB" sz="2000" b="1"/>
              <a:t>:</a:t>
            </a:r>
            <a:endParaRPr lang="en-US" sz="200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93763" y="2957513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undulate reversibly: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3799" name="AutoShape 7"/>
          <p:cNvSpPr>
            <a:spLocks/>
          </p:cNvSpPr>
          <p:nvPr/>
        </p:nvSpPr>
        <p:spPr bwMode="auto">
          <a:xfrm>
            <a:off x="4776788" y="2978150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AutoShape 8"/>
          <p:cNvSpPr>
            <a:spLocks/>
          </p:cNvSpPr>
          <p:nvPr/>
        </p:nvSpPr>
        <p:spPr bwMode="auto">
          <a:xfrm>
            <a:off x="4789488" y="353853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65188" y="3551238"/>
            <a:ext cx="387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deform irreversibly:</a:t>
            </a:r>
            <a:endParaRPr lang="en-US" sz="1800">
              <a:latin typeface="Baskerville Old Face" pitchFamily="18" charset="0"/>
            </a:endParaRPr>
          </a:p>
        </p:txBody>
      </p:sp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7545388" y="38925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→ </a:t>
            </a:r>
            <a:r>
              <a:rPr lang="en-GB" sz="1400"/>
              <a:t>longitude</a:t>
            </a:r>
            <a:endParaRPr lang="en-US" sz="1400"/>
          </a:p>
        </p:txBody>
      </p:sp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4892675" y="2422525"/>
            <a:ext cx="755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latitude</a:t>
            </a:r>
          </a:p>
          <a:p>
            <a:r>
              <a:rPr lang="en-GB">
                <a:cs typeface="Arial" charset="0"/>
              </a:rPr>
              <a:t>↑</a:t>
            </a:r>
            <a:endParaRPr lang="en-US"/>
          </a:p>
        </p:txBody>
      </p:sp>
      <p:sp>
        <p:nvSpPr>
          <p:cNvPr id="33804" name="Text Box 13"/>
          <p:cNvSpPr txBox="1">
            <a:spLocks noChangeArrowheads="1"/>
          </p:cNvSpPr>
          <p:nvPr/>
        </p:nvSpPr>
        <p:spPr bwMode="auto">
          <a:xfrm>
            <a:off x="8229600" y="1870075"/>
            <a:ext cx="908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Quasi-</a:t>
            </a:r>
          </a:p>
          <a:p>
            <a:r>
              <a:rPr lang="en-US" sz="1600"/>
              <a:t> elastic</a:t>
            </a:r>
          </a:p>
          <a:p>
            <a:r>
              <a:rPr lang="en-US" sz="1600"/>
              <a:t>“barrier”</a:t>
            </a:r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 flipH="1">
            <a:off x="8072438" y="2657475"/>
            <a:ext cx="28575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n-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52925"/>
            <a:ext cx="9245600" cy="139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813175" y="2794000"/>
            <a:ext cx="51571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fluid dynamics on a grand scale</a:t>
            </a:r>
            <a:r>
              <a:rPr lang="en-GB" b="1" dirty="0" smtClean="0">
                <a:solidFill>
                  <a:schemeClr val="bg1"/>
                </a:solidFill>
              </a:rPr>
              <a:t>…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149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Our life support system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For more detail, </a:t>
            </a:r>
            <a:r>
              <a:rPr lang="en-US" sz="2000" dirty="0" err="1">
                <a:solidFill>
                  <a:schemeClr val="bg1"/>
                </a:solidFill>
              </a:rPr>
              <a:t>websearch</a:t>
            </a:r>
            <a:r>
              <a:rPr lang="en-US" sz="2000" b="1" dirty="0">
                <a:solidFill>
                  <a:schemeClr val="bg1"/>
                </a:solidFill>
              </a:rPr>
              <a:t> ”lucidity principles”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then back to my home page at ”Encyclopedia</a:t>
            </a:r>
            <a:r>
              <a:rPr lang="en-US" sz="1800" dirty="0" smtClean="0">
                <a:solidFill>
                  <a:schemeClr val="bg1"/>
                </a:solidFill>
              </a:rPr>
              <a:t>”, 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  <a:r>
              <a:rPr lang="en-US" sz="1800" dirty="0" err="1">
                <a:solidFill>
                  <a:schemeClr val="bg1"/>
                </a:solidFill>
              </a:rPr>
              <a:t>Rosenbluth</a:t>
            </a:r>
            <a:r>
              <a:rPr lang="en-US" sz="1800" dirty="0" smtClean="0">
                <a:solidFill>
                  <a:schemeClr val="bg1"/>
                </a:solidFill>
              </a:rPr>
              <a:t>”, ”</a:t>
            </a:r>
            <a:r>
              <a:rPr lang="en-US" sz="1800" dirty="0" err="1" smtClean="0">
                <a:solidFill>
                  <a:schemeClr val="bg1"/>
                </a:solidFill>
              </a:rPr>
              <a:t>Haurwitz</a:t>
            </a:r>
            <a:r>
              <a:rPr lang="en-US" sz="1800" dirty="0" smtClean="0">
                <a:solidFill>
                  <a:schemeClr val="bg1"/>
                </a:solidFill>
              </a:rPr>
              <a:t>”.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950" y="28003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19113" y="2103438"/>
            <a:ext cx="7485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has wavelike and turbulent regions that fit together</a:t>
            </a:r>
          </a:p>
          <a:p>
            <a:r>
              <a:rPr lang="en-GB" sz="2000"/>
              <a:t>  in a</a:t>
            </a:r>
            <a:r>
              <a:rPr lang="en-GB" sz="2000" b="1"/>
              <a:t> </a:t>
            </a:r>
            <a:r>
              <a:rPr lang="en-GB" sz="2000" b="1">
                <a:solidFill>
                  <a:srgbClr val="FF3300"/>
                </a:solidFill>
              </a:rPr>
              <a:t>“wave-turbulence jigsaw”</a:t>
            </a:r>
            <a:r>
              <a:rPr lang="en-GB" sz="2000" b="1"/>
              <a:t>:</a:t>
            </a:r>
            <a:endParaRPr lang="en-US" sz="2000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893763" y="2957513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undulate reversibly: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4823" name="AutoShape 7"/>
          <p:cNvSpPr>
            <a:spLocks/>
          </p:cNvSpPr>
          <p:nvPr/>
        </p:nvSpPr>
        <p:spPr bwMode="auto">
          <a:xfrm>
            <a:off x="4776788" y="2978150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AutoShape 8"/>
          <p:cNvSpPr>
            <a:spLocks/>
          </p:cNvSpPr>
          <p:nvPr/>
        </p:nvSpPr>
        <p:spPr bwMode="auto">
          <a:xfrm>
            <a:off x="4789488" y="353853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65188" y="3551238"/>
            <a:ext cx="387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deform irreversibly:</a:t>
            </a:r>
            <a:endParaRPr lang="en-US" sz="1800">
              <a:latin typeface="Baskerville Old Face" pitchFamily="18" charset="0"/>
            </a:endParaRP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523875" y="4016375"/>
            <a:ext cx="6126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(wave breaking</a:t>
            </a:r>
            <a:r>
              <a:rPr lang="en-GB" sz="1600"/>
              <a:t> </a:t>
            </a:r>
            <a:r>
              <a:rPr lang="en-GB" sz="1600">
                <a:cs typeface="Arial" charset="0"/>
              </a:rPr>
              <a:t>→</a:t>
            </a:r>
            <a:r>
              <a:rPr lang="en-GB" sz="1600"/>
              <a:t> </a:t>
            </a:r>
            <a:r>
              <a:rPr lang="en-GB" sz="1600" b="1">
                <a:solidFill>
                  <a:srgbClr val="FF3300"/>
                </a:solidFill>
              </a:rPr>
              <a:t>inhomogeneous PV mixing</a:t>
            </a:r>
            <a:r>
              <a:rPr lang="en-GB" sz="1600"/>
              <a:t> via </a:t>
            </a:r>
            <a:r>
              <a:rPr lang="en-GB" sz="1600" b="1"/>
              <a:t>scale effect)</a:t>
            </a:r>
            <a:endParaRPr lang="en-US" sz="1600" b="1">
              <a:latin typeface="Baskerville Old Face" pitchFamily="18" charset="0"/>
            </a:endParaRPr>
          </a:p>
        </p:txBody>
      </p:sp>
      <p:sp>
        <p:nvSpPr>
          <p:cNvPr id="34827" name="Text Box 12"/>
          <p:cNvSpPr txBox="1">
            <a:spLocks noChangeArrowheads="1"/>
          </p:cNvSpPr>
          <p:nvPr/>
        </p:nvSpPr>
        <p:spPr bwMode="auto">
          <a:xfrm>
            <a:off x="7545388" y="38925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→ </a:t>
            </a:r>
            <a:r>
              <a:rPr lang="en-GB" sz="1400"/>
              <a:t>longitude</a:t>
            </a:r>
            <a:endParaRPr lang="en-US" sz="1400"/>
          </a:p>
        </p:txBody>
      </p:sp>
      <p:sp>
        <p:nvSpPr>
          <p:cNvPr id="34828" name="Text Box 13"/>
          <p:cNvSpPr txBox="1">
            <a:spLocks noChangeArrowheads="1"/>
          </p:cNvSpPr>
          <p:nvPr/>
        </p:nvSpPr>
        <p:spPr bwMode="auto">
          <a:xfrm>
            <a:off x="4892675" y="2422525"/>
            <a:ext cx="755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latitude</a:t>
            </a:r>
          </a:p>
          <a:p>
            <a:r>
              <a:rPr lang="en-GB">
                <a:cs typeface="Arial" charset="0"/>
              </a:rPr>
              <a:t>↑</a:t>
            </a:r>
            <a:endParaRPr lang="en-US"/>
          </a:p>
        </p:txBody>
      </p:sp>
      <p:sp>
        <p:nvSpPr>
          <p:cNvPr id="34829" name="Text Box 14"/>
          <p:cNvSpPr txBox="1">
            <a:spLocks noChangeArrowheads="1"/>
          </p:cNvSpPr>
          <p:nvPr/>
        </p:nvSpPr>
        <p:spPr bwMode="auto">
          <a:xfrm>
            <a:off x="8229600" y="1870075"/>
            <a:ext cx="908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Quasi-</a:t>
            </a:r>
          </a:p>
          <a:p>
            <a:r>
              <a:rPr lang="en-US" sz="1600"/>
              <a:t> elastic</a:t>
            </a:r>
          </a:p>
          <a:p>
            <a:r>
              <a:rPr lang="en-US" sz="1600"/>
              <a:t>“barrier”</a:t>
            </a:r>
          </a:p>
        </p:txBody>
      </p:sp>
      <p:sp>
        <p:nvSpPr>
          <p:cNvPr id="34830" name="Line 15"/>
          <p:cNvSpPr>
            <a:spLocks noChangeShapeType="1"/>
          </p:cNvSpPr>
          <p:nvPr/>
        </p:nvSpPr>
        <p:spPr bwMode="auto">
          <a:xfrm flipH="1">
            <a:off x="8072438" y="2657475"/>
            <a:ext cx="28575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950" y="28003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19113" y="2103438"/>
            <a:ext cx="7485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has wavelike and turbulent regions that fit together</a:t>
            </a:r>
          </a:p>
          <a:p>
            <a:r>
              <a:rPr lang="en-GB" sz="2000"/>
              <a:t>  in a</a:t>
            </a:r>
            <a:r>
              <a:rPr lang="en-GB" sz="2000" b="1"/>
              <a:t> </a:t>
            </a:r>
            <a:r>
              <a:rPr lang="en-GB" sz="2000" b="1">
                <a:solidFill>
                  <a:srgbClr val="FF3300"/>
                </a:solidFill>
              </a:rPr>
              <a:t>“wave-turbulence jigsaw”</a:t>
            </a:r>
            <a:r>
              <a:rPr lang="en-GB" sz="2000" b="1"/>
              <a:t>:</a:t>
            </a:r>
            <a:endParaRPr lang="en-US" sz="2000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893763" y="2957513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undulate reversibly: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5847" name="AutoShape 7"/>
          <p:cNvSpPr>
            <a:spLocks/>
          </p:cNvSpPr>
          <p:nvPr/>
        </p:nvSpPr>
        <p:spPr bwMode="auto">
          <a:xfrm>
            <a:off x="4776788" y="2978150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AutoShape 8"/>
          <p:cNvSpPr>
            <a:spLocks/>
          </p:cNvSpPr>
          <p:nvPr/>
        </p:nvSpPr>
        <p:spPr bwMode="auto">
          <a:xfrm>
            <a:off x="4789488" y="353853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865188" y="3551238"/>
            <a:ext cx="387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deform irreversibly:</a:t>
            </a:r>
            <a:endParaRPr lang="en-US" sz="1800">
              <a:latin typeface="Baskerville Old Face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515938" y="4445000"/>
            <a:ext cx="8296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NB: </a:t>
            </a:r>
            <a:r>
              <a:rPr lang="en-GB" sz="2000"/>
              <a:t> it’s impossible to make sense of the dynamics, even gross</a:t>
            </a:r>
          </a:p>
          <a:p>
            <a:r>
              <a:rPr lang="en-GB" sz="2000"/>
              <a:t>angular-momentum budgets </a:t>
            </a:r>
            <a:r>
              <a:rPr lang="en-GB" sz="1800">
                <a:solidFill>
                  <a:srgbClr val="FF3300"/>
                </a:solidFill>
              </a:rPr>
              <a:t>–</a:t>
            </a:r>
            <a:r>
              <a:rPr lang="en-GB" sz="2000">
                <a:solidFill>
                  <a:srgbClr val="FF3300"/>
                </a:solidFill>
              </a:rPr>
              <a:t> </a:t>
            </a:r>
            <a:r>
              <a:rPr lang="en-GB" sz="2000" b="1">
                <a:solidFill>
                  <a:srgbClr val="FF3300"/>
                </a:solidFill>
              </a:rPr>
              <a:t>including Starr’s “negative viscosity”</a:t>
            </a:r>
            <a:endParaRPr lang="en-GB" sz="1800">
              <a:solidFill>
                <a:srgbClr val="FF3300"/>
              </a:solidFill>
            </a:endParaRPr>
          </a:p>
          <a:p>
            <a:r>
              <a:rPr lang="en-GB" sz="2000">
                <a:solidFill>
                  <a:srgbClr val="FF3300"/>
                </a:solidFill>
              </a:rPr>
              <a:t>(anti-friction) –</a:t>
            </a:r>
            <a:r>
              <a:rPr lang="en-GB" sz="2000"/>
              <a:t> without recognizing this inhomogeneous jigsaw structure.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523875" y="4016375"/>
            <a:ext cx="6126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(wave breaking</a:t>
            </a:r>
            <a:r>
              <a:rPr lang="en-GB" sz="1600"/>
              <a:t> </a:t>
            </a:r>
            <a:r>
              <a:rPr lang="en-GB" sz="1600">
                <a:cs typeface="Arial" charset="0"/>
              </a:rPr>
              <a:t>→</a:t>
            </a:r>
            <a:r>
              <a:rPr lang="en-GB" sz="1600"/>
              <a:t> </a:t>
            </a:r>
            <a:r>
              <a:rPr lang="en-GB" sz="1600" b="1">
                <a:solidFill>
                  <a:srgbClr val="FF3300"/>
                </a:solidFill>
              </a:rPr>
              <a:t>inhomogeneous PV mixing</a:t>
            </a:r>
            <a:r>
              <a:rPr lang="en-GB" sz="1600"/>
              <a:t> via </a:t>
            </a:r>
            <a:r>
              <a:rPr lang="en-GB" sz="1600" b="1"/>
              <a:t>scale effect)</a:t>
            </a:r>
            <a:endParaRPr lang="en-US" sz="1600" b="1">
              <a:latin typeface="Baskerville Old Face" pitchFamily="18" charset="0"/>
            </a:endParaRP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7545388" y="38925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→ </a:t>
            </a:r>
            <a:r>
              <a:rPr lang="en-GB" sz="1400"/>
              <a:t>longitude</a:t>
            </a:r>
            <a:endParaRPr lang="en-US" sz="1400"/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4892675" y="2422525"/>
            <a:ext cx="755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latitude</a:t>
            </a:r>
          </a:p>
          <a:p>
            <a:r>
              <a:rPr lang="en-GB">
                <a:cs typeface="Arial" charset="0"/>
              </a:rPr>
              <a:t>↑</a:t>
            </a:r>
            <a:endParaRPr lang="en-US"/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8229600" y="1870075"/>
            <a:ext cx="908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Quasi-</a:t>
            </a:r>
          </a:p>
          <a:p>
            <a:r>
              <a:rPr lang="en-US" sz="1600"/>
              <a:t> elastic</a:t>
            </a:r>
          </a:p>
          <a:p>
            <a:r>
              <a:rPr lang="en-US" sz="1600"/>
              <a:t>“barrier”</a:t>
            </a:r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 flipH="1">
            <a:off x="8072438" y="2657475"/>
            <a:ext cx="28575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950" y="28003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519113" y="2103438"/>
            <a:ext cx="7485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has wavelike and turbulent regions that fit together</a:t>
            </a:r>
          </a:p>
          <a:p>
            <a:r>
              <a:rPr lang="en-GB" sz="2000"/>
              <a:t>  in a</a:t>
            </a:r>
            <a:r>
              <a:rPr lang="en-GB" sz="2000" b="1"/>
              <a:t> </a:t>
            </a:r>
            <a:r>
              <a:rPr lang="en-GB" sz="2000" b="1">
                <a:solidFill>
                  <a:srgbClr val="FF3300"/>
                </a:solidFill>
              </a:rPr>
              <a:t>“wave-turbulence jigsaw”</a:t>
            </a:r>
            <a:r>
              <a:rPr lang="en-GB" sz="2000" b="1"/>
              <a:t>:</a:t>
            </a:r>
            <a:endParaRPr lang="en-US" sz="2000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893763" y="2957513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undulate reversibly: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6871" name="AutoShape 9"/>
          <p:cNvSpPr>
            <a:spLocks/>
          </p:cNvSpPr>
          <p:nvPr/>
        </p:nvSpPr>
        <p:spPr bwMode="auto">
          <a:xfrm>
            <a:off x="4776788" y="2978150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AutoShape 10"/>
          <p:cNvSpPr>
            <a:spLocks/>
          </p:cNvSpPr>
          <p:nvPr/>
        </p:nvSpPr>
        <p:spPr bwMode="auto">
          <a:xfrm>
            <a:off x="4789488" y="353853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865188" y="3551238"/>
            <a:ext cx="387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deform irreversibly:</a:t>
            </a:r>
            <a:endParaRPr lang="en-US" sz="1800">
              <a:latin typeface="Baskerville Old Face" pitchFamily="18" charset="0"/>
            </a:endParaRPr>
          </a:p>
        </p:txBody>
      </p:sp>
      <p:sp>
        <p:nvSpPr>
          <p:cNvPr id="36874" name="Text Box 12"/>
          <p:cNvSpPr txBox="1">
            <a:spLocks noChangeArrowheads="1"/>
          </p:cNvSpPr>
          <p:nvPr/>
        </p:nvSpPr>
        <p:spPr bwMode="auto">
          <a:xfrm>
            <a:off x="515938" y="4445000"/>
            <a:ext cx="82962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/>
              <a:t>NB: </a:t>
            </a:r>
            <a:r>
              <a:rPr lang="en-GB" sz="2000" dirty="0"/>
              <a:t> it’s impossible to make sense of the dynamics, even gross</a:t>
            </a:r>
          </a:p>
          <a:p>
            <a:r>
              <a:rPr lang="en-GB" sz="2000" dirty="0"/>
              <a:t>angular-momentum budgets </a:t>
            </a:r>
            <a:r>
              <a:rPr lang="en-GB" sz="1800" dirty="0">
                <a:solidFill>
                  <a:srgbClr val="FF3300"/>
                </a:solidFill>
              </a:rPr>
              <a:t>–</a:t>
            </a:r>
            <a:r>
              <a:rPr lang="en-GB" sz="2000" dirty="0">
                <a:solidFill>
                  <a:srgbClr val="FF3300"/>
                </a:solidFill>
              </a:rPr>
              <a:t> </a:t>
            </a:r>
            <a:r>
              <a:rPr lang="en-GB" sz="2000" b="1" dirty="0">
                <a:solidFill>
                  <a:srgbClr val="FF3300"/>
                </a:solidFill>
              </a:rPr>
              <a:t>including Starr’s “negative viscosity”</a:t>
            </a:r>
            <a:endParaRPr lang="en-GB" sz="1800" dirty="0">
              <a:solidFill>
                <a:srgbClr val="FF3300"/>
              </a:solidFill>
            </a:endParaRPr>
          </a:p>
          <a:p>
            <a:r>
              <a:rPr lang="en-GB" sz="2000" dirty="0">
                <a:solidFill>
                  <a:srgbClr val="FF3300"/>
                </a:solidFill>
              </a:rPr>
              <a:t>(anti-friction) –</a:t>
            </a:r>
            <a:r>
              <a:rPr lang="en-GB" sz="2000" dirty="0"/>
              <a:t> without recognizing this inhomogeneous jigsaw structure.</a:t>
            </a:r>
          </a:p>
          <a:p>
            <a:endParaRPr lang="en-GB" sz="2000" dirty="0"/>
          </a:p>
          <a:p>
            <a:r>
              <a:rPr lang="en-GB" sz="2000" dirty="0"/>
              <a:t>The simplest  </a:t>
            </a:r>
            <a:r>
              <a:rPr lang="en-GB" sz="2000" b="1" dirty="0"/>
              <a:t>fully self-consistent </a:t>
            </a:r>
            <a:r>
              <a:rPr lang="en-GB" sz="2000" dirty="0"/>
              <a:t> model of the structure is the</a:t>
            </a:r>
          </a:p>
          <a:p>
            <a:r>
              <a:rPr lang="en-GB" sz="2000" b="1" dirty="0" err="1">
                <a:solidFill>
                  <a:srgbClr val="FF3300"/>
                </a:solidFill>
              </a:rPr>
              <a:t>Stewartson</a:t>
            </a:r>
            <a:r>
              <a:rPr lang="en-GB" sz="2000" b="1" dirty="0">
                <a:solidFill>
                  <a:srgbClr val="FF3300"/>
                </a:solidFill>
              </a:rPr>
              <a:t>-Warn-Warn (1978) nonlinear critical-layer theory.</a:t>
            </a:r>
            <a:r>
              <a:rPr lang="en-GB" sz="2000" dirty="0"/>
              <a:t> </a:t>
            </a:r>
          </a:p>
          <a:p>
            <a:r>
              <a:rPr lang="en-GB" sz="2000" dirty="0"/>
              <a:t>And the essence of it was first recognized by Dickinson (1969).</a:t>
            </a:r>
            <a:endParaRPr lang="en-US" sz="2000" dirty="0"/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523875" y="4016375"/>
            <a:ext cx="6126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(wave breaking</a:t>
            </a:r>
            <a:r>
              <a:rPr lang="en-GB" sz="1600"/>
              <a:t> </a:t>
            </a:r>
            <a:r>
              <a:rPr lang="en-GB" sz="1600">
                <a:cs typeface="Arial" charset="0"/>
              </a:rPr>
              <a:t>→</a:t>
            </a:r>
            <a:r>
              <a:rPr lang="en-GB" sz="1600"/>
              <a:t> </a:t>
            </a:r>
            <a:r>
              <a:rPr lang="en-GB" sz="1600" b="1">
                <a:solidFill>
                  <a:srgbClr val="FF3300"/>
                </a:solidFill>
              </a:rPr>
              <a:t>inhomogeneous PV mixing</a:t>
            </a:r>
            <a:r>
              <a:rPr lang="en-GB" sz="1600"/>
              <a:t> via </a:t>
            </a:r>
            <a:r>
              <a:rPr lang="en-GB" sz="1600" b="1"/>
              <a:t>scale effect)</a:t>
            </a:r>
            <a:endParaRPr lang="en-US" sz="1600" b="1">
              <a:latin typeface="Baskerville Old Face" pitchFamily="18" charset="0"/>
            </a:endParaRPr>
          </a:p>
        </p:txBody>
      </p:sp>
      <p:sp>
        <p:nvSpPr>
          <p:cNvPr id="36876" name="Text Box 16"/>
          <p:cNvSpPr txBox="1">
            <a:spLocks noChangeArrowheads="1"/>
          </p:cNvSpPr>
          <p:nvPr/>
        </p:nvSpPr>
        <p:spPr bwMode="auto">
          <a:xfrm>
            <a:off x="7545388" y="38925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→ </a:t>
            </a:r>
            <a:r>
              <a:rPr lang="en-GB" sz="1400"/>
              <a:t>longitude</a:t>
            </a:r>
            <a:endParaRPr lang="en-US" sz="1400"/>
          </a:p>
        </p:txBody>
      </p:sp>
      <p:sp>
        <p:nvSpPr>
          <p:cNvPr id="36877" name="Text Box 17"/>
          <p:cNvSpPr txBox="1">
            <a:spLocks noChangeArrowheads="1"/>
          </p:cNvSpPr>
          <p:nvPr/>
        </p:nvSpPr>
        <p:spPr bwMode="auto">
          <a:xfrm>
            <a:off x="4892675" y="2422525"/>
            <a:ext cx="755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latitude</a:t>
            </a:r>
          </a:p>
          <a:p>
            <a:r>
              <a:rPr lang="en-GB">
                <a:cs typeface="Arial" charset="0"/>
              </a:rPr>
              <a:t>↑</a:t>
            </a:r>
            <a:endParaRPr lang="en-US"/>
          </a:p>
        </p:txBody>
      </p:sp>
      <p:sp>
        <p:nvSpPr>
          <p:cNvPr id="36878" name="Text Box 18"/>
          <p:cNvSpPr txBox="1">
            <a:spLocks noChangeArrowheads="1"/>
          </p:cNvSpPr>
          <p:nvPr/>
        </p:nvSpPr>
        <p:spPr bwMode="auto">
          <a:xfrm>
            <a:off x="8229600" y="1870075"/>
            <a:ext cx="908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Quasi-</a:t>
            </a:r>
          </a:p>
          <a:p>
            <a:r>
              <a:rPr lang="en-US" sz="1600"/>
              <a:t> elastic</a:t>
            </a:r>
          </a:p>
          <a:p>
            <a:r>
              <a:rPr lang="en-US" sz="1600"/>
              <a:t>“barrier”</a:t>
            </a:r>
          </a:p>
        </p:txBody>
      </p:sp>
      <p:sp>
        <p:nvSpPr>
          <p:cNvPr id="36879" name="Line 20"/>
          <p:cNvSpPr>
            <a:spLocks noChangeShapeType="1"/>
          </p:cNvSpPr>
          <p:nvPr/>
        </p:nvSpPr>
        <p:spPr bwMode="auto">
          <a:xfrm flipH="1">
            <a:off x="8072438" y="2657475"/>
            <a:ext cx="28575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</a:t>
            </a:r>
            <a:endParaRPr lang="en-US" sz="200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8916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38919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9940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39943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39945" name="Rectangle 10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3994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9" name="Text Box 14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sp>
        <p:nvSpPr>
          <p:cNvPr id="39950" name="Text Box 15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39952" name="Text Box 17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40964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40967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708025" y="3308350"/>
            <a:ext cx="5162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</a:t>
            </a:r>
            <a:r>
              <a:rPr lang="en-GB" sz="1800" b="1">
                <a:solidFill>
                  <a:srgbClr val="FF3300"/>
                </a:solidFill>
              </a:rPr>
              <a:t>inhomogeneity</a:t>
            </a:r>
            <a:r>
              <a:rPr lang="en-GB" sz="1800"/>
              <a:t> of PV mixing means that</a:t>
            </a:r>
          </a:p>
          <a:p>
            <a:r>
              <a:rPr lang="en-GB" sz="1800"/>
              <a:t>PV contours must bunch up on the borders of the</a:t>
            </a:r>
          </a:p>
          <a:p>
            <a:r>
              <a:rPr lang="en-GB" sz="1800"/>
              <a:t>PV mixing regions.</a:t>
            </a:r>
            <a:r>
              <a:rPr lang="en-GB" sz="1600"/>
              <a:t>.</a:t>
            </a:r>
            <a:endParaRPr lang="en-US" sz="1600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41988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41991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08025" y="3308350"/>
            <a:ext cx="6254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</a:t>
            </a:r>
            <a:r>
              <a:rPr lang="en-GB" sz="1800" b="1">
                <a:solidFill>
                  <a:srgbClr val="FF3300"/>
                </a:solidFill>
              </a:rPr>
              <a:t>inhomogeneity</a:t>
            </a:r>
            <a:r>
              <a:rPr lang="en-GB" sz="1800"/>
              <a:t> of PV mixing means that</a:t>
            </a:r>
          </a:p>
          <a:p>
            <a:r>
              <a:rPr lang="en-GB" sz="1800"/>
              <a:t>PV contours must bunch up on the borders of the</a:t>
            </a:r>
          </a:p>
          <a:p>
            <a:r>
              <a:rPr lang="en-GB" sz="1800"/>
              <a:t>PV mixing regions.  Then PV inversion </a:t>
            </a:r>
            <a:r>
              <a:rPr lang="en-GB" sz="1800" b="1"/>
              <a:t>automatically gives</a:t>
            </a:r>
          </a:p>
          <a:p>
            <a:r>
              <a:rPr lang="en-GB" sz="1800" b="1"/>
              <a:t>sharp, strong jets</a:t>
            </a:r>
            <a:r>
              <a:rPr lang="en-GB" sz="1800"/>
              <a:t> (tighter “barriers” thanks to</a:t>
            </a:r>
            <a:r>
              <a:rPr lang="en-GB" sz="1600"/>
              <a:t> </a:t>
            </a:r>
            <a:r>
              <a:rPr lang="en-GB" sz="1800" b="1">
                <a:solidFill>
                  <a:srgbClr val="FF3300"/>
                </a:solidFill>
              </a:rPr>
              <a:t>shear</a:t>
            </a:r>
            <a:r>
              <a:rPr lang="en-GB" sz="1800"/>
              <a:t>)</a:t>
            </a:r>
            <a:r>
              <a:rPr lang="en-GB" sz="1600"/>
              <a:t>.</a:t>
            </a:r>
            <a:endParaRPr lang="en-US" sz="1600"/>
          </a:p>
        </p:txBody>
      </p:sp>
      <p:sp>
        <p:nvSpPr>
          <p:cNvPr id="41994" name="Rectangle 11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5" name="Rectangle 12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6" name="Text Box 13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4199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8" name="Text Box 15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sp>
        <p:nvSpPr>
          <p:cNvPr id="41999" name="Text Box 17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42000" name="Text Box 18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42001" name="Text Box 19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42002" name="Line 20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43012" name="AutoShape 7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AutoShape 8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43015" name="Picture 11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Text Box 12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43017" name="Text Box 18"/>
          <p:cNvSpPr txBox="1">
            <a:spLocks noChangeArrowheads="1"/>
          </p:cNvSpPr>
          <p:nvPr/>
        </p:nvSpPr>
        <p:spPr bwMode="auto">
          <a:xfrm>
            <a:off x="708025" y="3308350"/>
            <a:ext cx="6254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</a:t>
            </a:r>
            <a:r>
              <a:rPr lang="en-GB" sz="1800" b="1">
                <a:solidFill>
                  <a:srgbClr val="FF3300"/>
                </a:solidFill>
              </a:rPr>
              <a:t>inhomogeneity</a:t>
            </a:r>
            <a:r>
              <a:rPr lang="en-GB" sz="1800"/>
              <a:t> of PV mixing means that</a:t>
            </a:r>
          </a:p>
          <a:p>
            <a:r>
              <a:rPr lang="en-GB" sz="1800"/>
              <a:t>PV contours must bunch up on the borders of the</a:t>
            </a:r>
          </a:p>
          <a:p>
            <a:r>
              <a:rPr lang="en-GB" sz="1800"/>
              <a:t>PV mixing regions.  Then PV inversion </a:t>
            </a:r>
            <a:r>
              <a:rPr lang="en-GB" sz="1800" b="1"/>
              <a:t>automatically gives</a:t>
            </a:r>
          </a:p>
          <a:p>
            <a:r>
              <a:rPr lang="en-GB" sz="1800" b="1"/>
              <a:t>sharp, strong jets</a:t>
            </a:r>
            <a:r>
              <a:rPr lang="en-GB" sz="1800"/>
              <a:t> (tighter “barriers” thanks to</a:t>
            </a:r>
            <a:r>
              <a:rPr lang="en-GB" sz="1600"/>
              <a:t> </a:t>
            </a:r>
            <a:r>
              <a:rPr lang="en-GB" sz="1800" b="1">
                <a:solidFill>
                  <a:srgbClr val="FF3300"/>
                </a:solidFill>
              </a:rPr>
              <a:t>shear</a:t>
            </a:r>
            <a:r>
              <a:rPr lang="en-GB" sz="1800"/>
              <a:t>)</a:t>
            </a:r>
            <a:r>
              <a:rPr lang="en-GB" sz="1600"/>
              <a:t>.</a:t>
            </a:r>
            <a:endParaRPr lang="en-US" sz="1600"/>
          </a:p>
        </p:txBody>
      </p:sp>
      <p:sp>
        <p:nvSpPr>
          <p:cNvPr id="43018" name="Text Box 19"/>
          <p:cNvSpPr txBox="1">
            <a:spLocks noChangeArrowheads="1"/>
          </p:cNvSpPr>
          <p:nvPr/>
        </p:nvSpPr>
        <p:spPr bwMode="auto">
          <a:xfrm>
            <a:off x="698500" y="4667250"/>
            <a:ext cx="777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1"/>
              <a:t>Historical note:</a:t>
            </a:r>
            <a:r>
              <a:rPr lang="en-GB" sz="1800"/>
              <a:t> the PV-mixing idea was  </a:t>
            </a:r>
            <a:r>
              <a:rPr lang="en-GB" sz="1800" b="1">
                <a:solidFill>
                  <a:srgbClr val="FF3300"/>
                </a:solidFill>
              </a:rPr>
              <a:t>not new</a:t>
            </a:r>
            <a:r>
              <a:rPr lang="en-GB" sz="1800"/>
              <a:t>  even in 1982,</a:t>
            </a:r>
          </a:p>
          <a:p>
            <a:r>
              <a:rPr lang="en-GB" sz="1800"/>
              <a:t>if you count the limiting case                 (nondivergent barotropic dynamics).</a:t>
            </a:r>
            <a:endParaRPr lang="en-GB" sz="1800" b="1">
              <a:solidFill>
                <a:srgbClr val="FF3300"/>
              </a:solidFill>
            </a:endParaRPr>
          </a:p>
        </p:txBody>
      </p:sp>
      <p:sp>
        <p:nvSpPr>
          <p:cNvPr id="43019" name="Rectangle 20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Rectangle 21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Text Box 14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43022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3" name="Text Box 13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pic>
        <p:nvPicPr>
          <p:cNvPr id="43024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5713" y="5027613"/>
            <a:ext cx="86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5" name="Text Box 26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43026" name="Text Box 27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43027" name="Text Box 29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43028" name="Line 30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44036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44039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708025" y="3308350"/>
            <a:ext cx="6254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</a:t>
            </a:r>
            <a:r>
              <a:rPr lang="en-GB" sz="1800" b="1">
                <a:solidFill>
                  <a:srgbClr val="FF3300"/>
                </a:solidFill>
              </a:rPr>
              <a:t>inhomogeneity</a:t>
            </a:r>
            <a:r>
              <a:rPr lang="en-GB" sz="1800"/>
              <a:t> of PV mixing means that</a:t>
            </a:r>
          </a:p>
          <a:p>
            <a:r>
              <a:rPr lang="en-GB" sz="1800"/>
              <a:t>PV contours must bunch up on the borders of the</a:t>
            </a:r>
          </a:p>
          <a:p>
            <a:r>
              <a:rPr lang="en-GB" sz="1800"/>
              <a:t>PV mixing regions.  Then PV inversion </a:t>
            </a:r>
            <a:r>
              <a:rPr lang="en-GB" sz="1800" b="1"/>
              <a:t>automatically gives</a:t>
            </a:r>
          </a:p>
          <a:p>
            <a:r>
              <a:rPr lang="en-GB" sz="1800" b="1"/>
              <a:t>sharp, strong jets</a:t>
            </a:r>
            <a:r>
              <a:rPr lang="en-GB" sz="1800"/>
              <a:t> (tighter “barriers” thanks to</a:t>
            </a:r>
            <a:r>
              <a:rPr lang="en-GB" sz="1600"/>
              <a:t> </a:t>
            </a:r>
            <a:r>
              <a:rPr lang="en-GB" sz="1800" b="1">
                <a:solidFill>
                  <a:srgbClr val="FF3300"/>
                </a:solidFill>
              </a:rPr>
              <a:t>shear</a:t>
            </a:r>
            <a:r>
              <a:rPr lang="en-GB" sz="1800"/>
              <a:t>)</a:t>
            </a:r>
            <a:r>
              <a:rPr lang="en-GB" sz="1600"/>
              <a:t>.</a:t>
            </a:r>
            <a:endParaRPr lang="en-US" sz="1600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698500" y="4667250"/>
            <a:ext cx="77787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1"/>
              <a:t>Historical note:</a:t>
            </a:r>
            <a:r>
              <a:rPr lang="en-GB" sz="1800"/>
              <a:t> the PV-mixing idea was  </a:t>
            </a:r>
            <a:r>
              <a:rPr lang="en-GB" sz="1800" b="1">
                <a:solidFill>
                  <a:srgbClr val="FF3300"/>
                </a:solidFill>
              </a:rPr>
              <a:t>not new</a:t>
            </a:r>
            <a:r>
              <a:rPr lang="en-GB" sz="1800"/>
              <a:t>  even in 1982,</a:t>
            </a:r>
          </a:p>
          <a:p>
            <a:r>
              <a:rPr lang="en-GB" sz="1800"/>
              <a:t>if you count the limiting case                 (nondivergent barotropic dynamics).</a:t>
            </a:r>
          </a:p>
          <a:p>
            <a:endParaRPr lang="en-GB" sz="1800"/>
          </a:p>
          <a:p>
            <a:r>
              <a:rPr lang="en-GB" sz="1800"/>
              <a:t>The idea goes back to the work of G. I. Taylor and others on turbulence –</a:t>
            </a:r>
          </a:p>
          <a:p>
            <a:r>
              <a:rPr lang="en-GB" sz="1800"/>
              <a:t>thinking about</a:t>
            </a:r>
            <a:r>
              <a:rPr lang="en-GB" sz="1800" b="1"/>
              <a:t> momentum transport </a:t>
            </a:r>
            <a:r>
              <a:rPr lang="en-GB" sz="1800"/>
              <a:t>versus </a:t>
            </a:r>
            <a:r>
              <a:rPr lang="en-GB" sz="1800" b="1"/>
              <a:t>vorticity transport.</a:t>
            </a:r>
            <a:endParaRPr lang="en-GB" sz="1800" b="1">
              <a:solidFill>
                <a:srgbClr val="FF3300"/>
              </a:solidFill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4404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pic>
        <p:nvPicPr>
          <p:cNvPr id="44048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5713" y="5027613"/>
            <a:ext cx="86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n-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52925"/>
            <a:ext cx="9245600" cy="139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813175" y="2794000"/>
            <a:ext cx="52070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bg1"/>
                </a:solidFill>
              </a:rPr>
              <a:t>fluid dynamics on a grand scale…</a:t>
            </a:r>
          </a:p>
          <a:p>
            <a:endParaRPr lang="en-GB" b="1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And rotation and stable stratification are</a:t>
            </a:r>
          </a:p>
          <a:p>
            <a:r>
              <a:rPr lang="en-GB" sz="2000">
                <a:solidFill>
                  <a:schemeClr val="bg1"/>
                </a:solidFill>
              </a:rPr>
              <a:t>important in many cases, including the Sun’s</a:t>
            </a:r>
          </a:p>
          <a:p>
            <a:r>
              <a:rPr lang="en-GB" sz="2000">
                <a:solidFill>
                  <a:schemeClr val="bg1"/>
                </a:solidFill>
              </a:rPr>
              <a:t>interior…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6149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Our life support system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For more detail, </a:t>
            </a:r>
            <a:r>
              <a:rPr lang="en-US" sz="2000" dirty="0" err="1">
                <a:solidFill>
                  <a:schemeClr val="bg1"/>
                </a:solidFill>
              </a:rPr>
              <a:t>websearch</a:t>
            </a:r>
            <a:r>
              <a:rPr lang="en-US" sz="2000" b="1" dirty="0">
                <a:solidFill>
                  <a:schemeClr val="bg1"/>
                </a:solidFill>
              </a:rPr>
              <a:t> ”lucidity principles”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then back to my home page at ”Encyclopedia</a:t>
            </a:r>
            <a:r>
              <a:rPr lang="en-US" sz="1800" dirty="0" smtClean="0">
                <a:solidFill>
                  <a:schemeClr val="bg1"/>
                </a:solidFill>
              </a:rPr>
              <a:t>”, 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  <a:r>
              <a:rPr lang="en-US" sz="1800" dirty="0" err="1">
                <a:solidFill>
                  <a:schemeClr val="bg1"/>
                </a:solidFill>
              </a:rPr>
              <a:t>Rosenbluth</a:t>
            </a:r>
            <a:r>
              <a:rPr lang="en-US" sz="1800" dirty="0" smtClean="0">
                <a:solidFill>
                  <a:schemeClr val="bg1"/>
                </a:solidFill>
              </a:rPr>
              <a:t>”, ”</a:t>
            </a:r>
            <a:r>
              <a:rPr lang="en-US" sz="1800" dirty="0" err="1" smtClean="0">
                <a:solidFill>
                  <a:schemeClr val="bg1"/>
                </a:solidFill>
              </a:rPr>
              <a:t>Haurwitz</a:t>
            </a:r>
            <a:r>
              <a:rPr lang="en-US" sz="1800" dirty="0" smtClean="0">
                <a:solidFill>
                  <a:schemeClr val="bg1"/>
                </a:solidFill>
              </a:rPr>
              <a:t>”.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45060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45063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708025" y="3308350"/>
            <a:ext cx="6254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</a:t>
            </a:r>
            <a:r>
              <a:rPr lang="en-GB" sz="1800" b="1">
                <a:solidFill>
                  <a:srgbClr val="FF3300"/>
                </a:solidFill>
              </a:rPr>
              <a:t>inhomogeneity</a:t>
            </a:r>
            <a:r>
              <a:rPr lang="en-GB" sz="1800"/>
              <a:t> of PV mixing means that</a:t>
            </a:r>
          </a:p>
          <a:p>
            <a:r>
              <a:rPr lang="en-GB" sz="1800"/>
              <a:t>PV contours must bunch up on the borders of the</a:t>
            </a:r>
          </a:p>
          <a:p>
            <a:r>
              <a:rPr lang="en-GB" sz="1800"/>
              <a:t>PV mixing regions.  Then PV inversion </a:t>
            </a:r>
            <a:r>
              <a:rPr lang="en-GB" sz="1800" b="1"/>
              <a:t>automatically gives</a:t>
            </a:r>
          </a:p>
          <a:p>
            <a:r>
              <a:rPr lang="en-GB" sz="1800" b="1"/>
              <a:t>sharp, strong jets</a:t>
            </a:r>
            <a:r>
              <a:rPr lang="en-GB" sz="1800"/>
              <a:t> (tighter “barriers” thanks to</a:t>
            </a:r>
            <a:r>
              <a:rPr lang="en-GB" sz="1600"/>
              <a:t> </a:t>
            </a:r>
            <a:r>
              <a:rPr lang="en-GB" sz="1800" b="1">
                <a:solidFill>
                  <a:srgbClr val="FF3300"/>
                </a:solidFill>
              </a:rPr>
              <a:t>shear</a:t>
            </a:r>
            <a:r>
              <a:rPr lang="en-GB" sz="1800"/>
              <a:t>)</a:t>
            </a:r>
            <a:r>
              <a:rPr lang="en-GB" sz="1600"/>
              <a:t>.</a:t>
            </a:r>
            <a:endParaRPr lang="en-US" sz="1600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698500" y="4667250"/>
            <a:ext cx="77787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1"/>
              <a:t>Historical note:</a:t>
            </a:r>
            <a:r>
              <a:rPr lang="en-GB" sz="1800"/>
              <a:t> the PV-mixing idea was  </a:t>
            </a:r>
            <a:r>
              <a:rPr lang="en-GB" sz="1800" b="1">
                <a:solidFill>
                  <a:srgbClr val="FF3300"/>
                </a:solidFill>
              </a:rPr>
              <a:t>not new</a:t>
            </a:r>
            <a:r>
              <a:rPr lang="en-GB" sz="1800"/>
              <a:t>  even in 1982,</a:t>
            </a:r>
          </a:p>
          <a:p>
            <a:r>
              <a:rPr lang="en-GB" sz="1800"/>
              <a:t>if you count the limiting case                 (nondivergent barotropic dynamics).</a:t>
            </a:r>
          </a:p>
          <a:p>
            <a:endParaRPr lang="en-GB" sz="1800"/>
          </a:p>
          <a:p>
            <a:r>
              <a:rPr lang="en-GB" sz="1800"/>
              <a:t>The idea goes back to the work of G. I. Taylor and others on turbulence –</a:t>
            </a:r>
          </a:p>
          <a:p>
            <a:r>
              <a:rPr lang="en-GB" sz="1800"/>
              <a:t>thinking about</a:t>
            </a:r>
            <a:r>
              <a:rPr lang="en-GB" sz="1800" b="1"/>
              <a:t> momentum transport </a:t>
            </a:r>
            <a:r>
              <a:rPr lang="en-GB" sz="1800"/>
              <a:t>versus </a:t>
            </a:r>
            <a:r>
              <a:rPr lang="en-GB" sz="1800" b="1"/>
              <a:t>vorticity transport.</a:t>
            </a:r>
            <a:r>
              <a:rPr lang="en-GB" sz="1800"/>
              <a:t>  Taylor</a:t>
            </a:r>
          </a:p>
          <a:p>
            <a:r>
              <a:rPr lang="en-GB" sz="1800"/>
              <a:t>had already found an </a:t>
            </a:r>
            <a:r>
              <a:rPr lang="en-GB" sz="1800" b="1">
                <a:solidFill>
                  <a:srgbClr val="FF3300"/>
                </a:solidFill>
              </a:rPr>
              <a:t>important clue in 1915, </a:t>
            </a:r>
            <a:r>
              <a:rPr lang="en-GB" sz="1800"/>
              <a:t>showing that one pattern</a:t>
            </a:r>
          </a:p>
          <a:p>
            <a:r>
              <a:rPr lang="en-GB" sz="1800"/>
              <a:t>of vorticity transport can imply a</a:t>
            </a:r>
            <a:r>
              <a:rPr lang="en-GB" sz="1800" b="1">
                <a:solidFill>
                  <a:srgbClr val="FF3300"/>
                </a:solidFill>
              </a:rPr>
              <a:t> different pattern </a:t>
            </a:r>
            <a:r>
              <a:rPr lang="en-GB" sz="1800"/>
              <a:t>of momentum transport:</a:t>
            </a:r>
            <a:endParaRPr lang="en-GB" sz="1800" b="1">
              <a:solidFill>
                <a:srgbClr val="FF3300"/>
              </a:solidFill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4507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pic>
        <p:nvPicPr>
          <p:cNvPr id="4507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5713" y="5027613"/>
            <a:ext cx="86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8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sp>
        <p:nvSpPr>
          <p:cNvPr id="46088" name="Rectangle 10"/>
          <p:cNvSpPr>
            <a:spLocks noChangeArrowheads="1"/>
          </p:cNvSpPr>
          <p:nvPr/>
        </p:nvSpPr>
        <p:spPr bwMode="auto">
          <a:xfrm>
            <a:off x="228600" y="3057525"/>
            <a:ext cx="8743950" cy="3400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47112" name="Picture 8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228600" y="3057525"/>
            <a:ext cx="8743950" cy="3400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48135" name="Line 9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48136" name="Picture 10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11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356225" y="41227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rgbClr val="FF3300"/>
                </a:solidFill>
              </a:rPr>
              <a:t>form stress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H="1">
            <a:off x="5046663" y="43386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49162" name="Picture 10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sp>
        <p:nvSpPr>
          <p:cNvPr id="49164" name="TextBox 12"/>
          <p:cNvSpPr txBox="1">
            <a:spLocks noChangeArrowheads="1"/>
          </p:cNvSpPr>
          <p:nvPr/>
        </p:nvSpPr>
        <p:spPr bwMode="auto">
          <a:xfrm>
            <a:off x="5418138" y="5108575"/>
            <a:ext cx="340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/>
              <a:t>(here </a:t>
            </a:r>
            <a:r>
              <a:rPr lang="el-GR" sz="1400" i="1" dirty="0"/>
              <a:t>θ</a:t>
            </a:r>
            <a:r>
              <a:rPr lang="en-GB" sz="1400" i="1" dirty="0"/>
              <a:t>′ </a:t>
            </a:r>
            <a:r>
              <a:rPr lang="en-GB" sz="1400" dirty="0"/>
              <a:t> = buoyancy-acceleration </a:t>
            </a:r>
            <a:r>
              <a:rPr lang="en-GB" sz="1400" dirty="0" err="1"/>
              <a:t>fluct’n</a:t>
            </a:r>
            <a:r>
              <a:rPr lang="en-GB" sz="1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356225" y="41227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rgbClr val="FF3300"/>
                </a:solidFill>
              </a:rPr>
              <a:t>form stress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>
            <a:off x="5046663" y="43386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50186" name="Picture 11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7" name="Text Box 18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sp>
        <p:nvSpPr>
          <p:cNvPr id="50188" name="Text Box 19"/>
          <p:cNvSpPr txBox="1">
            <a:spLocks noChangeArrowheads="1"/>
          </p:cNvSpPr>
          <p:nvPr/>
        </p:nvSpPr>
        <p:spPr bwMode="auto">
          <a:xfrm>
            <a:off x="487363" y="5405438"/>
            <a:ext cx="81994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NB: nonlinear </a:t>
            </a:r>
            <a:r>
              <a:rPr lang="en-GB">
                <a:solidFill>
                  <a:srgbClr val="FF0000"/>
                </a:solidFill>
              </a:rPr>
              <a:t>relation: valid at any amplitude!!   And valid</a:t>
            </a:r>
          </a:p>
          <a:p>
            <a:r>
              <a:rPr lang="en-GB">
                <a:solidFill>
                  <a:srgbClr val="FF0000"/>
                </a:solidFill>
              </a:rPr>
              <a:t>regardless of whether motion is free, forced, or self-excited.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189" name="TextBox 12"/>
          <p:cNvSpPr txBox="1">
            <a:spLocks noChangeArrowheads="1"/>
          </p:cNvSpPr>
          <p:nvPr/>
        </p:nvSpPr>
        <p:spPr bwMode="auto">
          <a:xfrm>
            <a:off x="5418138" y="5108575"/>
            <a:ext cx="340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(here </a:t>
            </a:r>
            <a:r>
              <a:rPr lang="el-GR" sz="1400" i="1"/>
              <a:t>θ</a:t>
            </a:r>
            <a:r>
              <a:rPr lang="en-GB" sz="1400" i="1"/>
              <a:t>′ </a:t>
            </a:r>
            <a:r>
              <a:rPr lang="en-GB" sz="1400"/>
              <a:t> = buoyancy-acceleration fluct’n)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356225" y="41227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rgbClr val="FF3300"/>
                </a:solidFill>
              </a:rPr>
              <a:t>form stress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51209" name="Picture 9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2513" y="5641975"/>
            <a:ext cx="514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" y="5602288"/>
            <a:ext cx="212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449263" y="5203825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/>
              <a:t>Corollary</a:t>
            </a:r>
            <a:r>
              <a:rPr lang="en-US" sz="1800"/>
              <a:t>:</a:t>
            </a:r>
          </a:p>
        </p:txBody>
      </p:sp>
      <p:pic>
        <p:nvPicPr>
          <p:cNvPr id="51214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688" y="5718175"/>
            <a:ext cx="2952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1563688" y="5643563"/>
            <a:ext cx="74358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= 0</a:t>
            </a:r>
            <a:r>
              <a:rPr lang="en-US" sz="1800"/>
              <a:t>   for isolated domain –  once thought to prove PV mixing impossible</a:t>
            </a:r>
          </a:p>
          <a:p>
            <a:r>
              <a:rPr lang="en-US" sz="1800"/>
              <a:t>                –  but actually argues only against </a:t>
            </a:r>
            <a:r>
              <a:rPr lang="en-US" sz="1800" b="1"/>
              <a:t>homogeneous</a:t>
            </a:r>
            <a:r>
              <a:rPr lang="en-US" sz="1800"/>
              <a:t> PV mixing.</a:t>
            </a:r>
            <a:endParaRPr lang="en-US" sz="1800">
              <a:solidFill>
                <a:srgbClr val="FF3300"/>
              </a:solidFill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709613" y="5988050"/>
            <a:ext cx="427037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 flipH="1">
            <a:off x="5046663" y="43386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1218" name="TextBox 17"/>
          <p:cNvSpPr txBox="1">
            <a:spLocks noChangeArrowheads="1"/>
          </p:cNvSpPr>
          <p:nvPr/>
        </p:nvSpPr>
        <p:spPr bwMode="auto">
          <a:xfrm>
            <a:off x="5418138" y="5108575"/>
            <a:ext cx="340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(here </a:t>
            </a:r>
            <a:r>
              <a:rPr lang="el-GR" sz="1400" i="1"/>
              <a:t>θ</a:t>
            </a:r>
            <a:r>
              <a:rPr lang="en-GB" sz="1400" i="1"/>
              <a:t>′ </a:t>
            </a:r>
            <a:r>
              <a:rPr lang="en-GB" sz="1400"/>
              <a:t> = buoyancy-acceleration fluct’n)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356225" y="41227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rgbClr val="FF3300"/>
                </a:solidFill>
              </a:rPr>
              <a:t>form stress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52232" name="Line 9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52233" name="Picture 10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Text Box 11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pic>
        <p:nvPicPr>
          <p:cNvPr id="5223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2513" y="5641975"/>
            <a:ext cx="514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" y="5602288"/>
            <a:ext cx="212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5"/>
          <p:cNvSpPr txBox="1">
            <a:spLocks noChangeArrowheads="1"/>
          </p:cNvSpPr>
          <p:nvPr/>
        </p:nvSpPr>
        <p:spPr bwMode="auto">
          <a:xfrm>
            <a:off x="449263" y="5203825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/>
              <a:t>Corollary</a:t>
            </a:r>
            <a:r>
              <a:rPr lang="en-US" sz="1800"/>
              <a:t>:</a:t>
            </a:r>
          </a:p>
        </p:txBody>
      </p:sp>
      <p:pic>
        <p:nvPicPr>
          <p:cNvPr id="52238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688" y="5718175"/>
            <a:ext cx="2952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9" name="Text Box 17"/>
          <p:cNvSpPr txBox="1">
            <a:spLocks noChangeArrowheads="1"/>
          </p:cNvSpPr>
          <p:nvPr/>
        </p:nvSpPr>
        <p:spPr bwMode="auto">
          <a:xfrm>
            <a:off x="1563688" y="5643563"/>
            <a:ext cx="74358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= 0</a:t>
            </a:r>
            <a:r>
              <a:rPr lang="en-US" sz="1800"/>
              <a:t>   for isolated domain –  once thought to prove PV mixing impossible</a:t>
            </a:r>
          </a:p>
          <a:p>
            <a:r>
              <a:rPr lang="en-US" sz="1800"/>
              <a:t>                –  but actually argues only against </a:t>
            </a:r>
            <a:r>
              <a:rPr lang="en-US" sz="1800" b="1"/>
              <a:t>homogeneous</a:t>
            </a:r>
            <a:r>
              <a:rPr lang="en-US" sz="1800"/>
              <a:t> PV mixing.</a:t>
            </a:r>
          </a:p>
          <a:p>
            <a:r>
              <a:rPr lang="en-US" sz="1800"/>
              <a:t>                  </a:t>
            </a:r>
            <a:r>
              <a:rPr lang="en-US" sz="1800">
                <a:solidFill>
                  <a:srgbClr val="FF3300"/>
                </a:solidFill>
              </a:rPr>
              <a:t>Here are 3 more reasons       </a:t>
            </a:r>
            <a:r>
              <a:rPr lang="en-US" sz="1800"/>
              <a:t>”                 “              “       “</a:t>
            </a:r>
            <a:r>
              <a:rPr lang="en-US" sz="1800">
                <a:solidFill>
                  <a:srgbClr val="FF3300"/>
                </a:solidFill>
              </a:rPr>
              <a:t>     :</a:t>
            </a:r>
          </a:p>
        </p:txBody>
      </p:sp>
      <p:sp>
        <p:nvSpPr>
          <p:cNvPr id="52240" name="Rectangle 18"/>
          <p:cNvSpPr>
            <a:spLocks noChangeArrowheads="1"/>
          </p:cNvSpPr>
          <p:nvPr/>
        </p:nvSpPr>
        <p:spPr bwMode="auto">
          <a:xfrm>
            <a:off x="709613" y="5988050"/>
            <a:ext cx="427037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1" name="Line 19"/>
          <p:cNvSpPr>
            <a:spLocks noChangeShapeType="1"/>
          </p:cNvSpPr>
          <p:nvPr/>
        </p:nvSpPr>
        <p:spPr bwMode="auto">
          <a:xfrm flipH="1">
            <a:off x="5046663" y="43386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2242" name="TextBox 17"/>
          <p:cNvSpPr txBox="1">
            <a:spLocks noChangeArrowheads="1"/>
          </p:cNvSpPr>
          <p:nvPr/>
        </p:nvSpPr>
        <p:spPr bwMode="auto">
          <a:xfrm>
            <a:off x="5418138" y="5108575"/>
            <a:ext cx="340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(here </a:t>
            </a:r>
            <a:r>
              <a:rPr lang="el-GR" sz="1400" i="1"/>
              <a:t>θ</a:t>
            </a:r>
            <a:r>
              <a:rPr lang="en-GB" sz="1400" i="1"/>
              <a:t>′ </a:t>
            </a:r>
            <a:r>
              <a:rPr lang="en-GB" sz="1400"/>
              <a:t> = buoyancy-acceleration fluct’n)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490538" y="241300"/>
            <a:ext cx="8050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Three more reasons (beyond quasi-geostrophic         )  why PV mixing</a:t>
            </a:r>
          </a:p>
          <a:p>
            <a:r>
              <a:rPr lang="en-US" sz="2000">
                <a:solidFill>
                  <a:schemeClr val="tx2"/>
                </a:solidFill>
              </a:rPr>
              <a:t> on stratification surfaces       is usually inhomogeneous:</a:t>
            </a:r>
          </a:p>
        </p:txBody>
      </p:sp>
      <p:pic>
        <p:nvPicPr>
          <p:cNvPr id="532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1700" y="21272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2025" y="6111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550" y="2112963"/>
            <a:ext cx="21526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579438" y="2957513"/>
            <a:ext cx="795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on each     .  Homogeneous mixing  (e.g., constant-diffusivity models)</a:t>
            </a:r>
          </a:p>
          <a:p>
            <a:r>
              <a:rPr lang="en-GB" sz="2000">
                <a:cs typeface="Arial" charset="0"/>
              </a:rPr>
              <a:t>→</a:t>
            </a:r>
            <a:r>
              <a:rPr lang="en-GB" sz="2000"/>
              <a:t>  </a:t>
            </a:r>
            <a:r>
              <a:rPr lang="en-GB" sz="1800"/>
              <a:t> </a:t>
            </a:r>
            <a:r>
              <a:rPr lang="en-GB" sz="2000" i="1">
                <a:latin typeface="Times New Roman" pitchFamily="18" charset="0"/>
              </a:rPr>
              <a:t>P</a:t>
            </a:r>
            <a:r>
              <a:rPr lang="en-GB" sz="2000">
                <a:latin typeface="Times New Roman" pitchFamily="18" charset="0"/>
              </a:rPr>
              <a:t> = 0  </a:t>
            </a:r>
            <a:r>
              <a:rPr lang="en-GB" sz="2000"/>
              <a:t>everywhere on      :  inverts to  </a:t>
            </a:r>
            <a:r>
              <a:rPr lang="en-GB" sz="2000" b="1"/>
              <a:t>absolute stagnation!</a:t>
            </a:r>
            <a:endParaRPr lang="en-US" sz="2000" b="1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90538" y="241300"/>
            <a:ext cx="8050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Three more reasons (beyond quasi-geostrophic         )  why PV mixing</a:t>
            </a:r>
          </a:p>
          <a:p>
            <a:r>
              <a:rPr lang="en-US" sz="2000">
                <a:solidFill>
                  <a:schemeClr val="tx2"/>
                </a:solidFill>
              </a:rPr>
              <a:t> on stratification surfaces       is usually inhomogeneous: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34950" y="1277938"/>
            <a:ext cx="798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1. Stagnation effect:</a:t>
            </a:r>
            <a:r>
              <a:rPr lang="en-US" sz="2000" b="1"/>
              <a:t> </a:t>
            </a:r>
            <a:r>
              <a:rPr lang="en-GB" sz="2000"/>
              <a:t>For      spanning the globe, easy to prove that</a:t>
            </a:r>
          </a:p>
          <a:p>
            <a:r>
              <a:rPr lang="en-GB" sz="2000"/>
              <a:t>     homogeneous mixing has an </a:t>
            </a:r>
            <a:r>
              <a:rPr lang="en-GB" sz="2000" b="1"/>
              <a:t>absurd consequence.</a:t>
            </a:r>
            <a:r>
              <a:rPr lang="en-GB" sz="2000"/>
              <a:t>   We have</a:t>
            </a:r>
            <a:endParaRPr lang="en-US"/>
          </a:p>
        </p:txBody>
      </p:sp>
      <p:pic>
        <p:nvPicPr>
          <p:cNvPr id="5427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700" y="21272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Text Box 8"/>
          <p:cNvSpPr txBox="1">
            <a:spLocks noChangeArrowheads="1"/>
          </p:cNvSpPr>
          <p:nvPr/>
        </p:nvSpPr>
        <p:spPr bwMode="auto">
          <a:xfrm>
            <a:off x="5108575" y="2236788"/>
            <a:ext cx="2762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where  </a:t>
            </a:r>
            <a:r>
              <a:rPr lang="en-US" sz="2000" i="1">
                <a:latin typeface="Times New Roman" pitchFamily="18" charset="0"/>
              </a:rPr>
              <a:t>P</a:t>
            </a:r>
            <a:r>
              <a:rPr lang="en-US" sz="2000"/>
              <a:t>  </a:t>
            </a:r>
            <a:r>
              <a:rPr lang="en-US" sz="1600"/>
              <a:t>=</a:t>
            </a:r>
            <a:r>
              <a:rPr lang="en-US" sz="1800"/>
              <a:t> </a:t>
            </a:r>
            <a:r>
              <a:rPr lang="en-US" sz="2000"/>
              <a:t> </a:t>
            </a:r>
            <a:r>
              <a:rPr lang="en-US" sz="2000" b="1"/>
              <a:t>exact</a:t>
            </a:r>
            <a:r>
              <a:rPr lang="en-US" sz="2000"/>
              <a:t>  PV,</a:t>
            </a:r>
          </a:p>
        </p:txBody>
      </p:sp>
      <p:pic>
        <p:nvPicPr>
          <p:cNvPr id="5428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9888" y="301783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25" y="1339850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025" y="6111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3679825" y="2641600"/>
            <a:ext cx="87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positive</a:t>
            </a:r>
          </a:p>
        </p:txBody>
      </p:sp>
      <p:sp>
        <p:nvSpPr>
          <p:cNvPr id="54284" name="Line 13"/>
          <p:cNvSpPr>
            <a:spLocks noChangeShapeType="1"/>
          </p:cNvSpPr>
          <p:nvPr/>
        </p:nvSpPr>
        <p:spPr bwMode="auto">
          <a:xfrm flipH="1" flipV="1">
            <a:off x="3629025" y="2557463"/>
            <a:ext cx="11430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54285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9963" y="3305175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olar-omega-scho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3938" y="-868363"/>
            <a:ext cx="11009313" cy="85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236913" y="2867025"/>
            <a:ext cx="24955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pPr algn="ctr"/>
            <a:r>
              <a:rPr lang="en-US" sz="1800"/>
              <a:t>radiative interior  </a:t>
            </a:r>
            <a:r>
              <a:rPr lang="en-US" sz="1800">
                <a:cs typeface="Arial" charset="0"/>
              </a:rPr>
              <a:t>–</a:t>
            </a:r>
            <a:endParaRPr lang="en-GB" sz="1800"/>
          </a:p>
          <a:p>
            <a:pPr algn="ctr"/>
            <a:r>
              <a:rPr lang="en-GB" sz="1800"/>
              <a:t>no significant evidence</a:t>
            </a:r>
          </a:p>
          <a:p>
            <a:pPr algn="ctr"/>
            <a:r>
              <a:rPr lang="en-GB" sz="1800"/>
              <a:t>for departures from</a:t>
            </a:r>
          </a:p>
          <a:p>
            <a:pPr algn="ctr"/>
            <a:r>
              <a:rPr lang="en-GB" sz="1800" b="1"/>
              <a:t>solid rotation</a:t>
            </a:r>
          </a:p>
          <a:p>
            <a:pPr algn="ctr"/>
            <a:r>
              <a:rPr lang="en-GB" sz="1800"/>
              <a:t>(Princeton, May 2011)</a:t>
            </a:r>
            <a:endParaRPr lang="en-US" sz="180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963863" y="3627438"/>
            <a:ext cx="192087" cy="1920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34950" y="6738938"/>
            <a:ext cx="192088" cy="133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334963" y="234950"/>
            <a:ext cx="13985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/>
              <a:t>convection</a:t>
            </a:r>
          </a:p>
          <a:p>
            <a:r>
              <a:rPr lang="en-US" sz="2000"/>
              <a:t>zone</a:t>
            </a: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7586663" y="42863"/>
            <a:ext cx="1208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GB" sz="2000"/>
              <a:t>2</a:t>
            </a:r>
            <a:r>
              <a:rPr lang="el-GR" sz="2000" i="1"/>
              <a:t>π</a:t>
            </a:r>
            <a:r>
              <a:rPr lang="el-GR" sz="2000">
                <a:cs typeface="Arial" charset="0"/>
              </a:rPr>
              <a:t>Ω</a:t>
            </a:r>
            <a:r>
              <a:rPr lang="en-GB" sz="2000">
                <a:cs typeface="Arial" charset="0"/>
              </a:rPr>
              <a:t>/</a:t>
            </a:r>
            <a:r>
              <a:rPr lang="en-GB" sz="2000"/>
              <a:t>nHz</a:t>
            </a:r>
            <a:endParaRPr lang="en-US" sz="2000"/>
          </a:p>
        </p:txBody>
      </p:sp>
      <p:sp>
        <p:nvSpPr>
          <p:cNvPr id="7176" name="Text Box 9"/>
          <p:cNvSpPr txBox="1">
            <a:spLocks noChangeArrowheads="1"/>
          </p:cNvSpPr>
          <p:nvPr/>
        </p:nvSpPr>
        <p:spPr bwMode="auto">
          <a:xfrm>
            <a:off x="1785938" y="6478588"/>
            <a:ext cx="18806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/>
              <a:t>Schou</a:t>
            </a:r>
            <a:r>
              <a:rPr lang="en-US" sz="2000" dirty="0"/>
              <a:t> et al ’98</a:t>
            </a:r>
          </a:p>
        </p:txBody>
      </p:sp>
      <p:sp>
        <p:nvSpPr>
          <p:cNvPr id="7177" name="Line 11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78" name="Oval 13"/>
          <p:cNvSpPr>
            <a:spLocks noChangeArrowheads="1"/>
          </p:cNvSpPr>
          <p:nvPr/>
        </p:nvSpPr>
        <p:spPr bwMode="auto">
          <a:xfrm>
            <a:off x="1571625" y="5614988"/>
            <a:ext cx="728663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Line 14"/>
          <p:cNvSpPr>
            <a:spLocks noChangeShapeType="1"/>
          </p:cNvSpPr>
          <p:nvPr/>
        </p:nvSpPr>
        <p:spPr bwMode="auto">
          <a:xfrm flipH="1">
            <a:off x="2171700" y="4900613"/>
            <a:ext cx="557213" cy="800100"/>
          </a:xfrm>
          <a:prstGeom prst="line">
            <a:avLst/>
          </a:prstGeom>
          <a:noFill/>
          <a:ln w="38100">
            <a:solidFill>
              <a:srgbClr val="F6F1AA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180" name="Text Box 10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 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550" y="2112963"/>
            <a:ext cx="21526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79438" y="2957513"/>
            <a:ext cx="795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on each     .  Homogeneous mixing  (e.g., constant-diffusivity models)</a:t>
            </a:r>
          </a:p>
          <a:p>
            <a:r>
              <a:rPr lang="en-GB" sz="2000">
                <a:cs typeface="Arial" charset="0"/>
              </a:rPr>
              <a:t>→</a:t>
            </a:r>
            <a:r>
              <a:rPr lang="en-GB" sz="2000"/>
              <a:t>  </a:t>
            </a:r>
            <a:r>
              <a:rPr lang="en-GB" sz="1800"/>
              <a:t> </a:t>
            </a:r>
            <a:r>
              <a:rPr lang="en-GB" sz="2000" i="1">
                <a:latin typeface="Times New Roman" pitchFamily="18" charset="0"/>
              </a:rPr>
              <a:t>P</a:t>
            </a:r>
            <a:r>
              <a:rPr lang="en-GB" sz="2000">
                <a:latin typeface="Times New Roman" pitchFamily="18" charset="0"/>
              </a:rPr>
              <a:t> = 0  </a:t>
            </a:r>
            <a:r>
              <a:rPr lang="en-GB" sz="2000"/>
              <a:t>everywhere on      :  inverts to  </a:t>
            </a:r>
            <a:r>
              <a:rPr lang="en-GB" sz="2000" b="1"/>
              <a:t>absolute stagnation!</a:t>
            </a:r>
            <a:endParaRPr lang="en-US" sz="2000" b="1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90538" y="241300"/>
            <a:ext cx="8050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Three more reasons (beyond quasi-geostrophic         )  why PV mixing</a:t>
            </a:r>
          </a:p>
          <a:p>
            <a:r>
              <a:rPr lang="en-US" sz="2000">
                <a:solidFill>
                  <a:schemeClr val="tx2"/>
                </a:solidFill>
              </a:rPr>
              <a:t> on stratification surfaces       is usually inhomogeneous: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34950" y="1277938"/>
            <a:ext cx="798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1. Stagnation effect:</a:t>
            </a:r>
            <a:r>
              <a:rPr lang="en-US" sz="2000" b="1"/>
              <a:t> </a:t>
            </a:r>
            <a:r>
              <a:rPr lang="en-GB" sz="2000"/>
              <a:t>For      spanning the globe, easy to prove that</a:t>
            </a:r>
          </a:p>
          <a:p>
            <a:r>
              <a:rPr lang="en-GB" sz="2000"/>
              <a:t>     homogeneous mixing has an </a:t>
            </a:r>
            <a:r>
              <a:rPr lang="en-GB" sz="2000" b="1"/>
              <a:t>absurd consequence.</a:t>
            </a:r>
            <a:r>
              <a:rPr lang="en-GB" sz="2000"/>
              <a:t>   We have</a:t>
            </a:r>
            <a:endParaRPr lang="en-US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54000" y="3989388"/>
            <a:ext cx="8570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2.</a:t>
            </a:r>
            <a:r>
              <a:rPr lang="en-US" sz="2000">
                <a:solidFill>
                  <a:srgbClr val="FF3300"/>
                </a:solidFill>
              </a:rPr>
              <a:t> </a:t>
            </a:r>
            <a:r>
              <a:rPr lang="en-US" sz="2000" b="1">
                <a:solidFill>
                  <a:srgbClr val="FF3300"/>
                </a:solidFill>
              </a:rPr>
              <a:t> Waveguide effect:</a:t>
            </a:r>
            <a:r>
              <a:rPr lang="en-US" sz="2000"/>
              <a:t> Strong jets (PV contours bunched up) are Rossby</a:t>
            </a:r>
          </a:p>
          <a:p>
            <a:r>
              <a:rPr lang="en-US" sz="2000"/>
              <a:t>        waveguides:</a:t>
            </a:r>
            <a:r>
              <a:rPr lang="en-GB" sz="2000"/>
              <a:t> dispersion relations favour wave breaking in jet flanks.</a:t>
            </a:r>
            <a:endParaRPr lang="en-US" sz="2000"/>
          </a:p>
        </p:txBody>
      </p:sp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700" y="21272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5108575" y="2236788"/>
            <a:ext cx="2762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where  </a:t>
            </a:r>
            <a:r>
              <a:rPr lang="en-US" sz="2000" i="1">
                <a:latin typeface="Times New Roman" pitchFamily="18" charset="0"/>
              </a:rPr>
              <a:t>P</a:t>
            </a:r>
            <a:r>
              <a:rPr lang="en-US" sz="2000"/>
              <a:t>  </a:t>
            </a:r>
            <a:r>
              <a:rPr lang="en-US" sz="1600"/>
              <a:t>=</a:t>
            </a:r>
            <a:r>
              <a:rPr lang="en-US" sz="1800"/>
              <a:t> </a:t>
            </a:r>
            <a:r>
              <a:rPr lang="en-US" sz="2000"/>
              <a:t> </a:t>
            </a:r>
            <a:r>
              <a:rPr lang="en-US" sz="2000" b="1"/>
              <a:t>exact</a:t>
            </a:r>
            <a:r>
              <a:rPr lang="en-US" sz="2000"/>
              <a:t>  PV,</a:t>
            </a:r>
          </a:p>
        </p:txBody>
      </p:sp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9888" y="301783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25" y="1339850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025" y="6111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3679825" y="2641600"/>
            <a:ext cx="87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positive</a:t>
            </a: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 flipH="1" flipV="1">
            <a:off x="3629025" y="2557463"/>
            <a:ext cx="11430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55310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9963" y="3305175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550" y="2112963"/>
            <a:ext cx="21526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579438" y="2957513"/>
            <a:ext cx="795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on each     .  Homogeneous mixing  (e.g., constant-diffusivity models)</a:t>
            </a:r>
          </a:p>
          <a:p>
            <a:r>
              <a:rPr lang="en-GB" sz="2000">
                <a:cs typeface="Arial" charset="0"/>
              </a:rPr>
              <a:t>→</a:t>
            </a:r>
            <a:r>
              <a:rPr lang="en-GB" sz="2000"/>
              <a:t>  </a:t>
            </a:r>
            <a:r>
              <a:rPr lang="en-GB" sz="1800"/>
              <a:t> </a:t>
            </a:r>
            <a:r>
              <a:rPr lang="en-GB" sz="2000" i="1">
                <a:latin typeface="Times New Roman" pitchFamily="18" charset="0"/>
              </a:rPr>
              <a:t>P</a:t>
            </a:r>
            <a:r>
              <a:rPr lang="en-GB" sz="2000">
                <a:latin typeface="Times New Roman" pitchFamily="18" charset="0"/>
              </a:rPr>
              <a:t> = 0  </a:t>
            </a:r>
            <a:r>
              <a:rPr lang="en-GB" sz="2000"/>
              <a:t>everywhere on      :  inverts to  </a:t>
            </a:r>
            <a:r>
              <a:rPr lang="en-GB" sz="2000" b="1"/>
              <a:t>absolute stagnation!</a:t>
            </a:r>
            <a:endParaRPr lang="en-US" sz="2000" b="1"/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490538" y="241300"/>
            <a:ext cx="8050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Three more reasons (beyond quasi-geostrophic         )  why PV mixing</a:t>
            </a:r>
          </a:p>
          <a:p>
            <a:r>
              <a:rPr lang="en-US" sz="2000">
                <a:solidFill>
                  <a:schemeClr val="tx2"/>
                </a:solidFill>
              </a:rPr>
              <a:t> on stratification surfaces       is usually inhomogeneous:</a:t>
            </a:r>
          </a:p>
        </p:txBody>
      </p:sp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234950" y="1277938"/>
            <a:ext cx="798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1. Stagnation effect:</a:t>
            </a:r>
            <a:r>
              <a:rPr lang="en-US" sz="2000" b="1"/>
              <a:t> </a:t>
            </a:r>
            <a:r>
              <a:rPr lang="en-GB" sz="2000"/>
              <a:t>For      spanning the globe, easy to prove that</a:t>
            </a:r>
          </a:p>
          <a:p>
            <a:r>
              <a:rPr lang="en-GB" sz="2000"/>
              <a:t>     homogeneous mixing has an </a:t>
            </a:r>
            <a:r>
              <a:rPr lang="en-GB" sz="2000" b="1"/>
              <a:t>absurd consequence.</a:t>
            </a:r>
            <a:r>
              <a:rPr lang="en-GB" sz="2000"/>
              <a:t>   We have</a:t>
            </a:r>
            <a:endParaRPr lang="en-US"/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254000" y="3989388"/>
            <a:ext cx="8570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2.</a:t>
            </a:r>
            <a:r>
              <a:rPr lang="en-US" sz="2000">
                <a:solidFill>
                  <a:srgbClr val="FF3300"/>
                </a:solidFill>
              </a:rPr>
              <a:t> </a:t>
            </a:r>
            <a:r>
              <a:rPr lang="en-US" sz="2000" b="1">
                <a:solidFill>
                  <a:srgbClr val="FF3300"/>
                </a:solidFill>
              </a:rPr>
              <a:t> Waveguide effect:</a:t>
            </a:r>
            <a:r>
              <a:rPr lang="en-US" sz="2000"/>
              <a:t> Strong jets (PV contours bunched up) are Rossby</a:t>
            </a:r>
          </a:p>
          <a:p>
            <a:r>
              <a:rPr lang="en-US" sz="2000"/>
              <a:t>        waveguides:</a:t>
            </a:r>
            <a:r>
              <a:rPr lang="en-GB" sz="2000"/>
              <a:t> dispersion relations favour wave breaking in jet flanks.</a:t>
            </a:r>
            <a:endParaRPr lang="en-US" sz="2000"/>
          </a:p>
        </p:txBody>
      </p:sp>
      <p:pic>
        <p:nvPicPr>
          <p:cNvPr id="563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700" y="21272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5108575" y="2236788"/>
            <a:ext cx="2762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where  </a:t>
            </a:r>
            <a:r>
              <a:rPr lang="en-US" sz="2000" i="1">
                <a:latin typeface="Times New Roman" pitchFamily="18" charset="0"/>
              </a:rPr>
              <a:t>P</a:t>
            </a:r>
            <a:r>
              <a:rPr lang="en-US" sz="2000"/>
              <a:t>  </a:t>
            </a:r>
            <a:r>
              <a:rPr lang="en-US" sz="1600"/>
              <a:t>=</a:t>
            </a:r>
            <a:r>
              <a:rPr lang="en-US" sz="1800"/>
              <a:t> </a:t>
            </a:r>
            <a:r>
              <a:rPr lang="en-US" sz="2000"/>
              <a:t> </a:t>
            </a:r>
            <a:r>
              <a:rPr lang="en-US" sz="2000" b="1"/>
              <a:t>exact</a:t>
            </a:r>
            <a:r>
              <a:rPr lang="en-US" sz="2000"/>
              <a:t>  PV,</a:t>
            </a:r>
          </a:p>
        </p:txBody>
      </p:sp>
      <p:pic>
        <p:nvPicPr>
          <p:cNvPr id="5632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9888" y="301783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25" y="1339850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025" y="6111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2" name="Text Box 13"/>
          <p:cNvSpPr txBox="1">
            <a:spLocks noChangeArrowheads="1"/>
          </p:cNvSpPr>
          <p:nvPr/>
        </p:nvSpPr>
        <p:spPr bwMode="auto">
          <a:xfrm>
            <a:off x="3679825" y="2641600"/>
            <a:ext cx="87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positive</a:t>
            </a:r>
          </a:p>
        </p:txBody>
      </p:sp>
      <p:sp>
        <p:nvSpPr>
          <p:cNvPr id="56333" name="Line 14"/>
          <p:cNvSpPr>
            <a:spLocks noChangeShapeType="1"/>
          </p:cNvSpPr>
          <p:nvPr/>
        </p:nvSpPr>
        <p:spPr bwMode="auto">
          <a:xfrm flipH="1" flipV="1">
            <a:off x="3629025" y="2557463"/>
            <a:ext cx="11430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6334" name="Text Box 15"/>
          <p:cNvSpPr txBox="1">
            <a:spLocks noChangeArrowheads="1"/>
          </p:cNvSpPr>
          <p:nvPr/>
        </p:nvSpPr>
        <p:spPr bwMode="auto">
          <a:xfrm>
            <a:off x="771525" y="4672013"/>
            <a:ext cx="823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(Dispersion relations </a:t>
            </a:r>
            <a:r>
              <a:rPr lang="en-US" sz="1800" b="1"/>
              <a:t>differ</a:t>
            </a:r>
            <a:r>
              <a:rPr lang="en-US" sz="1800"/>
              <a:t> from those of homogeneous beta-turbulence theory)</a:t>
            </a:r>
          </a:p>
        </p:txBody>
      </p:sp>
      <p:pic>
        <p:nvPicPr>
          <p:cNvPr id="5633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9963" y="3305175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438150" y="5408613"/>
            <a:ext cx="6659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</a:t>
            </a:r>
            <a:r>
              <a:rPr lang="en-US" sz="2000" b="1">
                <a:solidFill>
                  <a:srgbClr val="FF3300"/>
                </a:solidFill>
              </a:rPr>
              <a:t>3.</a:t>
            </a:r>
            <a:r>
              <a:rPr lang="en-US" sz="2000">
                <a:solidFill>
                  <a:srgbClr val="FF3300"/>
                </a:solidFill>
              </a:rPr>
              <a:t>  </a:t>
            </a:r>
            <a:r>
              <a:rPr lang="en-US" sz="2000" b="1">
                <a:solidFill>
                  <a:srgbClr val="FF3300"/>
                </a:solidFill>
              </a:rPr>
              <a:t>PV Phillips effect:</a:t>
            </a:r>
            <a:r>
              <a:rPr lang="en-US" sz="2000"/>
              <a:t> a generic</a:t>
            </a:r>
            <a:r>
              <a:rPr lang="en-US" sz="1800"/>
              <a:t> </a:t>
            </a:r>
            <a:r>
              <a:rPr lang="en-US" sz="2000"/>
              <a:t>positive-feedback effect: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550" y="2112963"/>
            <a:ext cx="21526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579438" y="2957513"/>
            <a:ext cx="795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on each     .  Homogeneous mixing  (e.g., constant-diffusivity models)</a:t>
            </a:r>
          </a:p>
          <a:p>
            <a:r>
              <a:rPr lang="en-GB" sz="2000">
                <a:cs typeface="Arial" charset="0"/>
              </a:rPr>
              <a:t>→</a:t>
            </a:r>
            <a:r>
              <a:rPr lang="en-GB" sz="2000"/>
              <a:t>  </a:t>
            </a:r>
            <a:r>
              <a:rPr lang="en-GB" sz="1800"/>
              <a:t> </a:t>
            </a:r>
            <a:r>
              <a:rPr lang="en-GB" sz="2000" i="1">
                <a:latin typeface="Times New Roman" pitchFamily="18" charset="0"/>
              </a:rPr>
              <a:t>P</a:t>
            </a:r>
            <a:r>
              <a:rPr lang="en-GB" sz="2000">
                <a:latin typeface="Times New Roman" pitchFamily="18" charset="0"/>
              </a:rPr>
              <a:t> = 0  </a:t>
            </a:r>
            <a:r>
              <a:rPr lang="en-GB" sz="2000"/>
              <a:t>everywhere on      :  inverts to  </a:t>
            </a:r>
            <a:r>
              <a:rPr lang="en-GB" sz="2000" b="1"/>
              <a:t>absolute stagnation!</a:t>
            </a:r>
            <a:endParaRPr lang="en-US" sz="2000" b="1"/>
          </a:p>
        </p:txBody>
      </p:sp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490538" y="241300"/>
            <a:ext cx="8050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Three more reasons (beyond quasi-geostrophic         )  why PV mixing</a:t>
            </a:r>
          </a:p>
          <a:p>
            <a:r>
              <a:rPr lang="en-US" sz="2000">
                <a:solidFill>
                  <a:schemeClr val="tx2"/>
                </a:solidFill>
              </a:rPr>
              <a:t> on stratification surfaces       is usually inhomogeneous:</a:t>
            </a:r>
          </a:p>
        </p:txBody>
      </p:sp>
      <p:sp>
        <p:nvSpPr>
          <p:cNvPr id="57350" name="Text Box 8"/>
          <p:cNvSpPr txBox="1">
            <a:spLocks noChangeArrowheads="1"/>
          </p:cNvSpPr>
          <p:nvPr/>
        </p:nvSpPr>
        <p:spPr bwMode="auto">
          <a:xfrm>
            <a:off x="234950" y="1277938"/>
            <a:ext cx="798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1. Stagnation effect:</a:t>
            </a:r>
            <a:r>
              <a:rPr lang="en-US" sz="2000" b="1"/>
              <a:t> </a:t>
            </a:r>
            <a:r>
              <a:rPr lang="en-GB" sz="2000"/>
              <a:t>For      spanning the globe, easy to prove that</a:t>
            </a:r>
          </a:p>
          <a:p>
            <a:r>
              <a:rPr lang="en-GB" sz="2000"/>
              <a:t>     homogeneous mixing has an </a:t>
            </a:r>
            <a:r>
              <a:rPr lang="en-GB" sz="2000" b="1"/>
              <a:t>absurd consequence.</a:t>
            </a:r>
            <a:r>
              <a:rPr lang="en-GB" sz="2000"/>
              <a:t>   We have</a:t>
            </a:r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254000" y="3989388"/>
            <a:ext cx="8570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2.</a:t>
            </a:r>
            <a:r>
              <a:rPr lang="en-US" sz="2000">
                <a:solidFill>
                  <a:srgbClr val="FF3300"/>
                </a:solidFill>
              </a:rPr>
              <a:t> </a:t>
            </a:r>
            <a:r>
              <a:rPr lang="en-US" sz="2000" b="1">
                <a:solidFill>
                  <a:srgbClr val="FF3300"/>
                </a:solidFill>
              </a:rPr>
              <a:t> Waveguide effect:</a:t>
            </a:r>
            <a:r>
              <a:rPr lang="en-US" sz="2000"/>
              <a:t> Strong jets (PV contours bunched up) are Rossby</a:t>
            </a:r>
          </a:p>
          <a:p>
            <a:r>
              <a:rPr lang="en-US" sz="2000"/>
              <a:t>        waveguides:</a:t>
            </a:r>
            <a:r>
              <a:rPr lang="en-GB" sz="2000"/>
              <a:t> dispersion relations favour wave breaking in jet flanks.</a:t>
            </a:r>
            <a:endParaRPr lang="en-US" sz="2000"/>
          </a:p>
        </p:txBody>
      </p:sp>
      <p:pic>
        <p:nvPicPr>
          <p:cNvPr id="5735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700" y="21272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Text Box 11"/>
          <p:cNvSpPr txBox="1">
            <a:spLocks noChangeArrowheads="1"/>
          </p:cNvSpPr>
          <p:nvPr/>
        </p:nvSpPr>
        <p:spPr bwMode="auto">
          <a:xfrm>
            <a:off x="5108575" y="2236788"/>
            <a:ext cx="2762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where  </a:t>
            </a:r>
            <a:r>
              <a:rPr lang="en-US" sz="2000" i="1">
                <a:latin typeface="Times New Roman" pitchFamily="18" charset="0"/>
              </a:rPr>
              <a:t>P</a:t>
            </a:r>
            <a:r>
              <a:rPr lang="en-US" sz="2000"/>
              <a:t>  </a:t>
            </a:r>
            <a:r>
              <a:rPr lang="en-US" sz="1600"/>
              <a:t>=</a:t>
            </a:r>
            <a:r>
              <a:rPr lang="en-US" sz="1800"/>
              <a:t> </a:t>
            </a:r>
            <a:r>
              <a:rPr lang="en-US" sz="2000"/>
              <a:t> </a:t>
            </a:r>
            <a:r>
              <a:rPr lang="en-US" sz="2000" b="1"/>
              <a:t>exact</a:t>
            </a:r>
            <a:r>
              <a:rPr lang="en-US" sz="2000"/>
              <a:t>  PV,</a:t>
            </a:r>
          </a:p>
        </p:txBody>
      </p:sp>
      <p:pic>
        <p:nvPicPr>
          <p:cNvPr id="5735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9888" y="301783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25" y="1339850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025" y="6111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 Box 18"/>
          <p:cNvSpPr txBox="1">
            <a:spLocks noChangeArrowheads="1"/>
          </p:cNvSpPr>
          <p:nvPr/>
        </p:nvSpPr>
        <p:spPr bwMode="auto">
          <a:xfrm>
            <a:off x="3679825" y="2641600"/>
            <a:ext cx="87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positive</a:t>
            </a:r>
          </a:p>
        </p:txBody>
      </p:sp>
      <p:sp>
        <p:nvSpPr>
          <p:cNvPr id="57358" name="Line 19"/>
          <p:cNvSpPr>
            <a:spLocks noChangeShapeType="1"/>
          </p:cNvSpPr>
          <p:nvPr/>
        </p:nvSpPr>
        <p:spPr bwMode="auto">
          <a:xfrm flipH="1" flipV="1">
            <a:off x="3629025" y="2557463"/>
            <a:ext cx="11430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7359" name="Text Box 20"/>
          <p:cNvSpPr txBox="1">
            <a:spLocks noChangeArrowheads="1"/>
          </p:cNvSpPr>
          <p:nvPr/>
        </p:nvSpPr>
        <p:spPr bwMode="auto">
          <a:xfrm>
            <a:off x="771525" y="4672013"/>
            <a:ext cx="823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(Dispersion relations </a:t>
            </a:r>
            <a:r>
              <a:rPr lang="en-US" sz="1800" b="1"/>
              <a:t>differ</a:t>
            </a:r>
            <a:r>
              <a:rPr lang="en-US" sz="1800"/>
              <a:t> from those of homogeneous beta-turbulence theory)</a:t>
            </a:r>
          </a:p>
        </p:txBody>
      </p:sp>
      <p:pic>
        <p:nvPicPr>
          <p:cNvPr id="57360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9963" y="3305175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4224338" y="392113"/>
            <a:ext cx="3454400" cy="4716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2379663" y="1131888"/>
            <a:ext cx="1001712" cy="2905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2263775" y="2670175"/>
            <a:ext cx="987425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017713" y="4224338"/>
            <a:ext cx="1103312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Text Box 11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58376" name="Line 12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8377" name="Text Box 13"/>
          <p:cNvSpPr txBox="1">
            <a:spLocks noChangeArrowheads="1"/>
          </p:cNvSpPr>
          <p:nvPr/>
        </p:nvSpPr>
        <p:spPr bwMode="auto">
          <a:xfrm>
            <a:off x="207963" y="46038"/>
            <a:ext cx="386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r>
              <a:rPr lang="en-GB" sz="1800" i="1"/>
              <a:t>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4224338" y="392113"/>
            <a:ext cx="3454400" cy="4716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Text Box 8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59397" name="Line 9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207963" y="46038"/>
            <a:ext cx="380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224338" y="392113"/>
            <a:ext cx="3454400" cy="4716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207963" y="46038"/>
            <a:ext cx="850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r>
              <a:rPr lang="en-GB" sz="1800" i="1"/>
              <a:t>.  </a:t>
            </a:r>
            <a:r>
              <a:rPr lang="en-GB" sz="1800" b="1">
                <a:solidFill>
                  <a:srgbClr val="FF3300"/>
                </a:solidFill>
              </a:rPr>
              <a:t>NB: Don’t</a:t>
            </a:r>
            <a:r>
              <a:rPr lang="en-GB" sz="1800">
                <a:solidFill>
                  <a:srgbClr val="FF3300"/>
                </a:solidFill>
              </a:rPr>
              <a:t> need to assume Fickian diffusion</a:t>
            </a:r>
            <a:r>
              <a:rPr lang="en-GB" sz="1800"/>
              <a:t>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7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61444" name="Line 8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45" name="Text Box 9"/>
          <p:cNvSpPr txBox="1">
            <a:spLocks noChangeArrowheads="1"/>
          </p:cNvSpPr>
          <p:nvPr/>
        </p:nvSpPr>
        <p:spPr bwMode="auto">
          <a:xfrm>
            <a:off x="207963" y="46038"/>
            <a:ext cx="850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r>
              <a:rPr lang="en-GB" sz="1800" i="1"/>
              <a:t>.  </a:t>
            </a:r>
            <a:r>
              <a:rPr lang="en-GB" sz="1800" b="1">
                <a:solidFill>
                  <a:srgbClr val="FF3300"/>
                </a:solidFill>
              </a:rPr>
              <a:t>NB: Don’t</a:t>
            </a:r>
            <a:r>
              <a:rPr lang="en-GB" sz="1800">
                <a:solidFill>
                  <a:srgbClr val="FF3300"/>
                </a:solidFill>
              </a:rPr>
              <a:t> need to assume Fickian diffusion</a:t>
            </a:r>
            <a:r>
              <a:rPr lang="en-GB" sz="1800"/>
              <a:t>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62468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469" name="Text Box 11"/>
          <p:cNvSpPr txBox="1">
            <a:spLocks noChangeArrowheads="1"/>
          </p:cNvSpPr>
          <p:nvPr/>
        </p:nvSpPr>
        <p:spPr bwMode="auto">
          <a:xfrm>
            <a:off x="207963" y="46038"/>
            <a:ext cx="850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r>
              <a:rPr lang="en-GB" sz="1800" i="1"/>
              <a:t>.  </a:t>
            </a:r>
            <a:r>
              <a:rPr lang="en-GB" sz="1800" b="1">
                <a:solidFill>
                  <a:srgbClr val="FF3300"/>
                </a:solidFill>
              </a:rPr>
              <a:t>NB: Don’t</a:t>
            </a:r>
            <a:r>
              <a:rPr lang="en-GB" sz="1800">
                <a:solidFill>
                  <a:srgbClr val="FF3300"/>
                </a:solidFill>
              </a:rPr>
              <a:t> need to assume Fickian diffusion</a:t>
            </a:r>
            <a:r>
              <a:rPr lang="en-GB" sz="1800"/>
              <a:t>.</a:t>
            </a:r>
            <a:endParaRPr lang="en-US" sz="1800"/>
          </a:p>
        </p:txBody>
      </p:sp>
      <p:sp>
        <p:nvSpPr>
          <p:cNvPr id="62470" name="Text Box 12"/>
          <p:cNvSpPr txBox="1">
            <a:spLocks noChangeArrowheads="1"/>
          </p:cNvSpPr>
          <p:nvPr/>
        </p:nvSpPr>
        <p:spPr bwMode="auto">
          <a:xfrm>
            <a:off x="596900" y="5070475"/>
            <a:ext cx="3079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   a </a:t>
            </a:r>
            <a:r>
              <a:rPr lang="en-US" sz="1800" b="1"/>
              <a:t>positive feedback</a:t>
            </a:r>
          </a:p>
          <a:p>
            <a:r>
              <a:rPr lang="en-US" sz="1800"/>
              <a:t>tending to make the mixing</a:t>
            </a:r>
          </a:p>
          <a:p>
            <a:r>
              <a:rPr lang="en-US" sz="1800"/>
              <a:t>     spatially inhomogeneous.</a:t>
            </a:r>
          </a:p>
        </p:txBody>
      </p:sp>
      <p:sp>
        <p:nvSpPr>
          <p:cNvPr id="62471" name="Line 5"/>
          <p:cNvSpPr>
            <a:spLocks noChangeShapeType="1"/>
          </p:cNvSpPr>
          <p:nvPr/>
        </p:nvSpPr>
        <p:spPr bwMode="auto">
          <a:xfrm flipH="1">
            <a:off x="3130550" y="4365625"/>
            <a:ext cx="1616075" cy="903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472" name="Arc 13"/>
          <p:cNvSpPr>
            <a:spLocks/>
          </p:cNvSpPr>
          <p:nvPr/>
        </p:nvSpPr>
        <p:spPr bwMode="auto">
          <a:xfrm rot="-7978652" flipH="1" flipV="1">
            <a:off x="2680494" y="4523581"/>
            <a:ext cx="693738" cy="739775"/>
          </a:xfrm>
          <a:custGeom>
            <a:avLst/>
            <a:gdLst>
              <a:gd name="T0" fmla="*/ 0 w 20676"/>
              <a:gd name="T1" fmla="*/ 0 h 21600"/>
              <a:gd name="T2" fmla="*/ 23276862 w 20676"/>
              <a:gd name="T3" fmla="*/ 18006468 h 21600"/>
              <a:gd name="T4" fmla="*/ 0 w 20676"/>
              <a:gd name="T5" fmla="*/ 25336437 h 21600"/>
              <a:gd name="T6" fmla="*/ 0 60000 65536"/>
              <a:gd name="T7" fmla="*/ 0 60000 65536"/>
              <a:gd name="T8" fmla="*/ 0 60000 65536"/>
              <a:gd name="T9" fmla="*/ 0 w 20676"/>
              <a:gd name="T10" fmla="*/ 0 h 21600"/>
              <a:gd name="T11" fmla="*/ 20676 w 2067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76" h="21600" fill="none" extrusionOk="0">
                <a:moveTo>
                  <a:pt x="-1" y="0"/>
                </a:moveTo>
                <a:cubicBezTo>
                  <a:pt x="9522" y="0"/>
                  <a:pt x="17921" y="6235"/>
                  <a:pt x="20676" y="15350"/>
                </a:cubicBezTo>
              </a:path>
              <a:path w="20676" h="21600" stroke="0" extrusionOk="0">
                <a:moveTo>
                  <a:pt x="-1" y="0"/>
                </a:moveTo>
                <a:cubicBezTo>
                  <a:pt x="9522" y="0"/>
                  <a:pt x="17921" y="6235"/>
                  <a:pt x="20676" y="1535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Arc 3"/>
          <p:cNvSpPr>
            <a:spLocks/>
          </p:cNvSpPr>
          <p:nvPr/>
        </p:nvSpPr>
        <p:spPr bwMode="auto">
          <a:xfrm rot="4628117" flipH="1" flipV="1">
            <a:off x="4107657" y="4426744"/>
            <a:ext cx="725487" cy="739775"/>
          </a:xfrm>
          <a:custGeom>
            <a:avLst/>
            <a:gdLst>
              <a:gd name="T0" fmla="*/ 0 w 21600"/>
              <a:gd name="T1" fmla="*/ 0 h 21600"/>
              <a:gd name="T2" fmla="*/ 24367193 w 21600"/>
              <a:gd name="T3" fmla="*/ 25336437 h 21600"/>
              <a:gd name="T4" fmla="*/ 0 w 21600"/>
              <a:gd name="T5" fmla="*/ 2533643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07963" y="46038"/>
            <a:ext cx="850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r>
              <a:rPr lang="en-GB" sz="1800" i="1"/>
              <a:t>.  </a:t>
            </a:r>
            <a:r>
              <a:rPr lang="en-GB" sz="1800" b="1">
                <a:solidFill>
                  <a:srgbClr val="FF3300"/>
                </a:solidFill>
              </a:rPr>
              <a:t>NB: Don’t</a:t>
            </a:r>
            <a:r>
              <a:rPr lang="en-GB" sz="1800">
                <a:solidFill>
                  <a:srgbClr val="FF3300"/>
                </a:solidFill>
              </a:rPr>
              <a:t> need to assume Fickian diffusion</a:t>
            </a:r>
            <a:r>
              <a:rPr lang="en-GB" sz="1800"/>
              <a:t>.</a:t>
            </a:r>
            <a:endParaRPr lang="en-US" sz="1800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164013" y="5081588"/>
            <a:ext cx="4464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more inhomogeneous, the stronger</a:t>
            </a:r>
          </a:p>
          <a:p>
            <a:r>
              <a:rPr lang="en-GB" sz="1800"/>
              <a:t>the feedback, bringing in the </a:t>
            </a:r>
            <a:r>
              <a:rPr lang="en-GB" sz="1800" b="1">
                <a:solidFill>
                  <a:srgbClr val="FF3300"/>
                </a:solidFill>
              </a:rPr>
              <a:t>shear </a:t>
            </a:r>
            <a:r>
              <a:rPr lang="en-GB" sz="1800"/>
              <a:t>effects</a:t>
            </a:r>
          </a:p>
          <a:p>
            <a:r>
              <a:rPr lang="en-GB" sz="1800"/>
              <a:t>(Juckes &amp; M, </a:t>
            </a:r>
            <a:r>
              <a:rPr lang="en-GB" sz="1800" i="1"/>
              <a:t>Nature</a:t>
            </a:r>
            <a:r>
              <a:rPr lang="en-GB" sz="1800"/>
              <a:t> 1987).</a:t>
            </a:r>
            <a:endParaRPr lang="en-US" sz="1800" b="1"/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63495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3496" name="Text Box 14"/>
          <p:cNvSpPr txBox="1">
            <a:spLocks noChangeArrowheads="1"/>
          </p:cNvSpPr>
          <p:nvPr/>
        </p:nvSpPr>
        <p:spPr bwMode="auto">
          <a:xfrm>
            <a:off x="596900" y="5070475"/>
            <a:ext cx="3079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   a </a:t>
            </a:r>
            <a:r>
              <a:rPr lang="en-US" sz="1800" b="1"/>
              <a:t>positive feedback</a:t>
            </a:r>
          </a:p>
          <a:p>
            <a:r>
              <a:rPr lang="en-US" sz="1800"/>
              <a:t>tending to make the mixing</a:t>
            </a:r>
          </a:p>
          <a:p>
            <a:r>
              <a:rPr lang="en-US" sz="1800"/>
              <a:t>     spatially inhomogeneous.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olar-omega-scho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3938" y="-868363"/>
            <a:ext cx="11009313" cy="85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236913" y="2867025"/>
            <a:ext cx="24955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pPr algn="ctr"/>
            <a:r>
              <a:rPr lang="en-US" sz="1800"/>
              <a:t>radiative interior  </a:t>
            </a:r>
            <a:r>
              <a:rPr lang="en-US" sz="1800">
                <a:cs typeface="Arial" charset="0"/>
              </a:rPr>
              <a:t>–</a:t>
            </a:r>
            <a:endParaRPr lang="en-GB" sz="1800"/>
          </a:p>
          <a:p>
            <a:pPr algn="ctr"/>
            <a:r>
              <a:rPr lang="en-GB" sz="1800"/>
              <a:t>no significant evidence</a:t>
            </a:r>
          </a:p>
          <a:p>
            <a:pPr algn="ctr"/>
            <a:r>
              <a:rPr lang="en-GB" sz="1800"/>
              <a:t>for departures from</a:t>
            </a:r>
          </a:p>
          <a:p>
            <a:pPr algn="ctr"/>
            <a:r>
              <a:rPr lang="en-GB" sz="1800" b="1"/>
              <a:t>solid rotation</a:t>
            </a:r>
          </a:p>
          <a:p>
            <a:pPr algn="ctr"/>
            <a:r>
              <a:rPr lang="en-GB" sz="1800"/>
              <a:t>(Princeton, May 2011)</a:t>
            </a:r>
            <a:endParaRPr lang="en-US" sz="180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963863" y="3627438"/>
            <a:ext cx="192087" cy="1920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234950" y="6738938"/>
            <a:ext cx="192088" cy="133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23863" y="6213475"/>
            <a:ext cx="13287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/>
              <a:t>tachocline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34963" y="234950"/>
            <a:ext cx="13985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/>
              <a:t>convection</a:t>
            </a:r>
          </a:p>
          <a:p>
            <a:r>
              <a:rPr lang="en-US" sz="2000"/>
              <a:t>zone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586663" y="42863"/>
            <a:ext cx="1208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GB" sz="2000"/>
              <a:t>2</a:t>
            </a:r>
            <a:r>
              <a:rPr lang="el-GR" sz="2000" i="1"/>
              <a:t>π</a:t>
            </a:r>
            <a:r>
              <a:rPr lang="el-GR" sz="2000">
                <a:cs typeface="Arial" charset="0"/>
              </a:rPr>
              <a:t>Ω</a:t>
            </a:r>
            <a:r>
              <a:rPr lang="en-GB" sz="2000">
                <a:cs typeface="Arial" charset="0"/>
              </a:rPr>
              <a:t>/</a:t>
            </a:r>
            <a:r>
              <a:rPr lang="en-GB" sz="2000"/>
              <a:t>nHz</a:t>
            </a:r>
            <a:endParaRPr lang="en-US" sz="2000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785938" y="6478588"/>
            <a:ext cx="18806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/>
              <a:t>Schou</a:t>
            </a:r>
            <a:r>
              <a:rPr lang="en-US" sz="2000" dirty="0"/>
              <a:t> et al ’98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-14990" y="1049314"/>
            <a:ext cx="15746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i="0" dirty="0" smtClean="0"/>
              <a:t>Wood &amp; </a:t>
            </a:r>
            <a:r>
              <a:rPr lang="en-GB" sz="2000" b="0" i="0" dirty="0" err="1" smtClean="0"/>
              <a:t>McI</a:t>
            </a:r>
            <a:endParaRPr lang="en-GB" sz="2000" b="0" i="0" dirty="0" smtClean="0"/>
          </a:p>
          <a:p>
            <a:r>
              <a:rPr lang="en-GB" sz="2000" b="0" i="0" dirty="0" smtClean="0"/>
              <a:t>(2011),</a:t>
            </a:r>
          </a:p>
          <a:p>
            <a:r>
              <a:rPr lang="en-GB" sz="2000" b="0" dirty="0" smtClean="0"/>
              <a:t>J. Fluid</a:t>
            </a:r>
          </a:p>
          <a:p>
            <a:r>
              <a:rPr lang="en-GB" sz="2000" b="0" dirty="0" smtClean="0"/>
              <a:t>Mech</a:t>
            </a:r>
            <a:r>
              <a:rPr lang="en-GB" sz="2000" b="0" i="0" dirty="0" smtClean="0"/>
              <a:t>. </a:t>
            </a:r>
            <a:r>
              <a:rPr lang="en-GB" sz="2000" b="1" i="0" dirty="0" smtClean="0"/>
              <a:t>677</a:t>
            </a:r>
            <a:endParaRPr lang="en-GB" sz="2000" b="1" i="0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For more detail, </a:t>
            </a:r>
            <a:r>
              <a:rPr lang="en-US" sz="2000" dirty="0" err="1"/>
              <a:t>websearch</a:t>
            </a:r>
            <a:r>
              <a:rPr lang="en-US" sz="2000" b="1" dirty="0">
                <a:solidFill>
                  <a:srgbClr val="FF3300"/>
                </a:solidFill>
              </a:rPr>
              <a:t> ”lucidity principles” </a:t>
            </a:r>
            <a:endParaRPr lang="en-US" sz="2000" dirty="0"/>
          </a:p>
          <a:p>
            <a:pPr algn="ctr"/>
            <a:r>
              <a:rPr lang="en-US" sz="1800" dirty="0"/>
              <a:t>then back to my home page at ”Encyclopedia</a:t>
            </a:r>
            <a:r>
              <a:rPr lang="en-US" sz="1800" dirty="0" smtClean="0"/>
              <a:t>”, </a:t>
            </a:r>
            <a:r>
              <a:rPr lang="en-US" sz="1800" dirty="0"/>
              <a:t>”</a:t>
            </a:r>
            <a:r>
              <a:rPr lang="en-US" sz="1800" dirty="0" err="1"/>
              <a:t>Rosenbluth</a:t>
            </a:r>
            <a:r>
              <a:rPr lang="en-US" sz="1800" dirty="0" smtClean="0"/>
              <a:t>” , ”</a:t>
            </a:r>
            <a:r>
              <a:rPr lang="en-US" sz="1800" dirty="0" err="1" smtClean="0"/>
              <a:t>Haurwitz</a:t>
            </a:r>
            <a:r>
              <a:rPr lang="en-US" sz="1800" dirty="0" smtClean="0"/>
              <a:t>”.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65540" name="Line 6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5541" name="Line 7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5542" name="Text Box 8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65543" name="Line 9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5544" name="Text Box 10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66566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6567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6568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66569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6570" name="Text Box 11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35623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Phase speed   </a:t>
            </a:r>
            <a:r>
              <a:rPr lang="en-US" sz="2000" i="1">
                <a:latin typeface="Times New Roman" pitchFamily="18" charset="0"/>
              </a:rPr>
              <a:t>c   </a:t>
            </a:r>
            <a:r>
              <a:rPr lang="en-GB" sz="1800" b="1"/>
              <a:t>lies within the</a:t>
            </a:r>
          </a:p>
          <a:p>
            <a:r>
              <a:rPr lang="en-GB" sz="1800" b="1"/>
              <a:t>range of the jet velocity profile.</a:t>
            </a:r>
            <a:endParaRPr lang="en-GB" sz="180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595" name="Text Box 13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67596" name="Rectangle 14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45783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Phase speed   </a:t>
            </a:r>
            <a:r>
              <a:rPr lang="en-US" sz="2000" i="1">
                <a:latin typeface="Times New Roman" pitchFamily="18" charset="0"/>
              </a:rPr>
              <a:t>c   </a:t>
            </a:r>
            <a:r>
              <a:rPr lang="en-GB" sz="1800" b="1"/>
              <a:t>lies within the</a:t>
            </a:r>
          </a:p>
          <a:p>
            <a:r>
              <a:rPr lang="en-GB" sz="1800" b="1"/>
              <a:t>range of the jet velocity profile.</a:t>
            </a:r>
          </a:p>
          <a:p>
            <a:endParaRPr lang="en-GB" sz="1800" b="1"/>
          </a:p>
          <a:p>
            <a:r>
              <a:rPr lang="en-GB" sz="1800"/>
              <a:t>So simple kinematics favours Rossby-wave</a:t>
            </a:r>
          </a:p>
          <a:p>
            <a:r>
              <a:rPr lang="en-GB" sz="1800"/>
              <a:t>breaking </a:t>
            </a:r>
            <a:r>
              <a:rPr lang="en-GB" sz="1800" b="1"/>
              <a:t>on the jet flanks.</a:t>
            </a:r>
            <a:endParaRPr lang="en-GB" sz="1800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68615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8616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68618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68619" name="Picture 11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513" y="226377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0" name="Picture 12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338" y="332422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4743450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Phase speed   </a:t>
            </a:r>
            <a:r>
              <a:rPr lang="en-US" sz="2000" i="1">
                <a:latin typeface="Times New Roman" pitchFamily="18" charset="0"/>
              </a:rPr>
              <a:t>c   </a:t>
            </a:r>
            <a:r>
              <a:rPr lang="en-GB" sz="1800" b="1"/>
              <a:t>lies within the</a:t>
            </a:r>
          </a:p>
          <a:p>
            <a:r>
              <a:rPr lang="en-GB" sz="1800" b="1"/>
              <a:t>range of the jet velocity profile.</a:t>
            </a:r>
          </a:p>
          <a:p>
            <a:endParaRPr lang="en-GB" sz="1800" b="1"/>
          </a:p>
          <a:p>
            <a:r>
              <a:rPr lang="en-GB" sz="1800"/>
              <a:t>So simple kinematics favours Rossby-wave</a:t>
            </a:r>
          </a:p>
          <a:p>
            <a:r>
              <a:rPr lang="en-GB" sz="1800"/>
              <a:t>breaking </a:t>
            </a:r>
            <a:r>
              <a:rPr lang="en-GB" sz="1800" b="1"/>
              <a:t>on the jet flanks.</a:t>
            </a:r>
            <a:r>
              <a:rPr lang="en-GB" sz="1800"/>
              <a:t>  This is the key</a:t>
            </a:r>
          </a:p>
          <a:p>
            <a:r>
              <a:rPr lang="en-GB" sz="1800"/>
              <a:t>message from the Rossby-wave critical-layer</a:t>
            </a:r>
          </a:p>
          <a:p>
            <a:r>
              <a:rPr lang="en-GB" sz="1800"/>
              <a:t>theory – another way of seeing the </a:t>
            </a:r>
            <a:r>
              <a:rPr lang="en-GB" sz="1800" b="1"/>
              <a:t>feedback</a:t>
            </a:r>
          </a:p>
          <a:p>
            <a:r>
              <a:rPr lang="en-GB" sz="1800" b="1"/>
              <a:t>from shear</a:t>
            </a:r>
            <a:r>
              <a:rPr lang="en-GB" sz="1800"/>
              <a:t>.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69643" name="Picture 11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513" y="226377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Picture 12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338" y="332422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647065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Phase speed   </a:t>
            </a:r>
            <a:r>
              <a:rPr lang="en-US" sz="2000" i="1">
                <a:latin typeface="Times New Roman" pitchFamily="18" charset="0"/>
              </a:rPr>
              <a:t>c   </a:t>
            </a:r>
            <a:r>
              <a:rPr lang="en-GB" sz="1800" b="1"/>
              <a:t>lies within the</a:t>
            </a:r>
          </a:p>
          <a:p>
            <a:r>
              <a:rPr lang="en-GB" sz="1800" b="1"/>
              <a:t>range of the jet velocity profile.</a:t>
            </a:r>
          </a:p>
          <a:p>
            <a:endParaRPr lang="en-GB" sz="1800" b="1"/>
          </a:p>
          <a:p>
            <a:r>
              <a:rPr lang="en-GB" sz="1800"/>
              <a:t>So simple kinematics favours Rossby-wave</a:t>
            </a:r>
          </a:p>
          <a:p>
            <a:r>
              <a:rPr lang="en-GB" sz="1800"/>
              <a:t>breaking </a:t>
            </a:r>
            <a:r>
              <a:rPr lang="en-GB" sz="1800" b="1"/>
              <a:t>on the jet flanks.</a:t>
            </a:r>
            <a:r>
              <a:rPr lang="en-GB" sz="1800"/>
              <a:t>  This is the key</a:t>
            </a:r>
          </a:p>
          <a:p>
            <a:r>
              <a:rPr lang="en-GB" sz="1800"/>
              <a:t>message from the Rossby-wave critical-layer</a:t>
            </a:r>
          </a:p>
          <a:p>
            <a:r>
              <a:rPr lang="en-GB" sz="1800"/>
              <a:t>theory – another way of seeing the </a:t>
            </a:r>
            <a:r>
              <a:rPr lang="en-GB" sz="1800" b="1"/>
              <a:t>feedback</a:t>
            </a:r>
          </a:p>
          <a:p>
            <a:r>
              <a:rPr lang="en-GB" sz="1800" b="1"/>
              <a:t>from shear</a:t>
            </a:r>
            <a:r>
              <a:rPr lang="en-GB" sz="1800"/>
              <a:t>.  Illustrates how a strong jet</a:t>
            </a:r>
          </a:p>
          <a:p>
            <a:r>
              <a:rPr lang="en-GB" sz="1800" b="1"/>
              <a:t>sharpens itself  </a:t>
            </a:r>
            <a:r>
              <a:rPr lang="en-GB" sz="1800"/>
              <a:t>when its Rossby waves are excited naturally.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70667" name="Picture 11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513" y="226377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8" name="Picture 12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338" y="332422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647065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Phase speed   </a:t>
            </a:r>
            <a:r>
              <a:rPr lang="en-US" sz="2000" i="1">
                <a:latin typeface="Times New Roman" pitchFamily="18" charset="0"/>
              </a:rPr>
              <a:t>c   </a:t>
            </a:r>
            <a:r>
              <a:rPr lang="en-GB" sz="1800" b="1"/>
              <a:t>lies within the</a:t>
            </a:r>
          </a:p>
          <a:p>
            <a:r>
              <a:rPr lang="en-GB" sz="1800" b="1"/>
              <a:t>range of the jet velocity profile.</a:t>
            </a:r>
          </a:p>
          <a:p>
            <a:endParaRPr lang="en-GB" sz="1800" b="1"/>
          </a:p>
          <a:p>
            <a:r>
              <a:rPr lang="en-GB" sz="1800"/>
              <a:t>So simple kinematics favours Rossby-wave</a:t>
            </a:r>
          </a:p>
          <a:p>
            <a:r>
              <a:rPr lang="en-GB" sz="1800"/>
              <a:t>breaking </a:t>
            </a:r>
            <a:r>
              <a:rPr lang="en-GB" sz="1800" b="1"/>
              <a:t>on the jet flanks.</a:t>
            </a:r>
            <a:r>
              <a:rPr lang="en-GB" sz="1800"/>
              <a:t>  This is the key</a:t>
            </a:r>
          </a:p>
          <a:p>
            <a:r>
              <a:rPr lang="en-GB" sz="1800"/>
              <a:t>message from the Rossby-wave critical-layer</a:t>
            </a:r>
          </a:p>
          <a:p>
            <a:r>
              <a:rPr lang="en-GB" sz="1800"/>
              <a:t>theory – another way of seeing the </a:t>
            </a:r>
            <a:r>
              <a:rPr lang="en-GB" sz="1800" b="1"/>
              <a:t>feedback</a:t>
            </a:r>
          </a:p>
          <a:p>
            <a:r>
              <a:rPr lang="en-GB" sz="1800" b="1"/>
              <a:t>from shear</a:t>
            </a:r>
            <a:r>
              <a:rPr lang="en-GB" sz="1800"/>
              <a:t>.  Illustrates how a strong jet</a:t>
            </a:r>
          </a:p>
          <a:p>
            <a:r>
              <a:rPr lang="en-GB" sz="1800" b="1"/>
              <a:t>sharpens itself  </a:t>
            </a:r>
            <a:r>
              <a:rPr lang="en-GB" sz="1800"/>
              <a:t>when its Rossby waves are excited naturally.</a:t>
            </a:r>
          </a:p>
          <a:p>
            <a:endParaRPr lang="en-GB" sz="1800"/>
          </a:p>
          <a:p>
            <a:r>
              <a:rPr lang="en-GB" sz="1800"/>
              <a:t>Again note the </a:t>
            </a:r>
            <a:r>
              <a:rPr lang="en-GB" sz="1800" b="1"/>
              <a:t>jigsaw-like</a:t>
            </a:r>
            <a:r>
              <a:rPr lang="en-GB" sz="1800"/>
              <a:t> character of this scenario,</a:t>
            </a:r>
          </a:p>
          <a:p>
            <a:r>
              <a:rPr lang="en-GB" sz="1800"/>
              <a:t>involving quasi-linear wave propagation </a:t>
            </a:r>
            <a:r>
              <a:rPr lang="en-GB" sz="1800" b="1"/>
              <a:t>and</a:t>
            </a:r>
            <a:r>
              <a:rPr lang="en-GB" sz="1800"/>
              <a:t> strongly</a:t>
            </a:r>
          </a:p>
          <a:p>
            <a:r>
              <a:rPr lang="en-GB" sz="1800"/>
              <a:t>nonlinear turbulence </a:t>
            </a:r>
            <a:r>
              <a:rPr lang="en-GB" sz="1800" b="1"/>
              <a:t>in close symbiosis.</a:t>
            </a:r>
            <a:endParaRPr lang="en-US" sz="1800" b="1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71691" name="Picture 11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513" y="226377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2" name="Picture 12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338" y="332422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3" name="Text Box 14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71694" name="Rectangle 15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695" name="Rectangle 16"/>
          <p:cNvSpPr>
            <a:spLocks noChangeArrowheads="1"/>
          </p:cNvSpPr>
          <p:nvPr/>
        </p:nvSpPr>
        <p:spPr bwMode="auto">
          <a:xfrm>
            <a:off x="236538" y="5080000"/>
            <a:ext cx="5800725" cy="10858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647065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Phase speed   </a:t>
            </a:r>
            <a:r>
              <a:rPr lang="en-US" sz="2000" i="1">
                <a:latin typeface="Times New Roman" pitchFamily="18" charset="0"/>
              </a:rPr>
              <a:t>c   </a:t>
            </a:r>
            <a:r>
              <a:rPr lang="en-GB" sz="1800" b="1"/>
              <a:t>lies within the</a:t>
            </a:r>
          </a:p>
          <a:p>
            <a:r>
              <a:rPr lang="en-GB" sz="1800" b="1"/>
              <a:t>range of the jet velocity profile.</a:t>
            </a:r>
          </a:p>
          <a:p>
            <a:endParaRPr lang="en-GB" sz="1800" b="1"/>
          </a:p>
          <a:p>
            <a:r>
              <a:rPr lang="en-GB" sz="1800"/>
              <a:t>So simple kinematics favours Rossby-wave</a:t>
            </a:r>
          </a:p>
          <a:p>
            <a:r>
              <a:rPr lang="en-GB" sz="1800"/>
              <a:t>breaking </a:t>
            </a:r>
            <a:r>
              <a:rPr lang="en-GB" sz="1800" b="1"/>
              <a:t>on the jet flanks.</a:t>
            </a:r>
            <a:r>
              <a:rPr lang="en-GB" sz="1800"/>
              <a:t>  This is the key</a:t>
            </a:r>
          </a:p>
          <a:p>
            <a:r>
              <a:rPr lang="en-GB" sz="1800"/>
              <a:t>message from the Rossby-wave critical-layer</a:t>
            </a:r>
          </a:p>
          <a:p>
            <a:r>
              <a:rPr lang="en-GB" sz="1800"/>
              <a:t>theory – another way of seeing the </a:t>
            </a:r>
            <a:r>
              <a:rPr lang="en-GB" sz="1800" b="1"/>
              <a:t>feedback</a:t>
            </a:r>
          </a:p>
          <a:p>
            <a:r>
              <a:rPr lang="en-GB" sz="1800" b="1"/>
              <a:t>from shear</a:t>
            </a:r>
            <a:r>
              <a:rPr lang="en-GB" sz="1800"/>
              <a:t>.  Illustrates how a strong jet</a:t>
            </a:r>
          </a:p>
          <a:p>
            <a:r>
              <a:rPr lang="en-GB" sz="1800" b="1"/>
              <a:t>sharpens itself  </a:t>
            </a:r>
            <a:r>
              <a:rPr lang="en-GB" sz="1800"/>
              <a:t>when its Rossby waves are excited naturally.</a:t>
            </a:r>
          </a:p>
          <a:p>
            <a:endParaRPr lang="en-GB" sz="1800"/>
          </a:p>
          <a:p>
            <a:r>
              <a:rPr lang="en-GB" sz="1800"/>
              <a:t>Again note the </a:t>
            </a:r>
            <a:r>
              <a:rPr lang="en-GB" sz="1800" b="1"/>
              <a:t>jigsaw-like</a:t>
            </a:r>
            <a:r>
              <a:rPr lang="en-GB" sz="1800"/>
              <a:t> character of this scenario,</a:t>
            </a:r>
          </a:p>
          <a:p>
            <a:r>
              <a:rPr lang="en-GB" sz="1800"/>
              <a:t>involving quasi-linear wave propagation </a:t>
            </a:r>
            <a:r>
              <a:rPr lang="en-GB" sz="1800" b="1"/>
              <a:t>and</a:t>
            </a:r>
            <a:r>
              <a:rPr lang="en-GB" sz="1800"/>
              <a:t> strongly</a:t>
            </a:r>
          </a:p>
          <a:p>
            <a:r>
              <a:rPr lang="en-GB" sz="1800"/>
              <a:t>nonlinear turbulence </a:t>
            </a:r>
            <a:r>
              <a:rPr lang="en-GB" sz="1800" b="1"/>
              <a:t>in close symbiosis.</a:t>
            </a:r>
            <a:endParaRPr lang="en-US" sz="1800" b="1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72715" name="Picture 11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513" y="226377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2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338" y="332422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742950" y="6289675"/>
            <a:ext cx="8189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Strong support comes from numerical and laboratory experiments, e.g.,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72719" name="Rectangle 15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236538" y="5080000"/>
            <a:ext cx="5800725" cy="10858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5786438"/>
            <a:ext cx="9386888" cy="168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36575" y="420688"/>
            <a:ext cx="8110538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Scott and </a:t>
            </a:r>
            <a:r>
              <a:rPr lang="en-US" sz="2000" dirty="0" err="1"/>
              <a:t>Dritschel</a:t>
            </a:r>
            <a:r>
              <a:rPr lang="en-US" sz="2000" dirty="0"/>
              <a:t> (2012, </a:t>
            </a:r>
            <a:r>
              <a:rPr lang="en-US" sz="2000" i="1" dirty="0"/>
              <a:t>J. Fluid Mech.</a:t>
            </a:r>
            <a:r>
              <a:rPr lang="en-US" sz="2000" dirty="0"/>
              <a:t> </a:t>
            </a:r>
            <a:r>
              <a:rPr lang="en-US" sz="2000" b="1" dirty="0"/>
              <a:t>711</a:t>
            </a:r>
            <a:r>
              <a:rPr lang="en-US" sz="2000" dirty="0"/>
              <a:t>, 576) </a:t>
            </a:r>
            <a:r>
              <a:rPr lang="en-US" sz="1800" dirty="0"/>
              <a:t>– </a:t>
            </a:r>
            <a:r>
              <a:rPr lang="en-US" sz="1800" b="1" dirty="0"/>
              <a:t>forced-dissipative</a:t>
            </a:r>
            <a:endParaRPr lang="en-US" sz="2000" dirty="0"/>
          </a:p>
          <a:p>
            <a:r>
              <a:rPr lang="en-US" sz="1800" dirty="0"/>
              <a:t>but clarifying how to reach the </a:t>
            </a:r>
            <a:r>
              <a:rPr lang="en-US" sz="1800" b="1" dirty="0">
                <a:solidFill>
                  <a:srgbClr val="FF3300"/>
                </a:solidFill>
              </a:rPr>
              <a:t>more “natural”</a:t>
            </a:r>
            <a:r>
              <a:rPr lang="en-US" sz="1800" dirty="0"/>
              <a:t> low-excitation, low-dissipation</a:t>
            </a:r>
          </a:p>
          <a:p>
            <a:r>
              <a:rPr lang="en-US" sz="1800" dirty="0"/>
              <a:t>parameter regimes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5786438"/>
            <a:ext cx="9386888" cy="168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536575" y="420688"/>
            <a:ext cx="8110538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Scott and </a:t>
            </a:r>
            <a:r>
              <a:rPr lang="en-US" sz="2000" dirty="0" err="1"/>
              <a:t>Dritschel</a:t>
            </a:r>
            <a:r>
              <a:rPr lang="en-US" sz="2000" dirty="0"/>
              <a:t> (2012, </a:t>
            </a:r>
            <a:r>
              <a:rPr lang="en-US" sz="2000" i="1" dirty="0"/>
              <a:t>J. Fluid Mech.</a:t>
            </a:r>
            <a:r>
              <a:rPr lang="en-US" sz="2000" dirty="0"/>
              <a:t> </a:t>
            </a:r>
            <a:r>
              <a:rPr lang="en-US" sz="2000" b="1" dirty="0"/>
              <a:t>711</a:t>
            </a:r>
            <a:r>
              <a:rPr lang="en-US" sz="2000" dirty="0"/>
              <a:t>, 576) </a:t>
            </a:r>
            <a:r>
              <a:rPr lang="en-US" sz="1800" dirty="0"/>
              <a:t>– </a:t>
            </a:r>
            <a:r>
              <a:rPr lang="en-US" sz="1800" b="1" dirty="0"/>
              <a:t>forced-dissipative</a:t>
            </a:r>
            <a:endParaRPr lang="en-US" sz="2000" dirty="0"/>
          </a:p>
          <a:p>
            <a:r>
              <a:rPr lang="en-US" sz="1800" dirty="0"/>
              <a:t>but clarifying how to reach the </a:t>
            </a:r>
            <a:r>
              <a:rPr lang="en-US" sz="1800" b="1" dirty="0">
                <a:solidFill>
                  <a:srgbClr val="FF3300"/>
                </a:solidFill>
              </a:rPr>
              <a:t>more “natural”</a:t>
            </a:r>
            <a:r>
              <a:rPr lang="en-US" sz="1800" dirty="0"/>
              <a:t> low-excitation, low-dissipation</a:t>
            </a:r>
          </a:p>
          <a:p>
            <a:r>
              <a:rPr lang="en-US" sz="1800" dirty="0"/>
              <a:t>parameter regimes</a:t>
            </a:r>
            <a:r>
              <a:rPr lang="en-US" sz="2000" dirty="0"/>
              <a:t>.   Also</a:t>
            </a:r>
          </a:p>
          <a:p>
            <a:endParaRPr lang="en-US" sz="2000" dirty="0"/>
          </a:p>
          <a:p>
            <a:r>
              <a:rPr lang="en-US" sz="2000" dirty="0" err="1"/>
              <a:t>Esler</a:t>
            </a:r>
            <a:r>
              <a:rPr lang="en-US" sz="2000" dirty="0"/>
              <a:t>, G., 2008,  </a:t>
            </a:r>
            <a:r>
              <a:rPr lang="en-US" sz="2000" i="1" dirty="0"/>
              <a:t>J. Fluid Mech</a:t>
            </a:r>
            <a:r>
              <a:rPr lang="en-US" sz="2000" dirty="0"/>
              <a:t>. </a:t>
            </a:r>
            <a:r>
              <a:rPr lang="en-US" sz="2000" b="1" dirty="0"/>
              <a:t>599</a:t>
            </a:r>
            <a:r>
              <a:rPr lang="en-US" sz="2000" dirty="0"/>
              <a:t>, 241 and </a:t>
            </a:r>
            <a:r>
              <a:rPr lang="en-US" sz="2000" i="1" dirty="0"/>
              <a:t>Phys. Fluids</a:t>
            </a:r>
            <a:r>
              <a:rPr lang="en-US" sz="2000" dirty="0"/>
              <a:t> </a:t>
            </a:r>
            <a:r>
              <a:rPr lang="en-US" sz="2000" b="1" dirty="0"/>
              <a:t>20</a:t>
            </a:r>
            <a:r>
              <a:rPr lang="en-US" sz="2000" dirty="0"/>
              <a:t>, 116602: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41463"/>
            <a:ext cx="914400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22963" y="59960"/>
            <a:ext cx="82836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1979: Voyager </a:t>
            </a:r>
            <a:r>
              <a:rPr lang="en-US" dirty="0">
                <a:solidFill>
                  <a:schemeClr val="bg1"/>
                </a:solidFill>
              </a:rPr>
              <a:t>1 approaching (60 Jupiter days) – unearthly!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For more detail, </a:t>
            </a:r>
            <a:r>
              <a:rPr lang="en-US" sz="2000" dirty="0" err="1">
                <a:solidFill>
                  <a:schemeClr val="bg1"/>
                </a:solidFill>
              </a:rPr>
              <a:t>websearch</a:t>
            </a:r>
            <a:r>
              <a:rPr lang="en-US" sz="2000" b="1" dirty="0">
                <a:solidFill>
                  <a:schemeClr val="bg1"/>
                </a:solidFill>
              </a:rPr>
              <a:t> ”lucidity principles”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then back to my home page at ”Encyclopedia</a:t>
            </a:r>
            <a:r>
              <a:rPr lang="en-US" sz="1800" dirty="0" smtClean="0">
                <a:solidFill>
                  <a:schemeClr val="bg1"/>
                </a:solidFill>
              </a:rPr>
              <a:t>”, 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  <a:r>
              <a:rPr lang="en-US" sz="1800" dirty="0" err="1">
                <a:solidFill>
                  <a:schemeClr val="bg1"/>
                </a:solidFill>
              </a:rPr>
              <a:t>Rosenbluth</a:t>
            </a:r>
            <a:r>
              <a:rPr lang="en-US" sz="1800" dirty="0" smtClean="0">
                <a:solidFill>
                  <a:schemeClr val="bg1"/>
                </a:solidFill>
              </a:rPr>
              <a:t>” , ”</a:t>
            </a:r>
            <a:r>
              <a:rPr lang="en-US" sz="1800" dirty="0" err="1" smtClean="0">
                <a:solidFill>
                  <a:schemeClr val="bg1"/>
                </a:solidFill>
              </a:rPr>
              <a:t>Haurwitz</a:t>
            </a:r>
            <a:r>
              <a:rPr lang="en-US" sz="1800" dirty="0" smtClean="0">
                <a:solidFill>
                  <a:schemeClr val="bg1"/>
                </a:solidFill>
              </a:rPr>
              <a:t>”.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516086" y="830042"/>
            <a:ext cx="1550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folded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filamentary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region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726264" y="1549829"/>
            <a:ext cx="790415" cy="3564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sler-fj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" y="2768600"/>
            <a:ext cx="8864600" cy="66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550863" y="2205038"/>
            <a:ext cx="760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Here the Taylor identity is satisfied via a </a:t>
            </a:r>
            <a:r>
              <a:rPr lang="en-GB" sz="1800" b="1"/>
              <a:t>form stress</a:t>
            </a:r>
            <a:r>
              <a:rPr lang="en-GB" sz="1800"/>
              <a:t> exerted from below:</a:t>
            </a:r>
            <a:endParaRPr lang="en-US" sz="1800"/>
          </a:p>
        </p:txBody>
      </p:sp>
      <p:sp>
        <p:nvSpPr>
          <p:cNvPr id="75780" name="Rectangle 7"/>
          <p:cNvSpPr>
            <a:spLocks noChangeArrowheads="1"/>
          </p:cNvSpPr>
          <p:nvPr/>
        </p:nvSpPr>
        <p:spPr bwMode="auto">
          <a:xfrm>
            <a:off x="0" y="5786438"/>
            <a:ext cx="9386888" cy="168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2438400" y="6046788"/>
            <a:ext cx="653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Next is a classic lab experiment conveying the same message:</a:t>
            </a:r>
          </a:p>
        </p:txBody>
      </p:sp>
      <p:sp>
        <p:nvSpPr>
          <p:cNvPr id="75782" name="Text Box 10"/>
          <p:cNvSpPr txBox="1">
            <a:spLocks noChangeArrowheads="1"/>
          </p:cNvSpPr>
          <p:nvPr/>
        </p:nvSpPr>
        <p:spPr bwMode="auto">
          <a:xfrm>
            <a:off x="536575" y="420688"/>
            <a:ext cx="8110538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Scott and </a:t>
            </a:r>
            <a:r>
              <a:rPr lang="en-US" sz="2000" dirty="0" err="1"/>
              <a:t>Dritschel</a:t>
            </a:r>
            <a:r>
              <a:rPr lang="en-US" sz="2000" dirty="0"/>
              <a:t> (2012, </a:t>
            </a:r>
            <a:r>
              <a:rPr lang="en-US" sz="2000" i="1" dirty="0"/>
              <a:t>J. Fluid Mech.</a:t>
            </a:r>
            <a:r>
              <a:rPr lang="en-US" sz="2000" dirty="0"/>
              <a:t> </a:t>
            </a:r>
            <a:r>
              <a:rPr lang="en-US" sz="2000" b="1" dirty="0"/>
              <a:t>711</a:t>
            </a:r>
            <a:r>
              <a:rPr lang="en-US" sz="2000" dirty="0"/>
              <a:t>, 576) </a:t>
            </a:r>
            <a:r>
              <a:rPr lang="en-US" sz="1800" dirty="0"/>
              <a:t>– </a:t>
            </a:r>
            <a:r>
              <a:rPr lang="en-US" sz="1800" b="1" dirty="0"/>
              <a:t>forced-dissipative</a:t>
            </a:r>
            <a:endParaRPr lang="en-US" sz="2000" dirty="0"/>
          </a:p>
          <a:p>
            <a:r>
              <a:rPr lang="en-US" sz="1800" dirty="0"/>
              <a:t>but clarifying how to reach the </a:t>
            </a:r>
            <a:r>
              <a:rPr lang="en-US" sz="1800" b="1" dirty="0">
                <a:solidFill>
                  <a:srgbClr val="FF3300"/>
                </a:solidFill>
              </a:rPr>
              <a:t>more “natural”</a:t>
            </a:r>
            <a:r>
              <a:rPr lang="en-US" sz="1800" dirty="0"/>
              <a:t> low-excitation, low-dissipation</a:t>
            </a:r>
          </a:p>
          <a:p>
            <a:r>
              <a:rPr lang="en-US" sz="1800" dirty="0"/>
              <a:t>parameter regimes</a:t>
            </a:r>
            <a:r>
              <a:rPr lang="en-US" sz="2000" dirty="0"/>
              <a:t>.   Also</a:t>
            </a:r>
          </a:p>
          <a:p>
            <a:endParaRPr lang="en-US" sz="2000" dirty="0"/>
          </a:p>
          <a:p>
            <a:r>
              <a:rPr lang="en-US" sz="2000" dirty="0" err="1"/>
              <a:t>Esler</a:t>
            </a:r>
            <a:r>
              <a:rPr lang="en-US" sz="2000" dirty="0"/>
              <a:t>, G., 2008,  </a:t>
            </a:r>
            <a:r>
              <a:rPr lang="en-US" sz="2000" i="1" dirty="0"/>
              <a:t>J. Fluid Mech</a:t>
            </a:r>
            <a:r>
              <a:rPr lang="en-US" sz="2000" dirty="0"/>
              <a:t>. </a:t>
            </a:r>
            <a:r>
              <a:rPr lang="en-US" sz="2000" b="1" dirty="0"/>
              <a:t>599</a:t>
            </a:r>
            <a:r>
              <a:rPr lang="en-US" sz="2000" dirty="0"/>
              <a:t>, 241 and </a:t>
            </a:r>
            <a:r>
              <a:rPr lang="en-US" sz="2000" i="1" dirty="0"/>
              <a:t>Phys. Fluids</a:t>
            </a:r>
            <a:r>
              <a:rPr lang="en-US" sz="2000" dirty="0"/>
              <a:t> </a:t>
            </a:r>
            <a:r>
              <a:rPr lang="en-US" sz="2000" b="1" dirty="0"/>
              <a:t>20</a:t>
            </a:r>
            <a:r>
              <a:rPr lang="en-US" sz="2000" dirty="0"/>
              <a:t>, 116602: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sommeria-nature-dye-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595313"/>
            <a:ext cx="7745413" cy="78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42863" y="74613"/>
            <a:ext cx="158115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Sommeria,</a:t>
            </a:r>
          </a:p>
          <a:p>
            <a:r>
              <a:rPr lang="en-GB" sz="2000" b="1"/>
              <a:t>Myers, and</a:t>
            </a:r>
          </a:p>
          <a:p>
            <a:r>
              <a:rPr lang="en-GB" sz="2000" b="1"/>
              <a:t>Swinney,</a:t>
            </a:r>
          </a:p>
          <a:p>
            <a:r>
              <a:rPr lang="en-GB" sz="1800" i="1"/>
              <a:t>Nature</a:t>
            </a:r>
            <a:r>
              <a:rPr lang="en-GB" sz="1800"/>
              <a:t> 1989</a:t>
            </a:r>
          </a:p>
          <a:p>
            <a:r>
              <a:rPr lang="en-GB" sz="1800"/>
              <a:t>86.4 cm dia.;</a:t>
            </a:r>
            <a:endParaRPr lang="en-US" sz="1800">
              <a:cs typeface="Arial" charset="0"/>
            </a:endParaRPr>
          </a:p>
          <a:p>
            <a:r>
              <a:rPr lang="en-US" sz="1800" b="1">
                <a:cs typeface="Arial" charset="0"/>
              </a:rPr>
              <a:t>3 revs/sec</a:t>
            </a:r>
            <a:r>
              <a:rPr lang="en-US" sz="1800">
                <a:cs typeface="Arial" charset="0"/>
              </a:rPr>
              <a:t> </a:t>
            </a:r>
            <a:r>
              <a:rPr lang="en-US" sz="1800" b="1">
                <a:solidFill>
                  <a:srgbClr val="FF0000"/>
                </a:solidFill>
                <a:cs typeface="Arial" charset="0"/>
              </a:rPr>
              <a:t>(!)</a:t>
            </a:r>
            <a:endParaRPr lang="en-GB" sz="18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sommeria-nature-dye-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595313"/>
            <a:ext cx="7745413" cy="78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2863" y="74613"/>
            <a:ext cx="161925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Sommeria,</a:t>
            </a:r>
          </a:p>
          <a:p>
            <a:r>
              <a:rPr lang="en-GB" sz="2000" b="1"/>
              <a:t>Myers, and</a:t>
            </a:r>
          </a:p>
          <a:p>
            <a:r>
              <a:rPr lang="en-GB" sz="2000" b="1"/>
              <a:t>Swinney,</a:t>
            </a:r>
          </a:p>
          <a:p>
            <a:r>
              <a:rPr lang="en-GB" sz="1800" i="1"/>
              <a:t>Nature</a:t>
            </a:r>
            <a:r>
              <a:rPr lang="en-GB" sz="1800"/>
              <a:t> 1989</a:t>
            </a:r>
          </a:p>
          <a:p>
            <a:r>
              <a:rPr lang="en-GB" sz="1800"/>
              <a:t>86.4 cm dia.;</a:t>
            </a:r>
            <a:endParaRPr lang="en-US" sz="1800">
              <a:cs typeface="Arial" charset="0"/>
            </a:endParaRPr>
          </a:p>
          <a:p>
            <a:r>
              <a:rPr lang="en-US" sz="1800" b="1">
                <a:cs typeface="Arial" charset="0"/>
              </a:rPr>
              <a:t>3 revs/sec</a:t>
            </a:r>
            <a:r>
              <a:rPr lang="en-US" sz="1800">
                <a:cs typeface="Arial" charset="0"/>
              </a:rPr>
              <a:t> </a:t>
            </a:r>
            <a:r>
              <a:rPr lang="en-US" sz="1800" b="1">
                <a:solidFill>
                  <a:srgbClr val="FF0000"/>
                </a:solidFill>
                <a:cs typeface="Arial" charset="0"/>
              </a:rPr>
              <a:t>(!)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 b="1">
                <a:cs typeface="Arial" charset="0"/>
              </a:rPr>
              <a:t>PV map</a:t>
            </a:r>
            <a:r>
              <a:rPr lang="en-GB" sz="1800">
                <a:cs typeface="Arial" charset="0"/>
              </a:rPr>
              <a:t> and</a:t>
            </a:r>
          </a:p>
          <a:p>
            <a:r>
              <a:rPr lang="en-GB" sz="1800" b="1">
                <a:cs typeface="Arial" charset="0"/>
              </a:rPr>
              <a:t>dye map</a:t>
            </a:r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near-identical.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sommeria-nature-dye-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595313"/>
            <a:ext cx="7745413" cy="78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42863" y="74613"/>
            <a:ext cx="1657350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Sommeria,</a:t>
            </a:r>
          </a:p>
          <a:p>
            <a:r>
              <a:rPr lang="en-GB" sz="2000" b="1"/>
              <a:t>Myers, and</a:t>
            </a:r>
          </a:p>
          <a:p>
            <a:r>
              <a:rPr lang="en-GB" sz="2000" b="1"/>
              <a:t>Swinney,</a:t>
            </a:r>
          </a:p>
          <a:p>
            <a:r>
              <a:rPr lang="en-GB" sz="1800" i="1"/>
              <a:t>Nature</a:t>
            </a:r>
            <a:r>
              <a:rPr lang="en-GB" sz="1800"/>
              <a:t> 1989</a:t>
            </a:r>
          </a:p>
          <a:p>
            <a:r>
              <a:rPr lang="en-GB" sz="1800"/>
              <a:t>86.4 cm dia.;</a:t>
            </a:r>
            <a:endParaRPr lang="en-US" sz="1800">
              <a:cs typeface="Arial" charset="0"/>
            </a:endParaRPr>
          </a:p>
          <a:p>
            <a:r>
              <a:rPr lang="en-US" sz="1800" b="1">
                <a:cs typeface="Arial" charset="0"/>
              </a:rPr>
              <a:t>3 revs/sec</a:t>
            </a:r>
            <a:r>
              <a:rPr lang="en-US" sz="1800">
                <a:cs typeface="Arial" charset="0"/>
              </a:rPr>
              <a:t> </a:t>
            </a:r>
            <a:r>
              <a:rPr lang="en-US" sz="1800" b="1">
                <a:solidFill>
                  <a:srgbClr val="FF0000"/>
                </a:solidFill>
                <a:cs typeface="Arial" charset="0"/>
              </a:rPr>
              <a:t>(!)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 b="1">
                <a:cs typeface="Arial" charset="0"/>
              </a:rPr>
              <a:t>PV map</a:t>
            </a:r>
            <a:r>
              <a:rPr lang="en-GB" sz="1800">
                <a:cs typeface="Arial" charset="0"/>
              </a:rPr>
              <a:t> and</a:t>
            </a:r>
          </a:p>
          <a:p>
            <a:r>
              <a:rPr lang="en-GB" sz="1800" b="1">
                <a:cs typeface="Arial" charset="0"/>
              </a:rPr>
              <a:t>dye map</a:t>
            </a:r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near-identical.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Strong jet,</a:t>
            </a:r>
          </a:p>
          <a:p>
            <a:r>
              <a:rPr lang="en-GB" sz="1800">
                <a:cs typeface="Arial" charset="0"/>
              </a:rPr>
              <a:t>very tight</a:t>
            </a:r>
          </a:p>
          <a:p>
            <a:r>
              <a:rPr lang="en-GB" sz="1800">
                <a:cs typeface="Arial" charset="0"/>
              </a:rPr>
              <a:t>eddy-transport</a:t>
            </a:r>
          </a:p>
          <a:p>
            <a:r>
              <a:rPr lang="en-GB" sz="1800">
                <a:cs typeface="Arial" charset="0"/>
              </a:rPr>
              <a:t>barrier.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ommeria-nature-dye-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595313"/>
            <a:ext cx="7745413" cy="78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2863" y="74613"/>
            <a:ext cx="1657350" cy="622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Sommeria,</a:t>
            </a:r>
          </a:p>
          <a:p>
            <a:r>
              <a:rPr lang="en-GB" sz="2000" b="1"/>
              <a:t>Myers, and</a:t>
            </a:r>
          </a:p>
          <a:p>
            <a:r>
              <a:rPr lang="en-GB" sz="2000" b="1"/>
              <a:t>Swinney,</a:t>
            </a:r>
          </a:p>
          <a:p>
            <a:r>
              <a:rPr lang="en-GB" sz="1800" i="1"/>
              <a:t>Nature</a:t>
            </a:r>
            <a:r>
              <a:rPr lang="en-GB" sz="1800"/>
              <a:t> 1989</a:t>
            </a:r>
          </a:p>
          <a:p>
            <a:r>
              <a:rPr lang="en-GB" sz="1800"/>
              <a:t>86.4 cm dia.;</a:t>
            </a:r>
            <a:endParaRPr lang="en-US" sz="1800">
              <a:cs typeface="Arial" charset="0"/>
            </a:endParaRPr>
          </a:p>
          <a:p>
            <a:r>
              <a:rPr lang="en-US" sz="1800" b="1">
                <a:cs typeface="Arial" charset="0"/>
              </a:rPr>
              <a:t>3 revs/sec</a:t>
            </a:r>
            <a:r>
              <a:rPr lang="en-US" sz="1800">
                <a:cs typeface="Arial" charset="0"/>
              </a:rPr>
              <a:t> </a:t>
            </a:r>
            <a:r>
              <a:rPr lang="en-US" sz="1800" b="1">
                <a:solidFill>
                  <a:srgbClr val="FF0000"/>
                </a:solidFill>
                <a:cs typeface="Arial" charset="0"/>
              </a:rPr>
              <a:t>(!)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 b="1">
                <a:cs typeface="Arial" charset="0"/>
              </a:rPr>
              <a:t>PV map</a:t>
            </a:r>
            <a:r>
              <a:rPr lang="en-GB" sz="1800">
                <a:cs typeface="Arial" charset="0"/>
              </a:rPr>
              <a:t> and</a:t>
            </a:r>
          </a:p>
          <a:p>
            <a:r>
              <a:rPr lang="en-GB" sz="1800" b="1">
                <a:cs typeface="Arial" charset="0"/>
              </a:rPr>
              <a:t>dye map</a:t>
            </a:r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near-identical.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Strong jet,</a:t>
            </a:r>
          </a:p>
          <a:p>
            <a:r>
              <a:rPr lang="en-GB" sz="1800">
                <a:cs typeface="Arial" charset="0"/>
              </a:rPr>
              <a:t>very tight</a:t>
            </a:r>
          </a:p>
          <a:p>
            <a:r>
              <a:rPr lang="en-GB" sz="1800">
                <a:cs typeface="Arial" charset="0"/>
              </a:rPr>
              <a:t>eddy-transport</a:t>
            </a:r>
          </a:p>
          <a:p>
            <a:r>
              <a:rPr lang="en-GB" sz="1800">
                <a:cs typeface="Arial" charset="0"/>
              </a:rPr>
              <a:t>barrier.</a:t>
            </a:r>
          </a:p>
          <a:p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  Dye put in</a:t>
            </a:r>
          </a:p>
          <a:p>
            <a:r>
              <a:rPr lang="en-GB" sz="1800">
                <a:cs typeface="Arial" charset="0"/>
              </a:rPr>
              <a:t>  </a:t>
            </a:r>
            <a:r>
              <a:rPr lang="en-GB" sz="1800" b="1">
                <a:cs typeface="Arial" charset="0"/>
              </a:rPr>
              <a:t>&gt; 500 revs.</a:t>
            </a:r>
          </a:p>
          <a:p>
            <a:r>
              <a:rPr lang="en-GB" sz="1800">
                <a:cs typeface="Arial" charset="0"/>
              </a:rPr>
              <a:t>  earlier.</a:t>
            </a:r>
            <a:endParaRPr lang="en-US" sz="1800">
              <a:cs typeface="Arial" charset="0"/>
            </a:endParaRP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 flipV="1">
            <a:off x="1360488" y="4248150"/>
            <a:ext cx="1339850" cy="1257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74625" y="252413"/>
            <a:ext cx="380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PV in a 2-D idealized “stratosphere”</a:t>
            </a:r>
          </a:p>
          <a:p>
            <a:r>
              <a:rPr lang="en-US" sz="1800"/>
              <a:t>(Juckes &amp; McI 1987):</a:t>
            </a:r>
          </a:p>
        </p:txBody>
      </p:sp>
      <p:pic>
        <p:nvPicPr>
          <p:cNvPr id="80899" name="Picture 3" descr="juckes-mci-cover-b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025900" y="-211138"/>
            <a:ext cx="5251450" cy="70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74625" y="252413"/>
            <a:ext cx="380365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PV in a 2-D idealized “stratosphere”</a:t>
            </a:r>
          </a:p>
          <a:p>
            <a:r>
              <a:rPr lang="en-US" sz="1800"/>
              <a:t>(Juckes &amp; McI 1987):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Polar-night jet strengthened and</a:t>
            </a:r>
          </a:p>
          <a:p>
            <a:r>
              <a:rPr lang="en-US" sz="1800"/>
              <a:t>sharpened by PV mixing, mainly</a:t>
            </a:r>
          </a:p>
          <a:p>
            <a:r>
              <a:rPr lang="en-US" sz="1800"/>
              <a:t>on its equatorward flank, this time,</a:t>
            </a:r>
          </a:p>
          <a:p>
            <a:r>
              <a:rPr lang="en-US" sz="1800"/>
              <a:t>again forming a strong jet and a</a:t>
            </a:r>
          </a:p>
          <a:p>
            <a:r>
              <a:rPr lang="en-US" sz="1800" b="1"/>
              <a:t>very tight eddy-transport barrier.</a:t>
            </a:r>
            <a:endParaRPr lang="en-US" sz="1800"/>
          </a:p>
        </p:txBody>
      </p:sp>
      <p:pic>
        <p:nvPicPr>
          <p:cNvPr id="81923" name="Picture 3" descr="juckes-mci-cover-b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025900" y="-211138"/>
            <a:ext cx="5251450" cy="70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Line 4"/>
          <p:cNvSpPr>
            <a:spLocks noChangeShapeType="1"/>
          </p:cNvSpPr>
          <p:nvPr/>
        </p:nvSpPr>
        <p:spPr bwMode="auto">
          <a:xfrm>
            <a:off x="3867150" y="2738438"/>
            <a:ext cx="2247900" cy="94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74625" y="252413"/>
            <a:ext cx="3803650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PV in a 2-D idealized “stratosphere”</a:t>
            </a:r>
          </a:p>
          <a:p>
            <a:r>
              <a:rPr lang="en-US" sz="1800"/>
              <a:t>(Juckes &amp; McI 1987):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Polar-night jet strengthened and</a:t>
            </a:r>
          </a:p>
          <a:p>
            <a:r>
              <a:rPr lang="en-US" sz="1800"/>
              <a:t>sharpened by PV mixing, mainly</a:t>
            </a:r>
          </a:p>
          <a:p>
            <a:r>
              <a:rPr lang="en-US" sz="1800"/>
              <a:t>on its equatorward flank, this time,</a:t>
            </a:r>
          </a:p>
          <a:p>
            <a:r>
              <a:rPr lang="en-US" sz="1800"/>
              <a:t>again forming a strong jet and a</a:t>
            </a:r>
          </a:p>
          <a:p>
            <a:r>
              <a:rPr lang="en-US" sz="1800" b="1"/>
              <a:t>very tight eddy-transport barrier.</a:t>
            </a:r>
          </a:p>
          <a:p>
            <a:endParaRPr lang="en-US" sz="1800" b="1"/>
          </a:p>
          <a:p>
            <a:endParaRPr lang="en-US" sz="1800"/>
          </a:p>
          <a:p>
            <a:r>
              <a:rPr lang="en-GB" sz="1800" b="1"/>
              <a:t>   NB:  “inverse cascades”</a:t>
            </a:r>
          </a:p>
          <a:p>
            <a:r>
              <a:rPr lang="en-GB" sz="1800" b="1"/>
              <a:t>     have no significant role</a:t>
            </a:r>
          </a:p>
          <a:p>
            <a:r>
              <a:rPr lang="en-GB" sz="1800" b="1"/>
              <a:t>   in any of these examples</a:t>
            </a:r>
          </a:p>
          <a:p>
            <a:endParaRPr lang="en-GB" sz="1800" b="1"/>
          </a:p>
          <a:p>
            <a:r>
              <a:rPr lang="en-GB" sz="1800"/>
              <a:t> – despite the </a:t>
            </a:r>
            <a:r>
              <a:rPr lang="en-GB" sz="1800" b="1"/>
              <a:t>variety of ways</a:t>
            </a:r>
          </a:p>
          <a:p>
            <a:r>
              <a:rPr lang="en-GB" sz="1800" b="1"/>
              <a:t>in which the flows were excited.</a:t>
            </a:r>
            <a:endParaRPr lang="en-US" sz="1800"/>
          </a:p>
        </p:txBody>
      </p:sp>
      <p:pic>
        <p:nvPicPr>
          <p:cNvPr id="82947" name="Picture 3" descr="juckes-mci-cover-b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025900" y="-211138"/>
            <a:ext cx="5251450" cy="70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3867150" y="2738438"/>
            <a:ext cx="2247900" cy="94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242888" y="3243263"/>
            <a:ext cx="3386137" cy="10144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74625" y="252413"/>
            <a:ext cx="380365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PV in a 2-D idealized “stratosphere”</a:t>
            </a:r>
          </a:p>
          <a:p>
            <a:r>
              <a:rPr lang="en-US" sz="1800"/>
              <a:t>(Juckes &amp; McI 1987):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Polar-night jet strengthened and</a:t>
            </a:r>
          </a:p>
          <a:p>
            <a:r>
              <a:rPr lang="en-US" sz="1800"/>
              <a:t>sharpened by PV mixing, mainly</a:t>
            </a:r>
          </a:p>
          <a:p>
            <a:r>
              <a:rPr lang="en-US" sz="1800"/>
              <a:t>on its equatorward flank, this time,</a:t>
            </a:r>
          </a:p>
          <a:p>
            <a:r>
              <a:rPr lang="en-US" sz="1800"/>
              <a:t>again forming a strong jet and a</a:t>
            </a:r>
          </a:p>
          <a:p>
            <a:r>
              <a:rPr lang="en-US" sz="1800" b="1"/>
              <a:t>very tight eddy-transport barrier.</a:t>
            </a:r>
          </a:p>
          <a:p>
            <a:endParaRPr lang="en-US" sz="1800" b="1"/>
          </a:p>
          <a:p>
            <a:endParaRPr lang="en-US" sz="1800"/>
          </a:p>
          <a:p>
            <a:r>
              <a:rPr lang="en-GB" sz="1800" b="1"/>
              <a:t>   NB:  “inverse cascades”</a:t>
            </a:r>
          </a:p>
          <a:p>
            <a:r>
              <a:rPr lang="en-GB" sz="1800" b="1"/>
              <a:t>     have no significant role</a:t>
            </a:r>
          </a:p>
          <a:p>
            <a:r>
              <a:rPr lang="en-GB" sz="1800" b="1"/>
              <a:t>   in any of these examples</a:t>
            </a:r>
          </a:p>
          <a:p>
            <a:endParaRPr lang="en-GB" sz="1800" b="1"/>
          </a:p>
          <a:p>
            <a:r>
              <a:rPr lang="en-GB" sz="1800"/>
              <a:t> – despite the </a:t>
            </a:r>
            <a:r>
              <a:rPr lang="en-GB" sz="1800" b="1"/>
              <a:t>variety of ways</a:t>
            </a:r>
          </a:p>
          <a:p>
            <a:r>
              <a:rPr lang="en-GB" sz="1800" b="1"/>
              <a:t>in which the flows were excited.</a:t>
            </a:r>
          </a:p>
          <a:p>
            <a:endParaRPr lang="en-GB" sz="1800" b="1"/>
          </a:p>
          <a:p>
            <a:endParaRPr lang="en-GB" sz="1800" b="1"/>
          </a:p>
          <a:p>
            <a:r>
              <a:rPr lang="en-GB" sz="1800" b="1"/>
              <a:t>Many</a:t>
            </a:r>
            <a:r>
              <a:rPr lang="en-GB" sz="1800"/>
              <a:t> </a:t>
            </a:r>
            <a:r>
              <a:rPr lang="en-GB" sz="1800" b="1"/>
              <a:t>other examples</a:t>
            </a:r>
            <a:r>
              <a:rPr lang="en-GB" sz="1800"/>
              <a:t> (e.g. nice</a:t>
            </a:r>
          </a:p>
          <a:p>
            <a:r>
              <a:rPr lang="en-GB" sz="1800"/>
              <a:t>observational work in Huw Davies’</a:t>
            </a:r>
          </a:p>
          <a:p>
            <a:r>
              <a:rPr lang="en-GB" sz="1800"/>
              <a:t>group.   So here’s the bottom line:</a:t>
            </a:r>
            <a:endParaRPr lang="en-US" sz="1800"/>
          </a:p>
        </p:txBody>
      </p:sp>
      <p:pic>
        <p:nvPicPr>
          <p:cNvPr id="83971" name="Picture 3" descr="juckes-mci-cover-b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025900" y="-211138"/>
            <a:ext cx="5251450" cy="70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3867150" y="2738438"/>
            <a:ext cx="2247900" cy="94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42888" y="3243263"/>
            <a:ext cx="3386137" cy="10144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05750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Inhomogeneous PV mixing is </a:t>
            </a:r>
            <a:r>
              <a:rPr lang="en-GB" sz="1800">
                <a:solidFill>
                  <a:srgbClr val="FF3300"/>
                </a:solidFill>
              </a:rPr>
              <a:t>so robust and so typical</a:t>
            </a:r>
            <a:r>
              <a:rPr lang="en-GB" sz="1800"/>
              <a:t> – mixing works </a:t>
            </a:r>
            <a:r>
              <a:rPr lang="en-GB" sz="1800">
                <a:solidFill>
                  <a:srgbClr val="FF3300"/>
                </a:solidFill>
              </a:rPr>
              <a:t>so</a:t>
            </a:r>
          </a:p>
          <a:p>
            <a:r>
              <a:rPr lang="en-GB" sz="1800">
                <a:solidFill>
                  <a:srgbClr val="FF3300"/>
                </a:solidFill>
              </a:rPr>
              <a:t>much better than it ought </a:t>
            </a:r>
            <a:r>
              <a:rPr lang="en-GB" sz="1800"/>
              <a:t>(in part because of the PV-inversion </a:t>
            </a:r>
            <a:r>
              <a:rPr lang="en-GB" sz="1800" b="1"/>
              <a:t>scale effect</a:t>
            </a:r>
            <a:r>
              <a:rPr lang="en-GB" sz="1800"/>
              <a:t> –</a:t>
            </a:r>
          </a:p>
          <a:p>
            <a:r>
              <a:rPr lang="en-GB" sz="1800"/>
              <a:t>and the arguments against</a:t>
            </a:r>
            <a:r>
              <a:rPr lang="en-GB" sz="1800" b="1"/>
              <a:t> homogeneous</a:t>
            </a:r>
            <a:r>
              <a:rPr lang="en-GB" sz="1800"/>
              <a:t> PV mixing are </a:t>
            </a:r>
            <a:r>
              <a:rPr lang="en-GB" sz="1800">
                <a:solidFill>
                  <a:srgbClr val="FF3300"/>
                </a:solidFill>
              </a:rPr>
              <a:t>so powerful</a:t>
            </a:r>
            <a:r>
              <a:rPr lang="en-GB" sz="1800"/>
              <a:t> –</a:t>
            </a:r>
          </a:p>
          <a:p>
            <a:endParaRPr lang="en-GB" sz="2000" b="1"/>
          </a:p>
          <a:p>
            <a:r>
              <a:rPr lang="en-GB" sz="2000" b="1"/>
              <a:t>         that we can reasonably talk about a paradigm shift</a:t>
            </a:r>
          </a:p>
          <a:p>
            <a:r>
              <a:rPr lang="en-GB" sz="1800"/>
              <a:t>           provided that we emphasize the word</a:t>
            </a:r>
            <a:r>
              <a:rPr lang="en-GB" sz="2000"/>
              <a:t> </a:t>
            </a:r>
            <a:r>
              <a:rPr lang="en-GB" sz="2000" b="1"/>
              <a:t>“inhomogeneous”.</a:t>
            </a:r>
            <a:endParaRPr lang="en-GB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7" name="Picture 2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-117475"/>
            <a:ext cx="6910387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918075" y="0"/>
            <a:ext cx="44211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     Today it  hardly needs saying, following an</a:t>
            </a:r>
          </a:p>
          <a:p>
            <a:r>
              <a:rPr lang="en-GB" sz="1600">
                <a:solidFill>
                  <a:schemeClr val="bg1"/>
                </a:solidFill>
              </a:rPr>
              <a:t>                        aphorism of  V.I. Arnol’d,  that</a:t>
            </a:r>
          </a:p>
          <a:p>
            <a:endParaRPr lang="en-GB" sz="14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                         Rotating, stratified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fluid dynamics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    cannot be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understood without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potential vorticity,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            PV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For more detail, </a:t>
            </a:r>
            <a:r>
              <a:rPr lang="en-US" sz="2000" dirty="0" err="1">
                <a:solidFill>
                  <a:schemeClr val="bg1"/>
                </a:solidFill>
              </a:rPr>
              <a:t>websearch</a:t>
            </a:r>
            <a:r>
              <a:rPr lang="en-US" sz="2000" b="1" dirty="0">
                <a:solidFill>
                  <a:schemeClr val="bg1"/>
                </a:solidFill>
              </a:rPr>
              <a:t> ”lucidity principles”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then back to my home page at ”Encyclopedia</a:t>
            </a:r>
            <a:r>
              <a:rPr lang="en-US" sz="1800" dirty="0" smtClean="0">
                <a:solidFill>
                  <a:schemeClr val="bg1"/>
                </a:solidFill>
              </a:rPr>
              <a:t>”, 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  <a:r>
              <a:rPr lang="en-US" sz="1800" dirty="0" err="1">
                <a:solidFill>
                  <a:schemeClr val="bg1"/>
                </a:solidFill>
              </a:rPr>
              <a:t>Rosenbluth</a:t>
            </a:r>
            <a:r>
              <a:rPr lang="en-US" sz="1800" dirty="0" smtClean="0">
                <a:solidFill>
                  <a:schemeClr val="bg1"/>
                </a:solidFill>
              </a:rPr>
              <a:t>” , ”</a:t>
            </a:r>
            <a:r>
              <a:rPr lang="en-US" sz="1800" dirty="0" err="1" smtClean="0">
                <a:solidFill>
                  <a:schemeClr val="bg1"/>
                </a:solidFill>
              </a:rPr>
              <a:t>Haurwitz</a:t>
            </a:r>
            <a:r>
              <a:rPr lang="en-US" sz="1800" dirty="0" smtClean="0">
                <a:solidFill>
                  <a:schemeClr val="bg1"/>
                </a:solidFill>
              </a:rPr>
              <a:t>”.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057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Inhomogeneous PV mixing is </a:t>
            </a:r>
            <a:r>
              <a:rPr lang="en-GB" sz="1800">
                <a:solidFill>
                  <a:srgbClr val="FF3300"/>
                </a:solidFill>
              </a:rPr>
              <a:t>so robust and so typical</a:t>
            </a:r>
            <a:r>
              <a:rPr lang="en-GB" sz="1800"/>
              <a:t> – mixing works </a:t>
            </a:r>
            <a:r>
              <a:rPr lang="en-GB" sz="1800">
                <a:solidFill>
                  <a:srgbClr val="FF3300"/>
                </a:solidFill>
              </a:rPr>
              <a:t>so</a:t>
            </a:r>
          </a:p>
          <a:p>
            <a:r>
              <a:rPr lang="en-GB" sz="1800">
                <a:solidFill>
                  <a:srgbClr val="FF3300"/>
                </a:solidFill>
              </a:rPr>
              <a:t>much better than it ought </a:t>
            </a:r>
            <a:r>
              <a:rPr lang="en-GB" sz="1800"/>
              <a:t>(in part because of the PV-inversion </a:t>
            </a:r>
            <a:r>
              <a:rPr lang="en-GB" sz="1800" b="1"/>
              <a:t>scale effect</a:t>
            </a:r>
            <a:r>
              <a:rPr lang="en-GB" sz="1800"/>
              <a:t> –</a:t>
            </a:r>
          </a:p>
          <a:p>
            <a:r>
              <a:rPr lang="en-GB" sz="1800"/>
              <a:t>and the arguments against</a:t>
            </a:r>
            <a:r>
              <a:rPr lang="en-GB" sz="1800" b="1"/>
              <a:t> homogeneous</a:t>
            </a:r>
            <a:r>
              <a:rPr lang="en-GB" sz="1800"/>
              <a:t> PV mixing are </a:t>
            </a:r>
            <a:r>
              <a:rPr lang="en-GB" sz="1800">
                <a:solidFill>
                  <a:srgbClr val="FF3300"/>
                </a:solidFill>
              </a:rPr>
              <a:t>so powerful</a:t>
            </a:r>
            <a:r>
              <a:rPr lang="en-GB" sz="1800"/>
              <a:t> –</a:t>
            </a:r>
          </a:p>
          <a:p>
            <a:endParaRPr lang="en-GB" sz="2000" b="1"/>
          </a:p>
          <a:p>
            <a:r>
              <a:rPr lang="en-GB" sz="2000" b="1"/>
              <a:t>         that we can reasonably talk about a paradigm shift</a:t>
            </a:r>
          </a:p>
          <a:p>
            <a:r>
              <a:rPr lang="en-GB" sz="1800"/>
              <a:t>           provided that we emphasize the word</a:t>
            </a:r>
            <a:r>
              <a:rPr lang="en-GB" sz="2000"/>
              <a:t> </a:t>
            </a:r>
            <a:r>
              <a:rPr lang="en-GB" sz="2000" b="1"/>
              <a:t>“inhomogeneous”.</a:t>
            </a:r>
            <a:endParaRPr lang="en-GB" sz="1800"/>
          </a:p>
          <a:p>
            <a:endParaRPr lang="en-GB" sz="1800"/>
          </a:p>
          <a:p>
            <a:r>
              <a:rPr lang="en-GB" sz="1800"/>
              <a:t>And this</a:t>
            </a:r>
            <a:r>
              <a:rPr lang="en-GB" sz="2000" b="1"/>
              <a:t> inhomogeneous PV-mixing paradigm</a:t>
            </a:r>
            <a:r>
              <a:rPr lang="en-GB" sz="2000"/>
              <a:t> is one of the </a:t>
            </a:r>
            <a:r>
              <a:rPr lang="en-GB" sz="2000" b="1"/>
              <a:t>few</a:t>
            </a:r>
          </a:p>
          <a:p>
            <a:r>
              <a:rPr lang="en-GB" sz="2000"/>
              <a:t>simple handles we have on the </a:t>
            </a:r>
            <a:r>
              <a:rPr lang="en-GB" sz="2000">
                <a:solidFill>
                  <a:srgbClr val="FF3300"/>
                </a:solidFill>
              </a:rPr>
              <a:t>strongly nonlinear</a:t>
            </a:r>
            <a:r>
              <a:rPr lang="en-GB" sz="2000"/>
              <a:t> </a:t>
            </a:r>
            <a:r>
              <a:rPr lang="en-GB" sz="2000">
                <a:solidFill>
                  <a:srgbClr val="FF3300"/>
                </a:solidFill>
              </a:rPr>
              <a:t>fluid behaviour</a:t>
            </a:r>
            <a:r>
              <a:rPr lang="en-GB" sz="20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0575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Inhomogeneous PV mixing is </a:t>
            </a:r>
            <a:r>
              <a:rPr lang="en-GB" sz="1800" dirty="0">
                <a:solidFill>
                  <a:srgbClr val="FF3300"/>
                </a:solidFill>
              </a:rPr>
              <a:t>so robust and so typical</a:t>
            </a:r>
            <a:r>
              <a:rPr lang="en-GB" sz="1800" dirty="0"/>
              <a:t> – mixing works </a:t>
            </a:r>
            <a:r>
              <a:rPr lang="en-GB" sz="1800" dirty="0">
                <a:solidFill>
                  <a:srgbClr val="FF3300"/>
                </a:solidFill>
              </a:rPr>
              <a:t>so</a:t>
            </a:r>
          </a:p>
          <a:p>
            <a:r>
              <a:rPr lang="en-GB" sz="1800" dirty="0">
                <a:solidFill>
                  <a:srgbClr val="FF3300"/>
                </a:solidFill>
              </a:rPr>
              <a:t>much better than it ought </a:t>
            </a:r>
            <a:r>
              <a:rPr lang="en-GB" sz="1800" dirty="0"/>
              <a:t>(in part because of the PV-inversion </a:t>
            </a:r>
            <a:r>
              <a:rPr lang="en-GB" sz="1800" b="1" dirty="0"/>
              <a:t>scale effect</a:t>
            </a:r>
            <a:r>
              <a:rPr lang="en-GB" sz="1800" dirty="0"/>
              <a:t> –</a:t>
            </a:r>
          </a:p>
          <a:p>
            <a:r>
              <a:rPr lang="en-GB" sz="1800" dirty="0"/>
              <a:t>and the arguments against</a:t>
            </a:r>
            <a:r>
              <a:rPr lang="en-GB" sz="1800" b="1" dirty="0"/>
              <a:t> homogeneous</a:t>
            </a:r>
            <a:r>
              <a:rPr lang="en-GB" sz="1800" dirty="0"/>
              <a:t> PV mixing are </a:t>
            </a:r>
            <a:r>
              <a:rPr lang="en-GB" sz="1800" dirty="0">
                <a:solidFill>
                  <a:srgbClr val="FF3300"/>
                </a:solidFill>
              </a:rPr>
              <a:t>so powerful</a:t>
            </a:r>
            <a:r>
              <a:rPr lang="en-GB" sz="1800" dirty="0"/>
              <a:t> –</a:t>
            </a:r>
          </a:p>
          <a:p>
            <a:endParaRPr lang="en-GB" sz="2000" b="1" dirty="0"/>
          </a:p>
          <a:p>
            <a:r>
              <a:rPr lang="en-GB" sz="2000" b="1" dirty="0"/>
              <a:t>         that we can reasonably talk about a paradigm shift</a:t>
            </a:r>
          </a:p>
          <a:p>
            <a:r>
              <a:rPr lang="en-GB" sz="1800" dirty="0"/>
              <a:t>           provided that we emphasize the word</a:t>
            </a:r>
            <a:r>
              <a:rPr lang="en-GB" sz="2000" dirty="0"/>
              <a:t> </a:t>
            </a:r>
            <a:r>
              <a:rPr lang="en-GB" sz="2000" b="1" dirty="0"/>
              <a:t>“inhomogeneous”.</a:t>
            </a:r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And this</a:t>
            </a:r>
            <a:r>
              <a:rPr lang="en-GB" sz="2000" b="1" dirty="0"/>
              <a:t> inhomogeneous PV-mixing paradigm</a:t>
            </a:r>
            <a:r>
              <a:rPr lang="en-GB" sz="2000" dirty="0"/>
              <a:t> is one of the </a:t>
            </a:r>
            <a:r>
              <a:rPr lang="en-GB" sz="2000" b="1" dirty="0"/>
              <a:t>few</a:t>
            </a:r>
          </a:p>
          <a:p>
            <a:r>
              <a:rPr lang="en-GB" sz="2000" i="1" dirty="0"/>
              <a:t>simple</a:t>
            </a:r>
            <a:r>
              <a:rPr lang="en-GB" sz="2000" dirty="0"/>
              <a:t> handles we have on the </a:t>
            </a:r>
            <a:r>
              <a:rPr lang="en-GB" sz="2000" dirty="0">
                <a:solidFill>
                  <a:srgbClr val="FF3300"/>
                </a:solidFill>
              </a:rPr>
              <a:t>strongly nonlinear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FF3300"/>
                </a:solidFill>
              </a:rPr>
              <a:t>fluid behaviour</a:t>
            </a:r>
            <a:r>
              <a:rPr lang="en-GB" sz="2000" dirty="0"/>
              <a:t>.</a:t>
            </a:r>
          </a:p>
          <a:p>
            <a:endParaRPr lang="en-GB" sz="2000" dirty="0"/>
          </a:p>
          <a:p>
            <a:r>
              <a:rPr lang="en-GB" sz="1600" dirty="0"/>
              <a:t>It may also give a handle on strong nonlinearity in </a:t>
            </a:r>
            <a:r>
              <a:rPr lang="en-GB" sz="1600" b="1" dirty="0" err="1">
                <a:solidFill>
                  <a:srgbClr val="FF3300"/>
                </a:solidFill>
              </a:rPr>
              <a:t>tokamaks</a:t>
            </a:r>
            <a:r>
              <a:rPr lang="en-GB" sz="1600" dirty="0"/>
              <a:t> – </a:t>
            </a:r>
            <a:r>
              <a:rPr lang="en-GB" sz="1600" dirty="0" err="1"/>
              <a:t>Rosenbluth</a:t>
            </a:r>
            <a:r>
              <a:rPr lang="en-GB" sz="1600" dirty="0"/>
              <a:t> Lecture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0575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Inhomogeneous PV mixing is </a:t>
            </a:r>
            <a:r>
              <a:rPr lang="en-GB" sz="1800">
                <a:solidFill>
                  <a:srgbClr val="FF3300"/>
                </a:solidFill>
              </a:rPr>
              <a:t>so robust and so typical</a:t>
            </a:r>
            <a:r>
              <a:rPr lang="en-GB" sz="1800"/>
              <a:t> – mixing works </a:t>
            </a:r>
            <a:r>
              <a:rPr lang="en-GB" sz="1800">
                <a:solidFill>
                  <a:srgbClr val="FF3300"/>
                </a:solidFill>
              </a:rPr>
              <a:t>so</a:t>
            </a:r>
          </a:p>
          <a:p>
            <a:r>
              <a:rPr lang="en-GB" sz="1800">
                <a:solidFill>
                  <a:srgbClr val="FF3300"/>
                </a:solidFill>
              </a:rPr>
              <a:t>much better than it ought </a:t>
            </a:r>
            <a:r>
              <a:rPr lang="en-GB" sz="1800"/>
              <a:t>(in part because of the PV-inversion </a:t>
            </a:r>
            <a:r>
              <a:rPr lang="en-GB" sz="1800" b="1"/>
              <a:t>scale effect</a:t>
            </a:r>
            <a:r>
              <a:rPr lang="en-GB" sz="1800"/>
              <a:t> –</a:t>
            </a:r>
          </a:p>
          <a:p>
            <a:r>
              <a:rPr lang="en-GB" sz="1800"/>
              <a:t>and the arguments against</a:t>
            </a:r>
            <a:r>
              <a:rPr lang="en-GB" sz="1800" b="1"/>
              <a:t> homogeneous</a:t>
            </a:r>
            <a:r>
              <a:rPr lang="en-GB" sz="1800"/>
              <a:t> PV mixing are </a:t>
            </a:r>
            <a:r>
              <a:rPr lang="en-GB" sz="1800">
                <a:solidFill>
                  <a:srgbClr val="FF3300"/>
                </a:solidFill>
              </a:rPr>
              <a:t>so powerful</a:t>
            </a:r>
            <a:r>
              <a:rPr lang="en-GB" sz="1800"/>
              <a:t> –</a:t>
            </a:r>
          </a:p>
          <a:p>
            <a:endParaRPr lang="en-GB" sz="2000" b="1"/>
          </a:p>
          <a:p>
            <a:r>
              <a:rPr lang="en-GB" sz="2000" b="1"/>
              <a:t>         that we can reasonably talk about a paradigm shift</a:t>
            </a:r>
          </a:p>
          <a:p>
            <a:r>
              <a:rPr lang="en-GB" sz="1800"/>
              <a:t>           provided that we emphasize the word</a:t>
            </a:r>
            <a:r>
              <a:rPr lang="en-GB" sz="2000"/>
              <a:t> </a:t>
            </a:r>
            <a:r>
              <a:rPr lang="en-GB" sz="2000" b="1"/>
              <a:t>“inhomogeneous”.</a:t>
            </a:r>
            <a:endParaRPr lang="en-GB" sz="1800"/>
          </a:p>
          <a:p>
            <a:endParaRPr lang="en-GB" sz="1800"/>
          </a:p>
          <a:p>
            <a:r>
              <a:rPr lang="en-GB" sz="1800"/>
              <a:t>And this</a:t>
            </a:r>
            <a:r>
              <a:rPr lang="en-GB" sz="2000" b="1"/>
              <a:t> inhomogeneous PV-mixing paradigm</a:t>
            </a:r>
            <a:r>
              <a:rPr lang="en-GB" sz="2000"/>
              <a:t> is one of the </a:t>
            </a:r>
            <a:r>
              <a:rPr lang="en-GB" sz="2000" b="1"/>
              <a:t>few</a:t>
            </a:r>
          </a:p>
          <a:p>
            <a:r>
              <a:rPr lang="en-GB" sz="2000"/>
              <a:t>simple handles we have on the </a:t>
            </a:r>
            <a:r>
              <a:rPr lang="en-GB" sz="2000">
                <a:solidFill>
                  <a:srgbClr val="FF3300"/>
                </a:solidFill>
              </a:rPr>
              <a:t>strongly nonlinear</a:t>
            </a:r>
            <a:r>
              <a:rPr lang="en-GB" sz="2000"/>
              <a:t> </a:t>
            </a:r>
            <a:r>
              <a:rPr lang="en-GB" sz="2000">
                <a:solidFill>
                  <a:srgbClr val="FF3300"/>
                </a:solidFill>
              </a:rPr>
              <a:t>fluid behaviour</a:t>
            </a:r>
            <a:r>
              <a:rPr lang="en-GB" sz="2000"/>
              <a:t>.</a:t>
            </a:r>
          </a:p>
          <a:p>
            <a:endParaRPr lang="en-GB" sz="2000"/>
          </a:p>
          <a:p>
            <a:r>
              <a:rPr lang="en-GB" sz="1600"/>
              <a:t>It may also give a handle on strong nonlinearity in </a:t>
            </a:r>
            <a:r>
              <a:rPr lang="en-GB" sz="1600" b="1">
                <a:solidFill>
                  <a:srgbClr val="FF3300"/>
                </a:solidFill>
              </a:rPr>
              <a:t>tokamaks</a:t>
            </a:r>
            <a:r>
              <a:rPr lang="en-GB" sz="1600"/>
              <a:t> – Rosenbluth Lecture</a:t>
            </a:r>
            <a:endParaRPr lang="en-GB" sz="2000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8556625" y="334010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36550" y="334645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0575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Inhomogeneous PV mixing is </a:t>
            </a:r>
            <a:r>
              <a:rPr lang="en-GB" sz="1800">
                <a:solidFill>
                  <a:srgbClr val="FF3300"/>
                </a:solidFill>
              </a:rPr>
              <a:t>so robust and so typical</a:t>
            </a:r>
            <a:r>
              <a:rPr lang="en-GB" sz="1800"/>
              <a:t> – mixing works </a:t>
            </a:r>
            <a:r>
              <a:rPr lang="en-GB" sz="1800">
                <a:solidFill>
                  <a:srgbClr val="FF3300"/>
                </a:solidFill>
              </a:rPr>
              <a:t>so</a:t>
            </a:r>
          </a:p>
          <a:p>
            <a:r>
              <a:rPr lang="en-GB" sz="1800">
                <a:solidFill>
                  <a:srgbClr val="FF3300"/>
                </a:solidFill>
              </a:rPr>
              <a:t>much better than it ought </a:t>
            </a:r>
            <a:r>
              <a:rPr lang="en-GB" sz="1800"/>
              <a:t>(in part because of the PV-inversion </a:t>
            </a:r>
            <a:r>
              <a:rPr lang="en-GB" sz="1800" b="1"/>
              <a:t>scale effect</a:t>
            </a:r>
            <a:r>
              <a:rPr lang="en-GB" sz="1800"/>
              <a:t> –</a:t>
            </a:r>
          </a:p>
          <a:p>
            <a:r>
              <a:rPr lang="en-GB" sz="1800"/>
              <a:t>and the arguments against</a:t>
            </a:r>
            <a:r>
              <a:rPr lang="en-GB" sz="1800" b="1"/>
              <a:t> homogeneous</a:t>
            </a:r>
            <a:r>
              <a:rPr lang="en-GB" sz="1800"/>
              <a:t> PV mixing are </a:t>
            </a:r>
            <a:r>
              <a:rPr lang="en-GB" sz="1800">
                <a:solidFill>
                  <a:srgbClr val="FF3300"/>
                </a:solidFill>
              </a:rPr>
              <a:t>so powerful</a:t>
            </a:r>
            <a:r>
              <a:rPr lang="en-GB" sz="1800"/>
              <a:t> –</a:t>
            </a:r>
          </a:p>
          <a:p>
            <a:endParaRPr lang="en-GB" sz="2000" b="1"/>
          </a:p>
          <a:p>
            <a:r>
              <a:rPr lang="en-GB" sz="2000" b="1"/>
              <a:t>         that we can reasonably talk about a paradigm shift</a:t>
            </a:r>
          </a:p>
          <a:p>
            <a:r>
              <a:rPr lang="en-GB" sz="1800"/>
              <a:t>           provided that we emphasize the word</a:t>
            </a:r>
            <a:r>
              <a:rPr lang="en-GB" sz="2000"/>
              <a:t> </a:t>
            </a:r>
            <a:r>
              <a:rPr lang="en-GB" sz="2000" b="1"/>
              <a:t>“inhomogeneous”.</a:t>
            </a:r>
            <a:endParaRPr lang="en-GB" sz="1800"/>
          </a:p>
          <a:p>
            <a:endParaRPr lang="en-GB" sz="1800"/>
          </a:p>
          <a:p>
            <a:r>
              <a:rPr lang="en-GB" sz="1800"/>
              <a:t>And this</a:t>
            </a:r>
            <a:r>
              <a:rPr lang="en-GB" sz="2000" b="1"/>
              <a:t> inhomogeneous PV-mixing paradigm</a:t>
            </a:r>
            <a:r>
              <a:rPr lang="en-GB" sz="2000"/>
              <a:t> is one of the </a:t>
            </a:r>
            <a:r>
              <a:rPr lang="en-GB" sz="2000" b="1"/>
              <a:t>few</a:t>
            </a:r>
          </a:p>
          <a:p>
            <a:r>
              <a:rPr lang="en-GB" sz="2000"/>
              <a:t>simple handles we have on the </a:t>
            </a:r>
            <a:r>
              <a:rPr lang="en-GB" sz="2000">
                <a:solidFill>
                  <a:srgbClr val="FF3300"/>
                </a:solidFill>
              </a:rPr>
              <a:t>strongly nonlinear</a:t>
            </a:r>
            <a:r>
              <a:rPr lang="en-GB" sz="2000"/>
              <a:t> </a:t>
            </a:r>
            <a:r>
              <a:rPr lang="en-GB" sz="2000">
                <a:solidFill>
                  <a:srgbClr val="FF3300"/>
                </a:solidFill>
              </a:rPr>
              <a:t>fluid behaviour</a:t>
            </a:r>
            <a:r>
              <a:rPr lang="en-GB" sz="2000"/>
              <a:t>.</a:t>
            </a:r>
          </a:p>
          <a:p>
            <a:endParaRPr lang="en-GB" sz="2000"/>
          </a:p>
          <a:p>
            <a:r>
              <a:rPr lang="en-GB" sz="1600"/>
              <a:t>It may also give a handle on strong nonlinearity in </a:t>
            </a:r>
            <a:r>
              <a:rPr lang="en-GB" sz="1600" b="1">
                <a:solidFill>
                  <a:srgbClr val="FF3300"/>
                </a:solidFill>
              </a:rPr>
              <a:t>tokamaks</a:t>
            </a:r>
            <a:r>
              <a:rPr lang="en-GB" sz="1600"/>
              <a:t> – Rosenbluth Lecture</a:t>
            </a:r>
            <a:endParaRPr lang="en-GB" sz="1600" b="1">
              <a:solidFill>
                <a:srgbClr val="FF3300"/>
              </a:solidFill>
            </a:endParaRPr>
          </a:p>
          <a:p>
            <a:endParaRPr lang="en-GB" sz="1600"/>
          </a:p>
          <a:p>
            <a:r>
              <a:rPr lang="en-GB" sz="2000" b="1"/>
              <a:t>(Past obstacles? </a:t>
            </a:r>
            <a:r>
              <a:rPr lang="en-GB" sz="2000"/>
              <a:t>  “Homogeneous” unconsciously assumed?</a:t>
            </a:r>
          </a:p>
          <a:p>
            <a:r>
              <a:rPr lang="en-GB" sz="2000"/>
              <a:t>Mathematical temptation?   </a:t>
            </a:r>
            <a:r>
              <a:rPr lang="en-GB" sz="2000" b="1"/>
              <a:t>Constant diffusivity</a:t>
            </a:r>
            <a:r>
              <a:rPr lang="en-GB" sz="2000"/>
              <a:t> too seductive?)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8556625" y="334010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36550" y="334645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21625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Inhomogeneous PV mixing is </a:t>
            </a:r>
            <a:r>
              <a:rPr lang="en-GB" sz="1800">
                <a:solidFill>
                  <a:srgbClr val="FF3300"/>
                </a:solidFill>
              </a:rPr>
              <a:t>so robust and so typical</a:t>
            </a:r>
            <a:r>
              <a:rPr lang="en-GB" sz="1800"/>
              <a:t> – mixing works </a:t>
            </a:r>
            <a:r>
              <a:rPr lang="en-GB" sz="1800">
                <a:solidFill>
                  <a:srgbClr val="FF3300"/>
                </a:solidFill>
              </a:rPr>
              <a:t>so</a:t>
            </a:r>
          </a:p>
          <a:p>
            <a:r>
              <a:rPr lang="en-GB" sz="1800">
                <a:solidFill>
                  <a:srgbClr val="FF3300"/>
                </a:solidFill>
              </a:rPr>
              <a:t>much better than it ought </a:t>
            </a:r>
            <a:r>
              <a:rPr lang="en-GB" sz="1800"/>
              <a:t>(in part because of the PV-inversion </a:t>
            </a:r>
            <a:r>
              <a:rPr lang="en-GB" sz="1800" b="1"/>
              <a:t>scale effect</a:t>
            </a:r>
            <a:r>
              <a:rPr lang="en-GB" sz="1800"/>
              <a:t> –</a:t>
            </a:r>
          </a:p>
          <a:p>
            <a:r>
              <a:rPr lang="en-GB" sz="1800"/>
              <a:t>and the arguments against</a:t>
            </a:r>
            <a:r>
              <a:rPr lang="en-GB" sz="1800" b="1"/>
              <a:t> homogeneous</a:t>
            </a:r>
            <a:r>
              <a:rPr lang="en-GB" sz="1800"/>
              <a:t> PV mixing are </a:t>
            </a:r>
            <a:r>
              <a:rPr lang="en-GB" sz="1800">
                <a:solidFill>
                  <a:srgbClr val="FF3300"/>
                </a:solidFill>
              </a:rPr>
              <a:t>so powerful</a:t>
            </a:r>
            <a:r>
              <a:rPr lang="en-GB" sz="1800"/>
              <a:t> –</a:t>
            </a:r>
          </a:p>
          <a:p>
            <a:endParaRPr lang="en-GB" sz="2000" b="1"/>
          </a:p>
          <a:p>
            <a:r>
              <a:rPr lang="en-GB" sz="2000" b="1"/>
              <a:t>         that we can reasonably talk about a paradigm shift</a:t>
            </a:r>
          </a:p>
          <a:p>
            <a:r>
              <a:rPr lang="en-GB" sz="1800"/>
              <a:t>           provided that we emphasize the word</a:t>
            </a:r>
            <a:r>
              <a:rPr lang="en-GB" sz="2000"/>
              <a:t> </a:t>
            </a:r>
            <a:r>
              <a:rPr lang="en-GB" sz="2000" b="1"/>
              <a:t>“inhomogeneous”.</a:t>
            </a:r>
            <a:endParaRPr lang="en-GB" sz="1800"/>
          </a:p>
          <a:p>
            <a:endParaRPr lang="en-GB" sz="1800"/>
          </a:p>
          <a:p>
            <a:r>
              <a:rPr lang="en-GB" sz="1800"/>
              <a:t>And this</a:t>
            </a:r>
            <a:r>
              <a:rPr lang="en-GB" sz="2000" b="1"/>
              <a:t> inhomogeneous PV-mixing paradigm</a:t>
            </a:r>
            <a:r>
              <a:rPr lang="en-GB" sz="2000"/>
              <a:t> is one of the </a:t>
            </a:r>
            <a:r>
              <a:rPr lang="en-GB" sz="2000" b="1"/>
              <a:t>few</a:t>
            </a:r>
          </a:p>
          <a:p>
            <a:r>
              <a:rPr lang="en-GB" sz="2000"/>
              <a:t>simple handles we have on the </a:t>
            </a:r>
            <a:r>
              <a:rPr lang="en-GB" sz="2000">
                <a:solidFill>
                  <a:srgbClr val="FF3300"/>
                </a:solidFill>
              </a:rPr>
              <a:t>strongly nonlinear</a:t>
            </a:r>
            <a:r>
              <a:rPr lang="en-GB" sz="2000"/>
              <a:t> </a:t>
            </a:r>
            <a:r>
              <a:rPr lang="en-GB" sz="2000">
                <a:solidFill>
                  <a:srgbClr val="FF3300"/>
                </a:solidFill>
              </a:rPr>
              <a:t>fluid behaviour</a:t>
            </a:r>
            <a:r>
              <a:rPr lang="en-GB" sz="2000"/>
              <a:t>.</a:t>
            </a:r>
          </a:p>
          <a:p>
            <a:endParaRPr lang="en-GB" sz="2000"/>
          </a:p>
          <a:p>
            <a:r>
              <a:rPr lang="en-GB" sz="1600"/>
              <a:t>It may also give a handle on strong nonlinearity in </a:t>
            </a:r>
            <a:r>
              <a:rPr lang="en-GB" sz="1600" b="1">
                <a:solidFill>
                  <a:srgbClr val="FF3300"/>
                </a:solidFill>
              </a:rPr>
              <a:t>tokamaks</a:t>
            </a:r>
            <a:r>
              <a:rPr lang="en-GB" sz="1600"/>
              <a:t> – Rosenbluth Lecture</a:t>
            </a:r>
            <a:endParaRPr lang="en-GB" sz="1600" b="1">
              <a:solidFill>
                <a:srgbClr val="FF3300"/>
              </a:solidFill>
            </a:endParaRPr>
          </a:p>
          <a:p>
            <a:endParaRPr lang="en-GB" sz="1600"/>
          </a:p>
          <a:p>
            <a:r>
              <a:rPr lang="en-GB" sz="2000" b="1"/>
              <a:t>(Past obstacles? </a:t>
            </a:r>
            <a:r>
              <a:rPr lang="en-GB" sz="2000"/>
              <a:t>  “Homogeneous” unconsciously assumed?</a:t>
            </a:r>
          </a:p>
          <a:p>
            <a:r>
              <a:rPr lang="en-GB" sz="2000"/>
              <a:t>Mathematical temptation?   </a:t>
            </a:r>
            <a:r>
              <a:rPr lang="en-GB" sz="2000" b="1"/>
              <a:t>Constant diffusivity</a:t>
            </a:r>
            <a:r>
              <a:rPr lang="en-GB" sz="2000"/>
              <a:t> too seductive?)</a:t>
            </a:r>
          </a:p>
          <a:p>
            <a:endParaRPr lang="en-GB" sz="2000"/>
          </a:p>
          <a:p>
            <a:r>
              <a:rPr lang="en-GB" sz="2000"/>
              <a:t>The paradigm is </a:t>
            </a:r>
            <a:r>
              <a:rPr lang="en-GB" sz="2000" b="1" i="1"/>
              <a:t>not</a:t>
            </a:r>
            <a:r>
              <a:rPr lang="en-GB" sz="2000" b="1"/>
              <a:t>,</a:t>
            </a:r>
            <a:r>
              <a:rPr lang="en-GB" sz="2000"/>
              <a:t> of course, the Answer to Everything:</a:t>
            </a:r>
          </a:p>
          <a:p>
            <a:r>
              <a:rPr lang="en-GB"/>
              <a:t>       ● </a:t>
            </a:r>
            <a:r>
              <a:rPr lang="en-GB" sz="2000"/>
              <a:t>PV </a:t>
            </a:r>
            <a:r>
              <a:rPr lang="en-GB" sz="2000" b="1"/>
              <a:t>doesn’t</a:t>
            </a:r>
            <a:r>
              <a:rPr lang="en-GB" sz="2000"/>
              <a:t> always mix </a:t>
            </a:r>
            <a:r>
              <a:rPr lang="en-GB" sz="1800"/>
              <a:t>(e.g., </a:t>
            </a:r>
            <a:r>
              <a:rPr lang="en-GB" sz="1800" b="1">
                <a:solidFill>
                  <a:srgbClr val="FF3300"/>
                </a:solidFill>
              </a:rPr>
              <a:t>vortex merging</a:t>
            </a:r>
            <a:r>
              <a:rPr lang="en-GB" sz="1800"/>
              <a:t>)</a:t>
            </a:r>
          </a:p>
          <a:p>
            <a:r>
              <a:rPr lang="en-GB"/>
              <a:t>       ● </a:t>
            </a:r>
            <a:r>
              <a:rPr lang="en-GB" sz="2000" b="1"/>
              <a:t>Not all</a:t>
            </a:r>
            <a:r>
              <a:rPr lang="en-GB" sz="2000"/>
              <a:t>  jets are strong jets </a:t>
            </a:r>
            <a:r>
              <a:rPr lang="en-GB" sz="1800"/>
              <a:t>(e.g., </a:t>
            </a:r>
            <a:r>
              <a:rPr lang="en-GB" sz="1800" b="1">
                <a:solidFill>
                  <a:srgbClr val="FF3300"/>
                </a:solidFill>
              </a:rPr>
              <a:t>“ghost jets”</a:t>
            </a:r>
            <a:r>
              <a:rPr lang="en-GB" sz="1600"/>
              <a:t> in the Pacific Ocean)</a:t>
            </a:r>
          </a:p>
          <a:p>
            <a:r>
              <a:rPr lang="en-GB"/>
              <a:t>       ● </a:t>
            </a:r>
            <a:r>
              <a:rPr lang="en-GB" sz="2000"/>
              <a:t>And there are, of course, </a:t>
            </a:r>
            <a:r>
              <a:rPr lang="en-GB" sz="2000" b="1">
                <a:solidFill>
                  <a:srgbClr val="FF3300"/>
                </a:solidFill>
              </a:rPr>
              <a:t>other nonlinear mechanisms</a:t>
            </a:r>
          </a:p>
          <a:p>
            <a:r>
              <a:rPr lang="en-GB" sz="2000"/>
              <a:t>            that show up in different thought-experiments:</a:t>
            </a:r>
          </a:p>
          <a:p>
            <a:endParaRPr lang="en-GB" sz="2000" b="1"/>
          </a:p>
        </p:txBody>
      </p:sp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8556625" y="334010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336550" y="334645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05207" y="4646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Horse &amp; cart?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749915" y="719544"/>
            <a:ext cx="569624" cy="35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95263" y="1473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2. Particular mechanisms:</a:t>
            </a:r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84345" y="1867083"/>
            <a:ext cx="868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1800" dirty="0"/>
              <a:t>(</a:t>
            </a:r>
            <a:r>
              <a:rPr lang="en-US" sz="1800" dirty="0" err="1"/>
              <a:t>i</a:t>
            </a:r>
            <a:r>
              <a:rPr lang="en-US" sz="1800" dirty="0"/>
              <a:t>) </a:t>
            </a:r>
            <a:r>
              <a:rPr lang="en-US" sz="1800" b="1" dirty="0" err="1"/>
              <a:t>Rhines</a:t>
            </a:r>
            <a:r>
              <a:rPr lang="en-US" sz="1800" b="1" dirty="0"/>
              <a:t> effect.</a:t>
            </a:r>
            <a:r>
              <a:rPr lang="en-US" sz="1800" dirty="0"/>
              <a:t>  Re </a:t>
            </a:r>
            <a:r>
              <a:rPr lang="en-US" sz="1800" b="1" dirty="0"/>
              <a:t>weak</a:t>
            </a:r>
            <a:r>
              <a:rPr lang="en-US" sz="1800" dirty="0"/>
              <a:t> jets generated by </a:t>
            </a:r>
            <a:r>
              <a:rPr lang="en-US" sz="1800" b="1" dirty="0">
                <a:solidFill>
                  <a:srgbClr val="FF0000"/>
                </a:solidFill>
              </a:rPr>
              <a:t>strong</a:t>
            </a:r>
            <a:r>
              <a:rPr lang="en-US" sz="1800" dirty="0"/>
              <a:t> small-scale forcing</a:t>
            </a:r>
            <a:r>
              <a:rPr lang="en-US" sz="1800" dirty="0">
                <a:cs typeface="Arial" charset="0"/>
              </a:rPr>
              <a:t> –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strong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enough to create </a:t>
            </a:r>
            <a:r>
              <a:rPr lang="en-US" sz="1800" b="1" dirty="0">
                <a:cs typeface="Arial" charset="0"/>
              </a:rPr>
              <a:t>active</a:t>
            </a:r>
            <a:r>
              <a:rPr lang="en-US" sz="1800" dirty="0">
                <a:cs typeface="Arial" charset="0"/>
              </a:rPr>
              <a:t> small-scale vortices that merge or cluster, producing an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</a:t>
            </a:r>
            <a:r>
              <a:rPr lang="en-US" sz="1800" b="1" dirty="0">
                <a:cs typeface="Arial" charset="0"/>
              </a:rPr>
              <a:t>inverse cascade</a:t>
            </a:r>
            <a:r>
              <a:rPr lang="en-US" sz="1800" dirty="0">
                <a:cs typeface="Arial" charset="0"/>
              </a:rPr>
              <a:t> that is arrested or slowed when eddy velocities ~ </a:t>
            </a:r>
            <a:r>
              <a:rPr lang="en-US" sz="1800" b="1" dirty="0">
                <a:cs typeface="Arial" charset="0"/>
              </a:rPr>
              <a:t>plane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err="1">
                <a:cs typeface="Arial" charset="0"/>
              </a:rPr>
              <a:t>Rossby</a:t>
            </a:r>
            <a:r>
              <a:rPr lang="en-US" sz="1800" dirty="0">
                <a:cs typeface="Arial" charset="0"/>
              </a:rPr>
              <a:t>-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wave phase speeds.  Wave-turbulence interaction is spatially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homogeneous</a:t>
            </a:r>
            <a:r>
              <a:rPr lang="en-US" sz="1800" dirty="0">
                <a:cs typeface="Arial" charset="0"/>
              </a:rPr>
              <a:t>.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05207" y="4646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Horse &amp; cart?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749915" y="719544"/>
            <a:ext cx="569624" cy="35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95263" y="1473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2. Particular mechanisms:</a:t>
            </a:r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241665" y="3112489"/>
            <a:ext cx="8842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/>
              <a:t>(</a:t>
            </a:r>
            <a:r>
              <a:rPr lang="en-GB" sz="1800" dirty="0" smtClean="0"/>
              <a:t>ii</a:t>
            </a:r>
            <a:r>
              <a:rPr lang="en-GB" sz="1800" dirty="0"/>
              <a:t>) Repeated </a:t>
            </a:r>
            <a:r>
              <a:rPr lang="en-GB" sz="1800" dirty="0" err="1"/>
              <a:t>excit’n</a:t>
            </a:r>
            <a:r>
              <a:rPr lang="en-GB" sz="1800" dirty="0"/>
              <a:t> of passive </a:t>
            </a:r>
            <a:r>
              <a:rPr lang="en-GB" sz="1800" b="1" dirty="0"/>
              <a:t>Kelvin sheared disturbances</a:t>
            </a:r>
            <a:r>
              <a:rPr lang="en-GB" sz="1800" dirty="0"/>
              <a:t> by </a:t>
            </a:r>
            <a:r>
              <a:rPr lang="en-GB" sz="2000" b="1" dirty="0" smtClean="0">
                <a:solidFill>
                  <a:srgbClr val="FF0000"/>
                </a:solidFill>
              </a:rPr>
              <a:t>weak</a:t>
            </a:r>
            <a:r>
              <a:rPr lang="en-GB" sz="1800" dirty="0" smtClean="0"/>
              <a:t> small-scale</a:t>
            </a:r>
            <a:endParaRPr lang="en-GB" sz="1800" dirty="0"/>
          </a:p>
          <a:p>
            <a:r>
              <a:rPr lang="en-GB" sz="1800" dirty="0"/>
              <a:t>      </a:t>
            </a:r>
            <a:r>
              <a:rPr lang="en-GB" sz="1800" dirty="0" smtClean="0"/>
              <a:t>forcing.  (</a:t>
            </a:r>
            <a:r>
              <a:rPr lang="en-GB" sz="1800" dirty="0"/>
              <a:t>Kelvin 1887, Farrell-</a:t>
            </a:r>
            <a:r>
              <a:rPr lang="en-GB" sz="1800" dirty="0" err="1"/>
              <a:t>Ioannou</a:t>
            </a:r>
            <a:r>
              <a:rPr lang="en-GB" sz="1800" dirty="0"/>
              <a:t>, </a:t>
            </a:r>
            <a:r>
              <a:rPr lang="en-GB" sz="1800" dirty="0" smtClean="0"/>
              <a:t>Marston, </a:t>
            </a:r>
            <a:r>
              <a:rPr lang="en-GB" sz="1800" dirty="0" err="1" smtClean="0"/>
              <a:t>Srinivasan</a:t>
            </a:r>
            <a:r>
              <a:rPr lang="en-GB" sz="1800" dirty="0" smtClean="0"/>
              <a:t>-Young: CE2, SSST)</a:t>
            </a:r>
            <a:endParaRPr lang="en-US" sz="1800" b="1" dirty="0"/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84345" y="1867083"/>
            <a:ext cx="868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1800" dirty="0"/>
              <a:t>(</a:t>
            </a:r>
            <a:r>
              <a:rPr lang="en-US" sz="1800" dirty="0" err="1"/>
              <a:t>i</a:t>
            </a:r>
            <a:r>
              <a:rPr lang="en-US" sz="1800" dirty="0"/>
              <a:t>) </a:t>
            </a:r>
            <a:r>
              <a:rPr lang="en-US" sz="1800" b="1" dirty="0" err="1"/>
              <a:t>Rhines</a:t>
            </a:r>
            <a:r>
              <a:rPr lang="en-US" sz="1800" b="1" dirty="0"/>
              <a:t> effect.</a:t>
            </a:r>
            <a:r>
              <a:rPr lang="en-US" sz="1800" dirty="0"/>
              <a:t>  Re </a:t>
            </a:r>
            <a:r>
              <a:rPr lang="en-US" sz="1800" b="1" dirty="0"/>
              <a:t>weak</a:t>
            </a:r>
            <a:r>
              <a:rPr lang="en-US" sz="1800" dirty="0"/>
              <a:t> jets generated by </a:t>
            </a:r>
            <a:r>
              <a:rPr lang="en-US" sz="1800" b="1" dirty="0">
                <a:solidFill>
                  <a:srgbClr val="FF0000"/>
                </a:solidFill>
              </a:rPr>
              <a:t>strong</a:t>
            </a:r>
            <a:r>
              <a:rPr lang="en-US" sz="1800" dirty="0"/>
              <a:t> small-scale forcing</a:t>
            </a:r>
            <a:r>
              <a:rPr lang="en-US" sz="1800" dirty="0">
                <a:cs typeface="Arial" charset="0"/>
              </a:rPr>
              <a:t> –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strong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enough to create </a:t>
            </a:r>
            <a:r>
              <a:rPr lang="en-US" sz="1800" b="1" dirty="0">
                <a:cs typeface="Arial" charset="0"/>
              </a:rPr>
              <a:t>active</a:t>
            </a:r>
            <a:r>
              <a:rPr lang="en-US" sz="1800" dirty="0">
                <a:cs typeface="Arial" charset="0"/>
              </a:rPr>
              <a:t> small-scale vortices that merge or cluster, producing an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</a:t>
            </a:r>
            <a:r>
              <a:rPr lang="en-US" sz="1800" b="1" dirty="0">
                <a:cs typeface="Arial" charset="0"/>
              </a:rPr>
              <a:t>inverse cascade</a:t>
            </a:r>
            <a:r>
              <a:rPr lang="en-US" sz="1800" dirty="0">
                <a:cs typeface="Arial" charset="0"/>
              </a:rPr>
              <a:t> that is arrested or slowed when eddy velocities ~ </a:t>
            </a:r>
            <a:r>
              <a:rPr lang="en-US" sz="1800" b="1" dirty="0">
                <a:cs typeface="Arial" charset="0"/>
              </a:rPr>
              <a:t>plane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err="1">
                <a:cs typeface="Arial" charset="0"/>
              </a:rPr>
              <a:t>Rossby</a:t>
            </a:r>
            <a:r>
              <a:rPr lang="en-US" sz="1800" dirty="0">
                <a:cs typeface="Arial" charset="0"/>
              </a:rPr>
              <a:t>-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wave phase speeds.  Wave-turbulence interaction is spatially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homogeneous</a:t>
            </a:r>
            <a:r>
              <a:rPr lang="en-US" sz="1800" dirty="0">
                <a:cs typeface="Arial" charset="0"/>
              </a:rPr>
              <a:t>.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05207" y="4646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Horse &amp; cart?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749915" y="719544"/>
            <a:ext cx="569624" cy="35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95263" y="1473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2. Particular mechanisms:</a:t>
            </a:r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241665" y="3112489"/>
            <a:ext cx="8842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/>
              <a:t>(</a:t>
            </a:r>
            <a:r>
              <a:rPr lang="en-GB" sz="1800" dirty="0" smtClean="0"/>
              <a:t>ii</a:t>
            </a:r>
            <a:r>
              <a:rPr lang="en-GB" sz="1800" dirty="0"/>
              <a:t>) Repeated </a:t>
            </a:r>
            <a:r>
              <a:rPr lang="en-GB" sz="1800" dirty="0" err="1"/>
              <a:t>excit’n</a:t>
            </a:r>
            <a:r>
              <a:rPr lang="en-GB" sz="1800" dirty="0"/>
              <a:t> of passive </a:t>
            </a:r>
            <a:r>
              <a:rPr lang="en-GB" sz="1800" b="1" dirty="0"/>
              <a:t>Kelvin sheared disturbances</a:t>
            </a:r>
            <a:r>
              <a:rPr lang="en-GB" sz="1800" dirty="0"/>
              <a:t> by </a:t>
            </a:r>
            <a:r>
              <a:rPr lang="en-GB" sz="2000" b="1" dirty="0" smtClean="0">
                <a:solidFill>
                  <a:srgbClr val="FF0000"/>
                </a:solidFill>
              </a:rPr>
              <a:t>weak</a:t>
            </a:r>
            <a:r>
              <a:rPr lang="en-GB" sz="1800" dirty="0" smtClean="0"/>
              <a:t> small-scale</a:t>
            </a:r>
            <a:endParaRPr lang="en-GB" sz="1800" dirty="0"/>
          </a:p>
          <a:p>
            <a:r>
              <a:rPr lang="en-GB" sz="1800" dirty="0"/>
              <a:t>      </a:t>
            </a:r>
            <a:r>
              <a:rPr lang="en-GB" sz="1800" dirty="0" smtClean="0"/>
              <a:t>forcing.  (</a:t>
            </a:r>
            <a:r>
              <a:rPr lang="en-GB" sz="1800" dirty="0"/>
              <a:t>Kelvin 1887, Farrell-</a:t>
            </a:r>
            <a:r>
              <a:rPr lang="en-GB" sz="1800" dirty="0" err="1"/>
              <a:t>Ioannou</a:t>
            </a:r>
            <a:r>
              <a:rPr lang="en-GB" sz="1800" dirty="0"/>
              <a:t>, </a:t>
            </a:r>
            <a:r>
              <a:rPr lang="en-GB" sz="1800" dirty="0" smtClean="0"/>
              <a:t>Marston, </a:t>
            </a:r>
            <a:r>
              <a:rPr lang="en-GB" sz="1800" dirty="0" err="1" smtClean="0"/>
              <a:t>Srinivasan</a:t>
            </a:r>
            <a:r>
              <a:rPr lang="en-GB" sz="1800" dirty="0" smtClean="0"/>
              <a:t>-Young: CE2, SSST)</a:t>
            </a:r>
            <a:endParaRPr lang="en-US" sz="1800" b="1" dirty="0"/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84345" y="1867083"/>
            <a:ext cx="868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1800" dirty="0"/>
              <a:t>(</a:t>
            </a:r>
            <a:r>
              <a:rPr lang="en-US" sz="1800" dirty="0" err="1"/>
              <a:t>i</a:t>
            </a:r>
            <a:r>
              <a:rPr lang="en-US" sz="1800" dirty="0"/>
              <a:t>) </a:t>
            </a:r>
            <a:r>
              <a:rPr lang="en-US" sz="1800" b="1" dirty="0" err="1"/>
              <a:t>Rhines</a:t>
            </a:r>
            <a:r>
              <a:rPr lang="en-US" sz="1800" b="1" dirty="0"/>
              <a:t> effect.</a:t>
            </a:r>
            <a:r>
              <a:rPr lang="en-US" sz="1800" dirty="0"/>
              <a:t>  Re </a:t>
            </a:r>
            <a:r>
              <a:rPr lang="en-US" sz="1800" b="1" dirty="0"/>
              <a:t>weak</a:t>
            </a:r>
            <a:r>
              <a:rPr lang="en-US" sz="1800" dirty="0"/>
              <a:t> jets generated by </a:t>
            </a:r>
            <a:r>
              <a:rPr lang="en-US" sz="1800" b="1" dirty="0">
                <a:solidFill>
                  <a:srgbClr val="FF0000"/>
                </a:solidFill>
              </a:rPr>
              <a:t>strong</a:t>
            </a:r>
            <a:r>
              <a:rPr lang="en-US" sz="1800" dirty="0"/>
              <a:t> small-scale forcing</a:t>
            </a:r>
            <a:r>
              <a:rPr lang="en-US" sz="1800" dirty="0">
                <a:cs typeface="Arial" charset="0"/>
              </a:rPr>
              <a:t> –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strong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enough to create </a:t>
            </a:r>
            <a:r>
              <a:rPr lang="en-US" sz="1800" b="1" dirty="0">
                <a:cs typeface="Arial" charset="0"/>
              </a:rPr>
              <a:t>active</a:t>
            </a:r>
            <a:r>
              <a:rPr lang="en-US" sz="1800" dirty="0">
                <a:cs typeface="Arial" charset="0"/>
              </a:rPr>
              <a:t> small-scale vortices that merge or cluster, producing an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</a:t>
            </a:r>
            <a:r>
              <a:rPr lang="en-US" sz="1800" b="1" dirty="0">
                <a:cs typeface="Arial" charset="0"/>
              </a:rPr>
              <a:t>inverse cascade</a:t>
            </a:r>
            <a:r>
              <a:rPr lang="en-US" sz="1800" dirty="0">
                <a:cs typeface="Arial" charset="0"/>
              </a:rPr>
              <a:t> that is arrested or slowed when eddy velocities ~ </a:t>
            </a:r>
            <a:r>
              <a:rPr lang="en-US" sz="1800" b="1" dirty="0">
                <a:cs typeface="Arial" charset="0"/>
              </a:rPr>
              <a:t>plane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err="1">
                <a:cs typeface="Arial" charset="0"/>
              </a:rPr>
              <a:t>Rossby</a:t>
            </a:r>
            <a:r>
              <a:rPr lang="en-US" sz="1800" dirty="0">
                <a:cs typeface="Arial" charset="0"/>
              </a:rPr>
              <a:t>-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wave phase speeds.  Wave-turbulence interaction is spatially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homogeneous</a:t>
            </a:r>
            <a:r>
              <a:rPr lang="en-US" sz="1800" dirty="0">
                <a:cs typeface="Arial" charset="0"/>
              </a:rPr>
              <a:t>.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218035" y="3812526"/>
            <a:ext cx="847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(</a:t>
            </a:r>
            <a:r>
              <a:rPr lang="en-US" sz="1800" dirty="0" smtClean="0"/>
              <a:t>iii</a:t>
            </a:r>
            <a:r>
              <a:rPr lang="en-US" sz="1800" dirty="0"/>
              <a:t>) </a:t>
            </a:r>
            <a:r>
              <a:rPr lang="en-US" sz="1800" b="1" dirty="0"/>
              <a:t>Inhomogeneous PV mixing:</a:t>
            </a:r>
            <a:r>
              <a:rPr lang="en-US" sz="1800" dirty="0"/>
              <a:t> </a:t>
            </a:r>
            <a:r>
              <a:rPr lang="en-US" sz="1800" dirty="0" smtClean="0"/>
              <a:t>Re </a:t>
            </a:r>
            <a:r>
              <a:rPr lang="en-US" sz="1800" b="1" dirty="0"/>
              <a:t>strong</a:t>
            </a:r>
            <a:r>
              <a:rPr lang="en-US" sz="1800" dirty="0"/>
              <a:t> jets self-sharpened by </a:t>
            </a:r>
            <a:r>
              <a:rPr lang="en-US" sz="1800" dirty="0" err="1"/>
              <a:t>Rossby</a:t>
            </a:r>
            <a:r>
              <a:rPr lang="en-US" sz="1800" dirty="0"/>
              <a:t>-wave</a:t>
            </a:r>
          </a:p>
          <a:p>
            <a:r>
              <a:rPr lang="en-US" sz="1800" dirty="0"/>
              <a:t>      breaking.  Wave-turbulence interaction spatially  </a:t>
            </a:r>
            <a:r>
              <a:rPr lang="en-US" sz="1800" b="1" dirty="0" smtClean="0">
                <a:solidFill>
                  <a:srgbClr val="FF0000"/>
                </a:solidFill>
              </a:rPr>
              <a:t>inhomogeneous</a:t>
            </a:r>
            <a:r>
              <a:rPr lang="en-US" sz="1800" dirty="0"/>
              <a:t>.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05207" y="4646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Horse &amp; cart?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749915" y="719544"/>
            <a:ext cx="569624" cy="35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3315" name="Picture 3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-117475"/>
            <a:ext cx="6910387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918075" y="0"/>
            <a:ext cx="44211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     Today it  hardly needs saying, following an</a:t>
            </a:r>
          </a:p>
          <a:p>
            <a:r>
              <a:rPr lang="en-GB" sz="1600">
                <a:solidFill>
                  <a:schemeClr val="bg1"/>
                </a:solidFill>
              </a:rPr>
              <a:t>                        aphorism of  V.I. Arnol’d,  that</a:t>
            </a:r>
          </a:p>
          <a:p>
            <a:endParaRPr lang="en-GB" sz="1400">
              <a:solidFill>
                <a:schemeClr val="bg1"/>
              </a:solidFill>
            </a:endParaRPr>
          </a:p>
          <a:p>
            <a:r>
              <a:rPr lang="en-GB" sz="2000">
                <a:solidFill>
                  <a:schemeClr val="bg1"/>
                </a:solidFill>
              </a:rPr>
              <a:t>                         Rotating, stratified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fluid dynamics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    cannot be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understood without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potential vorticity,</a:t>
            </a:r>
          </a:p>
          <a:p>
            <a:r>
              <a:rPr lang="en-GB" sz="2000">
                <a:solidFill>
                  <a:schemeClr val="bg1"/>
                </a:solidFill>
              </a:rPr>
              <a:t>                                          PV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7319963" y="3286263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Tokamaks</a:t>
            </a:r>
            <a:r>
              <a:rPr lang="en-US" sz="1800">
                <a:solidFill>
                  <a:schemeClr val="bg1"/>
                </a:solidFill>
              </a:rPr>
              <a:t> too?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14601" y="5368925"/>
            <a:ext cx="763542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For more detail, </a:t>
            </a:r>
            <a:r>
              <a:rPr lang="en-US" sz="2000" dirty="0" err="1">
                <a:solidFill>
                  <a:schemeClr val="bg1"/>
                </a:solidFill>
              </a:rPr>
              <a:t>websearch</a:t>
            </a:r>
            <a:r>
              <a:rPr lang="en-US" sz="2000" b="1" dirty="0">
                <a:solidFill>
                  <a:schemeClr val="bg1"/>
                </a:solidFill>
              </a:rPr>
              <a:t> ”lucidity principles” </a:t>
            </a:r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then back to my home page at ”Encyclopedia</a:t>
            </a:r>
            <a:r>
              <a:rPr lang="en-US" sz="1800" dirty="0" smtClean="0">
                <a:solidFill>
                  <a:schemeClr val="bg1"/>
                </a:solidFill>
              </a:rPr>
              <a:t>”, </a:t>
            </a:r>
            <a:r>
              <a:rPr lang="en-US" sz="1800" dirty="0">
                <a:solidFill>
                  <a:schemeClr val="bg1"/>
                </a:solidFill>
              </a:rPr>
              <a:t>”</a:t>
            </a:r>
            <a:r>
              <a:rPr lang="en-US" sz="1800" dirty="0" err="1">
                <a:solidFill>
                  <a:schemeClr val="bg1"/>
                </a:solidFill>
              </a:rPr>
              <a:t>Rosenbluth</a:t>
            </a:r>
            <a:r>
              <a:rPr lang="en-US" sz="1800" dirty="0" smtClean="0">
                <a:solidFill>
                  <a:schemeClr val="bg1"/>
                </a:solidFill>
              </a:rPr>
              <a:t>” , ”</a:t>
            </a:r>
            <a:r>
              <a:rPr lang="en-US" sz="1800" dirty="0" err="1" smtClean="0">
                <a:solidFill>
                  <a:schemeClr val="bg1"/>
                </a:solidFill>
              </a:rPr>
              <a:t>Haurwitz</a:t>
            </a:r>
            <a:r>
              <a:rPr lang="en-US" sz="1800" dirty="0" smtClean="0">
                <a:solidFill>
                  <a:schemeClr val="bg1"/>
                </a:solidFill>
              </a:rPr>
              <a:t>”.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95263" y="1473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2. Particular mechanisms: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242550" y="4515971"/>
            <a:ext cx="7015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(iv</a:t>
            </a:r>
            <a:r>
              <a:rPr lang="en-GB" sz="1800" dirty="0"/>
              <a:t>) </a:t>
            </a:r>
            <a:r>
              <a:rPr lang="en-GB" sz="1800" b="1" dirty="0" smtClean="0"/>
              <a:t>Vortex merging</a:t>
            </a:r>
            <a:r>
              <a:rPr lang="en-GB" sz="1800" dirty="0" smtClean="0"/>
              <a:t> and cannibalism, </a:t>
            </a:r>
            <a:r>
              <a:rPr lang="en-GB" sz="2000" dirty="0" smtClean="0"/>
              <a:t>↔</a:t>
            </a:r>
            <a:r>
              <a:rPr lang="en-GB" sz="1800" dirty="0" smtClean="0"/>
              <a:t>  inverse cascade (sort of)</a:t>
            </a:r>
            <a:endParaRPr lang="en-US" sz="1800" dirty="0"/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241665" y="3112489"/>
            <a:ext cx="8842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/>
              <a:t>(</a:t>
            </a:r>
            <a:r>
              <a:rPr lang="en-GB" sz="1800" dirty="0" smtClean="0"/>
              <a:t>ii</a:t>
            </a:r>
            <a:r>
              <a:rPr lang="en-GB" sz="1800" dirty="0"/>
              <a:t>) Repeated </a:t>
            </a:r>
            <a:r>
              <a:rPr lang="en-GB" sz="1800" dirty="0" err="1"/>
              <a:t>excit’n</a:t>
            </a:r>
            <a:r>
              <a:rPr lang="en-GB" sz="1800" dirty="0"/>
              <a:t> of passive </a:t>
            </a:r>
            <a:r>
              <a:rPr lang="en-GB" sz="1800" b="1" dirty="0"/>
              <a:t>Kelvin sheared disturbances</a:t>
            </a:r>
            <a:r>
              <a:rPr lang="en-GB" sz="1800" dirty="0"/>
              <a:t> by </a:t>
            </a:r>
            <a:r>
              <a:rPr lang="en-GB" sz="2000" b="1" dirty="0" smtClean="0">
                <a:solidFill>
                  <a:srgbClr val="FF0000"/>
                </a:solidFill>
              </a:rPr>
              <a:t>weak</a:t>
            </a:r>
            <a:r>
              <a:rPr lang="en-GB" sz="1800" dirty="0" smtClean="0"/>
              <a:t> small-scale</a:t>
            </a:r>
            <a:endParaRPr lang="en-GB" sz="1800" dirty="0"/>
          </a:p>
          <a:p>
            <a:r>
              <a:rPr lang="en-GB" sz="1800" dirty="0"/>
              <a:t>      </a:t>
            </a:r>
            <a:r>
              <a:rPr lang="en-GB" sz="1800" dirty="0" smtClean="0"/>
              <a:t>forcing.  (</a:t>
            </a:r>
            <a:r>
              <a:rPr lang="en-GB" sz="1800" dirty="0"/>
              <a:t>Kelvin 1887, Farrell-</a:t>
            </a:r>
            <a:r>
              <a:rPr lang="en-GB" sz="1800" dirty="0" err="1"/>
              <a:t>Ioannou</a:t>
            </a:r>
            <a:r>
              <a:rPr lang="en-GB" sz="1800" dirty="0"/>
              <a:t>, </a:t>
            </a:r>
            <a:r>
              <a:rPr lang="en-GB" sz="1800" dirty="0" smtClean="0"/>
              <a:t>Marston, </a:t>
            </a:r>
            <a:r>
              <a:rPr lang="en-GB" sz="1800" dirty="0" err="1" smtClean="0"/>
              <a:t>Srinivasan</a:t>
            </a:r>
            <a:r>
              <a:rPr lang="en-GB" sz="1800" dirty="0" smtClean="0"/>
              <a:t>-Young: CE2, SSST)</a:t>
            </a:r>
            <a:endParaRPr lang="en-US" sz="1800" b="1" dirty="0"/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84345" y="1867083"/>
            <a:ext cx="868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1800" dirty="0"/>
              <a:t>(</a:t>
            </a:r>
            <a:r>
              <a:rPr lang="en-US" sz="1800" dirty="0" err="1"/>
              <a:t>i</a:t>
            </a:r>
            <a:r>
              <a:rPr lang="en-US" sz="1800" dirty="0"/>
              <a:t>) </a:t>
            </a:r>
            <a:r>
              <a:rPr lang="en-US" sz="1800" b="1" dirty="0" err="1"/>
              <a:t>Rhines</a:t>
            </a:r>
            <a:r>
              <a:rPr lang="en-US" sz="1800" b="1" dirty="0"/>
              <a:t> effect.</a:t>
            </a:r>
            <a:r>
              <a:rPr lang="en-US" sz="1800" dirty="0"/>
              <a:t>  Re </a:t>
            </a:r>
            <a:r>
              <a:rPr lang="en-US" sz="1800" b="1" dirty="0"/>
              <a:t>weak</a:t>
            </a:r>
            <a:r>
              <a:rPr lang="en-US" sz="1800" dirty="0"/>
              <a:t> jets generated by </a:t>
            </a:r>
            <a:r>
              <a:rPr lang="en-US" sz="1800" b="1" dirty="0">
                <a:solidFill>
                  <a:srgbClr val="FF0000"/>
                </a:solidFill>
              </a:rPr>
              <a:t>strong</a:t>
            </a:r>
            <a:r>
              <a:rPr lang="en-US" sz="1800" dirty="0"/>
              <a:t> small-scale forcing</a:t>
            </a:r>
            <a:r>
              <a:rPr lang="en-US" sz="1800" dirty="0">
                <a:cs typeface="Arial" charset="0"/>
              </a:rPr>
              <a:t> –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strong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enough to create </a:t>
            </a:r>
            <a:r>
              <a:rPr lang="en-US" sz="1800" b="1" dirty="0">
                <a:cs typeface="Arial" charset="0"/>
              </a:rPr>
              <a:t>active</a:t>
            </a:r>
            <a:r>
              <a:rPr lang="en-US" sz="1800" dirty="0">
                <a:cs typeface="Arial" charset="0"/>
              </a:rPr>
              <a:t> small-scale vortices that merge or cluster, producing an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</a:t>
            </a:r>
            <a:r>
              <a:rPr lang="en-US" sz="1800" b="1" dirty="0">
                <a:cs typeface="Arial" charset="0"/>
              </a:rPr>
              <a:t>inverse cascade</a:t>
            </a:r>
            <a:r>
              <a:rPr lang="en-US" sz="1800" dirty="0">
                <a:cs typeface="Arial" charset="0"/>
              </a:rPr>
              <a:t> that is arrested or slowed when eddy velocities ~ </a:t>
            </a:r>
            <a:r>
              <a:rPr lang="en-US" sz="1800" b="1" dirty="0">
                <a:cs typeface="Arial" charset="0"/>
              </a:rPr>
              <a:t>plane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err="1">
                <a:cs typeface="Arial" charset="0"/>
              </a:rPr>
              <a:t>Rossby</a:t>
            </a:r>
            <a:r>
              <a:rPr lang="en-US" sz="1800" dirty="0">
                <a:cs typeface="Arial" charset="0"/>
              </a:rPr>
              <a:t>-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wave phase speeds.  Wave-turbulence interaction is spatially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homogeneous</a:t>
            </a:r>
            <a:r>
              <a:rPr lang="en-US" sz="1800" dirty="0">
                <a:cs typeface="Arial" charset="0"/>
              </a:rPr>
              <a:t>.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218035" y="3812526"/>
            <a:ext cx="847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(</a:t>
            </a:r>
            <a:r>
              <a:rPr lang="en-US" sz="1800" dirty="0" smtClean="0"/>
              <a:t>iii</a:t>
            </a:r>
            <a:r>
              <a:rPr lang="en-US" sz="1800" dirty="0"/>
              <a:t>) </a:t>
            </a:r>
            <a:r>
              <a:rPr lang="en-US" sz="1800" b="1" dirty="0"/>
              <a:t>Inhomogeneous PV mixing:</a:t>
            </a:r>
            <a:r>
              <a:rPr lang="en-US" sz="1800" dirty="0"/>
              <a:t> </a:t>
            </a:r>
            <a:r>
              <a:rPr lang="en-US" sz="1800" dirty="0" smtClean="0"/>
              <a:t>Re </a:t>
            </a:r>
            <a:r>
              <a:rPr lang="en-US" sz="1800" b="1" dirty="0"/>
              <a:t>strong</a:t>
            </a:r>
            <a:r>
              <a:rPr lang="en-US" sz="1800" dirty="0"/>
              <a:t> jets self-sharpened by </a:t>
            </a:r>
            <a:r>
              <a:rPr lang="en-US" sz="1800" dirty="0" err="1"/>
              <a:t>Rossby</a:t>
            </a:r>
            <a:r>
              <a:rPr lang="en-US" sz="1800" dirty="0"/>
              <a:t>-wave</a:t>
            </a:r>
          </a:p>
          <a:p>
            <a:r>
              <a:rPr lang="en-US" sz="1800" dirty="0"/>
              <a:t>      breaking.  Wave-turbulence interaction spatially  </a:t>
            </a:r>
            <a:r>
              <a:rPr lang="en-US" sz="1800" b="1" dirty="0" smtClean="0">
                <a:solidFill>
                  <a:srgbClr val="FF0000"/>
                </a:solidFill>
              </a:rPr>
              <a:t>inhomogeneous</a:t>
            </a:r>
            <a:r>
              <a:rPr lang="en-US" sz="1800" dirty="0"/>
              <a:t>.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05207" y="4646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Horse &amp; cart?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749915" y="719544"/>
            <a:ext cx="569624" cy="35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95263" y="1473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2. Particular mechanisms: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242550" y="4515971"/>
            <a:ext cx="7015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(iv</a:t>
            </a:r>
            <a:r>
              <a:rPr lang="en-GB" sz="1800" dirty="0"/>
              <a:t>) </a:t>
            </a:r>
            <a:r>
              <a:rPr lang="en-GB" sz="1800" b="1" dirty="0" smtClean="0"/>
              <a:t>Vortex merging</a:t>
            </a:r>
            <a:r>
              <a:rPr lang="en-GB" sz="1800" dirty="0" smtClean="0"/>
              <a:t> and cannibalism, </a:t>
            </a:r>
            <a:r>
              <a:rPr lang="en-GB" sz="2000" dirty="0" smtClean="0"/>
              <a:t>↔</a:t>
            </a:r>
            <a:r>
              <a:rPr lang="en-GB" sz="1800" dirty="0" smtClean="0"/>
              <a:t>  inverse cascade (sort of)</a:t>
            </a:r>
            <a:endParaRPr lang="en-US" sz="1800" dirty="0"/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241665" y="3112489"/>
            <a:ext cx="8842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/>
              <a:t>(</a:t>
            </a:r>
            <a:r>
              <a:rPr lang="en-GB" sz="1800" dirty="0" smtClean="0"/>
              <a:t>ii</a:t>
            </a:r>
            <a:r>
              <a:rPr lang="en-GB" sz="1800" dirty="0"/>
              <a:t>) Repeated </a:t>
            </a:r>
            <a:r>
              <a:rPr lang="en-GB" sz="1800" dirty="0" err="1"/>
              <a:t>excit’n</a:t>
            </a:r>
            <a:r>
              <a:rPr lang="en-GB" sz="1800" dirty="0"/>
              <a:t> of passive </a:t>
            </a:r>
            <a:r>
              <a:rPr lang="en-GB" sz="1800" b="1" dirty="0"/>
              <a:t>Kelvin sheared disturbances</a:t>
            </a:r>
            <a:r>
              <a:rPr lang="en-GB" sz="1800" dirty="0"/>
              <a:t> by </a:t>
            </a:r>
            <a:r>
              <a:rPr lang="en-GB" sz="2000" b="1" dirty="0" smtClean="0">
                <a:solidFill>
                  <a:srgbClr val="FF0000"/>
                </a:solidFill>
              </a:rPr>
              <a:t>weak</a:t>
            </a:r>
            <a:r>
              <a:rPr lang="en-GB" sz="1800" dirty="0" smtClean="0"/>
              <a:t> small-scale</a:t>
            </a:r>
            <a:endParaRPr lang="en-GB" sz="1800" dirty="0"/>
          </a:p>
          <a:p>
            <a:r>
              <a:rPr lang="en-GB" sz="1800" dirty="0"/>
              <a:t>      </a:t>
            </a:r>
            <a:r>
              <a:rPr lang="en-GB" sz="1800" dirty="0" smtClean="0"/>
              <a:t>forcing.  (</a:t>
            </a:r>
            <a:r>
              <a:rPr lang="en-GB" sz="1800" dirty="0"/>
              <a:t>Kelvin 1887, Farrell-</a:t>
            </a:r>
            <a:r>
              <a:rPr lang="en-GB" sz="1800" dirty="0" err="1"/>
              <a:t>Ioannou</a:t>
            </a:r>
            <a:r>
              <a:rPr lang="en-GB" sz="1800" dirty="0"/>
              <a:t>, </a:t>
            </a:r>
            <a:r>
              <a:rPr lang="en-GB" sz="1800" dirty="0" smtClean="0"/>
              <a:t>Marston, </a:t>
            </a:r>
            <a:r>
              <a:rPr lang="en-GB" sz="1800" dirty="0" err="1" smtClean="0"/>
              <a:t>Srinivasan</a:t>
            </a:r>
            <a:r>
              <a:rPr lang="en-GB" sz="1800" dirty="0" smtClean="0"/>
              <a:t>-Young: CE2, SSST)</a:t>
            </a:r>
            <a:endParaRPr lang="en-US" sz="1800" b="1" dirty="0"/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84345" y="1867083"/>
            <a:ext cx="868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1800" dirty="0"/>
              <a:t>(</a:t>
            </a:r>
            <a:r>
              <a:rPr lang="en-US" sz="1800" dirty="0" err="1"/>
              <a:t>i</a:t>
            </a:r>
            <a:r>
              <a:rPr lang="en-US" sz="1800" dirty="0"/>
              <a:t>) </a:t>
            </a:r>
            <a:r>
              <a:rPr lang="en-US" sz="1800" b="1" dirty="0" err="1"/>
              <a:t>Rhines</a:t>
            </a:r>
            <a:r>
              <a:rPr lang="en-US" sz="1800" b="1" dirty="0"/>
              <a:t> effect.</a:t>
            </a:r>
            <a:r>
              <a:rPr lang="en-US" sz="1800" dirty="0"/>
              <a:t>  Re </a:t>
            </a:r>
            <a:r>
              <a:rPr lang="en-US" sz="1800" b="1" dirty="0"/>
              <a:t>weak</a:t>
            </a:r>
            <a:r>
              <a:rPr lang="en-US" sz="1800" dirty="0"/>
              <a:t> jets generated by </a:t>
            </a:r>
            <a:r>
              <a:rPr lang="en-US" sz="1800" b="1" dirty="0">
                <a:solidFill>
                  <a:srgbClr val="FF0000"/>
                </a:solidFill>
              </a:rPr>
              <a:t>strong</a:t>
            </a:r>
            <a:r>
              <a:rPr lang="en-US" sz="1800" dirty="0"/>
              <a:t> small-scale forcing</a:t>
            </a:r>
            <a:r>
              <a:rPr lang="en-US" sz="1800" dirty="0">
                <a:cs typeface="Arial" charset="0"/>
              </a:rPr>
              <a:t> –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strong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enough to create </a:t>
            </a:r>
            <a:r>
              <a:rPr lang="en-US" sz="1800" b="1" dirty="0">
                <a:cs typeface="Arial" charset="0"/>
              </a:rPr>
              <a:t>active</a:t>
            </a:r>
            <a:r>
              <a:rPr lang="en-US" sz="1800" dirty="0">
                <a:cs typeface="Arial" charset="0"/>
              </a:rPr>
              <a:t> small-scale vortices that merge or cluster, producing an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</a:t>
            </a:r>
            <a:r>
              <a:rPr lang="en-US" sz="1800" b="1" dirty="0">
                <a:cs typeface="Arial" charset="0"/>
              </a:rPr>
              <a:t>inverse cascade</a:t>
            </a:r>
            <a:r>
              <a:rPr lang="en-US" sz="1800" dirty="0">
                <a:cs typeface="Arial" charset="0"/>
              </a:rPr>
              <a:t> that is arrested or slowed when eddy velocities ~ </a:t>
            </a:r>
            <a:r>
              <a:rPr lang="en-US" sz="1800" b="1" dirty="0">
                <a:cs typeface="Arial" charset="0"/>
              </a:rPr>
              <a:t>plane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err="1">
                <a:cs typeface="Arial" charset="0"/>
              </a:rPr>
              <a:t>Rossby</a:t>
            </a:r>
            <a:r>
              <a:rPr lang="en-US" sz="1800" dirty="0">
                <a:cs typeface="Arial" charset="0"/>
              </a:rPr>
              <a:t>-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wave phase speeds.  Wave-turbulence interaction is spatially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homogeneous</a:t>
            </a:r>
            <a:r>
              <a:rPr lang="en-US" sz="1800" dirty="0">
                <a:cs typeface="Arial" charset="0"/>
              </a:rPr>
              <a:t>.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218035" y="3812526"/>
            <a:ext cx="847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(</a:t>
            </a:r>
            <a:r>
              <a:rPr lang="en-US" sz="1800" dirty="0" smtClean="0"/>
              <a:t>iii</a:t>
            </a:r>
            <a:r>
              <a:rPr lang="en-US" sz="1800" dirty="0"/>
              <a:t>) </a:t>
            </a:r>
            <a:r>
              <a:rPr lang="en-US" sz="1800" b="1" dirty="0"/>
              <a:t>Inhomogeneous PV mixing:</a:t>
            </a:r>
            <a:r>
              <a:rPr lang="en-US" sz="1800" dirty="0"/>
              <a:t> </a:t>
            </a:r>
            <a:r>
              <a:rPr lang="en-US" sz="1800" dirty="0" smtClean="0"/>
              <a:t>Re </a:t>
            </a:r>
            <a:r>
              <a:rPr lang="en-US" sz="1800" b="1" dirty="0"/>
              <a:t>strong</a:t>
            </a:r>
            <a:r>
              <a:rPr lang="en-US" sz="1800" dirty="0"/>
              <a:t> jets self-sharpened by </a:t>
            </a:r>
            <a:r>
              <a:rPr lang="en-US" sz="1800" dirty="0" err="1"/>
              <a:t>Rossby</a:t>
            </a:r>
            <a:r>
              <a:rPr lang="en-US" sz="1800" dirty="0"/>
              <a:t>-wave</a:t>
            </a:r>
          </a:p>
          <a:p>
            <a:r>
              <a:rPr lang="en-US" sz="1800" dirty="0"/>
              <a:t>      breaking.  Wave-turbulence interaction spatially  </a:t>
            </a:r>
            <a:r>
              <a:rPr lang="en-US" sz="1800" b="1" dirty="0" smtClean="0">
                <a:solidFill>
                  <a:srgbClr val="FF0000"/>
                </a:solidFill>
              </a:rPr>
              <a:t>inhomogeneous</a:t>
            </a:r>
            <a:r>
              <a:rPr lang="en-US" sz="1800" dirty="0"/>
              <a:t>.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  <p:sp>
        <p:nvSpPr>
          <p:cNvPr id="91150" name="Text Box 16"/>
          <p:cNvSpPr txBox="1">
            <a:spLocks noChangeArrowheads="1"/>
          </p:cNvSpPr>
          <p:nvPr/>
        </p:nvSpPr>
        <p:spPr bwMode="auto">
          <a:xfrm>
            <a:off x="236904" y="5001828"/>
            <a:ext cx="823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(v</a:t>
            </a:r>
            <a:r>
              <a:rPr lang="en-US" sz="1800" dirty="0"/>
              <a:t>) </a:t>
            </a:r>
            <a:r>
              <a:rPr lang="en-US" sz="1800" b="1" dirty="0" smtClean="0"/>
              <a:t>Monopole vortex </a:t>
            </a:r>
            <a:r>
              <a:rPr lang="en-US" sz="1800" b="1" dirty="0"/>
              <a:t>migration</a:t>
            </a:r>
            <a:r>
              <a:rPr lang="en-US" sz="1800" dirty="0"/>
              <a:t> (significant on Jupiter?  </a:t>
            </a:r>
            <a:r>
              <a:rPr lang="en-US" sz="1800" dirty="0" smtClean="0"/>
              <a:t>Ingersoll </a:t>
            </a:r>
            <a:r>
              <a:rPr lang="en-US" sz="1800" i="1" dirty="0" smtClean="0"/>
              <a:t>et al.</a:t>
            </a:r>
            <a:r>
              <a:rPr lang="en-US" sz="1800" dirty="0" smtClean="0"/>
              <a:t> 2000)</a:t>
            </a:r>
            <a:endParaRPr lang="en-US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905207" y="4646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Horse &amp; cart?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749915" y="719544"/>
            <a:ext cx="569624" cy="35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95263" y="1473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2. Particular mechanisms: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242550" y="4515971"/>
            <a:ext cx="7015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(iv</a:t>
            </a:r>
            <a:r>
              <a:rPr lang="en-GB" sz="1800" dirty="0"/>
              <a:t>) </a:t>
            </a:r>
            <a:r>
              <a:rPr lang="en-GB" sz="1800" b="1" dirty="0" smtClean="0"/>
              <a:t>Vortex merging</a:t>
            </a:r>
            <a:r>
              <a:rPr lang="en-GB" sz="1800" dirty="0" smtClean="0"/>
              <a:t> and cannibalism, </a:t>
            </a:r>
            <a:r>
              <a:rPr lang="en-GB" sz="2000" dirty="0" smtClean="0"/>
              <a:t>↔</a:t>
            </a:r>
            <a:r>
              <a:rPr lang="en-GB" sz="1800" dirty="0" smtClean="0"/>
              <a:t>  inverse cascade (sort of)</a:t>
            </a:r>
            <a:endParaRPr lang="en-US" sz="1800" dirty="0"/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241665" y="3112489"/>
            <a:ext cx="8842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/>
              <a:t>(</a:t>
            </a:r>
            <a:r>
              <a:rPr lang="en-GB" sz="1800" dirty="0" smtClean="0"/>
              <a:t>ii</a:t>
            </a:r>
            <a:r>
              <a:rPr lang="en-GB" sz="1800" dirty="0"/>
              <a:t>) Repeated </a:t>
            </a:r>
            <a:r>
              <a:rPr lang="en-GB" sz="1800" dirty="0" err="1"/>
              <a:t>excit’n</a:t>
            </a:r>
            <a:r>
              <a:rPr lang="en-GB" sz="1800" dirty="0"/>
              <a:t> of passive </a:t>
            </a:r>
            <a:r>
              <a:rPr lang="en-GB" sz="1800" b="1" dirty="0"/>
              <a:t>Kelvin sheared disturbances</a:t>
            </a:r>
            <a:r>
              <a:rPr lang="en-GB" sz="1800" dirty="0"/>
              <a:t> by </a:t>
            </a:r>
            <a:r>
              <a:rPr lang="en-GB" sz="2000" b="1" dirty="0" smtClean="0">
                <a:solidFill>
                  <a:srgbClr val="FF0000"/>
                </a:solidFill>
              </a:rPr>
              <a:t>weak</a:t>
            </a:r>
            <a:r>
              <a:rPr lang="en-GB" sz="1800" dirty="0" smtClean="0"/>
              <a:t> small-scale</a:t>
            </a:r>
            <a:endParaRPr lang="en-GB" sz="1800" dirty="0"/>
          </a:p>
          <a:p>
            <a:r>
              <a:rPr lang="en-GB" sz="1800" dirty="0"/>
              <a:t>      </a:t>
            </a:r>
            <a:r>
              <a:rPr lang="en-GB" sz="1800" dirty="0" smtClean="0"/>
              <a:t>forcing.  (</a:t>
            </a:r>
            <a:r>
              <a:rPr lang="en-GB" sz="1800" dirty="0"/>
              <a:t>Kelvin 1887, Farrell-</a:t>
            </a:r>
            <a:r>
              <a:rPr lang="en-GB" sz="1800" dirty="0" err="1"/>
              <a:t>Ioannou</a:t>
            </a:r>
            <a:r>
              <a:rPr lang="en-GB" sz="1800" dirty="0"/>
              <a:t>, </a:t>
            </a:r>
            <a:r>
              <a:rPr lang="en-GB" sz="1800" dirty="0" smtClean="0"/>
              <a:t>Marston, </a:t>
            </a:r>
            <a:r>
              <a:rPr lang="en-GB" sz="1800" dirty="0" err="1" smtClean="0"/>
              <a:t>Srinivasan</a:t>
            </a:r>
            <a:r>
              <a:rPr lang="en-GB" sz="1800" dirty="0" smtClean="0"/>
              <a:t>-Young: CE2, SSST)</a:t>
            </a:r>
            <a:endParaRPr lang="en-US" sz="1800" b="1" dirty="0"/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84345" y="1867083"/>
            <a:ext cx="868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1800" dirty="0"/>
              <a:t>(</a:t>
            </a:r>
            <a:r>
              <a:rPr lang="en-US" sz="1800" dirty="0" err="1"/>
              <a:t>i</a:t>
            </a:r>
            <a:r>
              <a:rPr lang="en-US" sz="1800" dirty="0"/>
              <a:t>) </a:t>
            </a:r>
            <a:r>
              <a:rPr lang="en-US" sz="1800" b="1" dirty="0" err="1"/>
              <a:t>Rhines</a:t>
            </a:r>
            <a:r>
              <a:rPr lang="en-US" sz="1800" b="1" dirty="0"/>
              <a:t> effect.</a:t>
            </a:r>
            <a:r>
              <a:rPr lang="en-US" sz="1800" dirty="0"/>
              <a:t>  Re </a:t>
            </a:r>
            <a:r>
              <a:rPr lang="en-US" sz="1800" b="1" dirty="0"/>
              <a:t>weak</a:t>
            </a:r>
            <a:r>
              <a:rPr lang="en-US" sz="1800" dirty="0"/>
              <a:t> jets generated by </a:t>
            </a:r>
            <a:r>
              <a:rPr lang="en-US" sz="1800" b="1" dirty="0">
                <a:solidFill>
                  <a:srgbClr val="FF0000"/>
                </a:solidFill>
              </a:rPr>
              <a:t>strong</a:t>
            </a:r>
            <a:r>
              <a:rPr lang="en-US" sz="1800" dirty="0"/>
              <a:t> small-scale forcing</a:t>
            </a:r>
            <a:r>
              <a:rPr lang="en-US" sz="1800" dirty="0">
                <a:cs typeface="Arial" charset="0"/>
              </a:rPr>
              <a:t> –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strong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enough to create </a:t>
            </a:r>
            <a:r>
              <a:rPr lang="en-US" sz="1800" b="1" dirty="0">
                <a:cs typeface="Arial" charset="0"/>
              </a:rPr>
              <a:t>active</a:t>
            </a:r>
            <a:r>
              <a:rPr lang="en-US" sz="1800" dirty="0">
                <a:cs typeface="Arial" charset="0"/>
              </a:rPr>
              <a:t> small-scale vortices that merge or cluster, producing an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</a:t>
            </a:r>
            <a:r>
              <a:rPr lang="en-US" sz="1800" b="1" dirty="0">
                <a:cs typeface="Arial" charset="0"/>
              </a:rPr>
              <a:t>inverse cascade</a:t>
            </a:r>
            <a:r>
              <a:rPr lang="en-US" sz="1800" dirty="0">
                <a:cs typeface="Arial" charset="0"/>
              </a:rPr>
              <a:t> that is arrested or slowed when eddy velocities ~ </a:t>
            </a:r>
            <a:r>
              <a:rPr lang="en-US" sz="1800" b="1" dirty="0">
                <a:cs typeface="Arial" charset="0"/>
              </a:rPr>
              <a:t>plane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err="1">
                <a:cs typeface="Arial" charset="0"/>
              </a:rPr>
              <a:t>Rossby</a:t>
            </a:r>
            <a:r>
              <a:rPr lang="en-US" sz="1800" dirty="0">
                <a:cs typeface="Arial" charset="0"/>
              </a:rPr>
              <a:t>-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wave phase speeds.  Wave-turbulence interaction is spatially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homogeneous</a:t>
            </a:r>
            <a:r>
              <a:rPr lang="en-US" sz="1800" dirty="0">
                <a:cs typeface="Arial" charset="0"/>
              </a:rPr>
              <a:t>.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218035" y="3812526"/>
            <a:ext cx="847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(</a:t>
            </a:r>
            <a:r>
              <a:rPr lang="en-US" sz="1800" dirty="0" smtClean="0"/>
              <a:t>iii</a:t>
            </a:r>
            <a:r>
              <a:rPr lang="en-US" sz="1800" dirty="0"/>
              <a:t>) </a:t>
            </a:r>
            <a:r>
              <a:rPr lang="en-US" sz="1800" b="1" dirty="0"/>
              <a:t>Inhomogeneous PV mixing:</a:t>
            </a:r>
            <a:r>
              <a:rPr lang="en-US" sz="1800" dirty="0"/>
              <a:t> </a:t>
            </a:r>
            <a:r>
              <a:rPr lang="en-US" sz="1800" dirty="0" smtClean="0"/>
              <a:t>Re </a:t>
            </a:r>
            <a:r>
              <a:rPr lang="en-US" sz="1800" b="1" dirty="0"/>
              <a:t>strong</a:t>
            </a:r>
            <a:r>
              <a:rPr lang="en-US" sz="1800" dirty="0"/>
              <a:t> jets self-sharpened by </a:t>
            </a:r>
            <a:r>
              <a:rPr lang="en-US" sz="1800" dirty="0" err="1"/>
              <a:t>Rossby</a:t>
            </a:r>
            <a:r>
              <a:rPr lang="en-US" sz="1800" dirty="0"/>
              <a:t>-wave</a:t>
            </a:r>
          </a:p>
          <a:p>
            <a:r>
              <a:rPr lang="en-US" sz="1800" dirty="0"/>
              <a:t>      breaking.  Wave-turbulence interaction spatially  </a:t>
            </a:r>
            <a:r>
              <a:rPr lang="en-US" sz="1800" b="1" dirty="0" smtClean="0">
                <a:solidFill>
                  <a:srgbClr val="FF0000"/>
                </a:solidFill>
              </a:rPr>
              <a:t>inhomogeneous</a:t>
            </a:r>
            <a:r>
              <a:rPr lang="en-US" sz="1800" dirty="0"/>
              <a:t>.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  <p:sp>
        <p:nvSpPr>
          <p:cNvPr id="91150" name="Text Box 16"/>
          <p:cNvSpPr txBox="1">
            <a:spLocks noChangeArrowheads="1"/>
          </p:cNvSpPr>
          <p:nvPr/>
        </p:nvSpPr>
        <p:spPr bwMode="auto">
          <a:xfrm>
            <a:off x="236904" y="5001828"/>
            <a:ext cx="823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(v</a:t>
            </a:r>
            <a:r>
              <a:rPr lang="en-US" sz="1800" dirty="0"/>
              <a:t>) </a:t>
            </a:r>
            <a:r>
              <a:rPr lang="en-US" sz="1800" b="1" dirty="0" smtClean="0"/>
              <a:t>Monopole vortex </a:t>
            </a:r>
            <a:r>
              <a:rPr lang="en-US" sz="1800" b="1" dirty="0"/>
              <a:t>migration</a:t>
            </a:r>
            <a:r>
              <a:rPr lang="en-US" sz="1800" dirty="0"/>
              <a:t> (significant on Jupiter?  </a:t>
            </a:r>
            <a:r>
              <a:rPr lang="en-US" sz="1800" dirty="0" smtClean="0"/>
              <a:t>Ingersoll </a:t>
            </a:r>
            <a:r>
              <a:rPr lang="en-US" sz="1800" i="1" dirty="0" smtClean="0"/>
              <a:t>et al.</a:t>
            </a:r>
            <a:r>
              <a:rPr lang="en-US" sz="1800" dirty="0" smtClean="0"/>
              <a:t> 2000)</a:t>
            </a:r>
            <a:endParaRPr lang="en-US" sz="1800" b="1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09424" y="5439038"/>
            <a:ext cx="7148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(vi) </a:t>
            </a:r>
            <a:r>
              <a:rPr lang="en-US" sz="1800" b="1" dirty="0" smtClean="0"/>
              <a:t>Quasi-random-walk vortex </a:t>
            </a:r>
            <a:r>
              <a:rPr lang="en-US" sz="1800" b="1" dirty="0"/>
              <a:t>migration</a:t>
            </a:r>
            <a:r>
              <a:rPr lang="en-US" sz="1800" dirty="0"/>
              <a:t> (significant on Jupiter</a:t>
            </a:r>
            <a:r>
              <a:rPr lang="en-US" sz="1800" dirty="0" smtClean="0"/>
              <a:t>?)</a:t>
            </a:r>
            <a:endParaRPr lang="en-US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905207" y="4646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Horse &amp; cart?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749915" y="719544"/>
            <a:ext cx="569624" cy="35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95263" y="1473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2. Particular mechanisms: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242550" y="4515971"/>
            <a:ext cx="7015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(iv</a:t>
            </a:r>
            <a:r>
              <a:rPr lang="en-GB" sz="1800" dirty="0"/>
              <a:t>) </a:t>
            </a:r>
            <a:r>
              <a:rPr lang="en-GB" sz="1800" b="1" dirty="0" smtClean="0"/>
              <a:t>Vortex merging</a:t>
            </a:r>
            <a:r>
              <a:rPr lang="en-GB" sz="1800" dirty="0" smtClean="0"/>
              <a:t> and cannibalism, </a:t>
            </a:r>
            <a:r>
              <a:rPr lang="en-GB" sz="2000" dirty="0" smtClean="0"/>
              <a:t>↔</a:t>
            </a:r>
            <a:r>
              <a:rPr lang="en-GB" sz="1800" dirty="0" smtClean="0"/>
              <a:t>  inverse cascade (sort of)</a:t>
            </a:r>
            <a:endParaRPr lang="en-US" sz="1800" dirty="0"/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241665" y="3112489"/>
            <a:ext cx="8842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/>
              <a:t>(</a:t>
            </a:r>
            <a:r>
              <a:rPr lang="en-GB" sz="1800" dirty="0" smtClean="0"/>
              <a:t>ii</a:t>
            </a:r>
            <a:r>
              <a:rPr lang="en-GB" sz="1800" dirty="0"/>
              <a:t>) Repeated </a:t>
            </a:r>
            <a:r>
              <a:rPr lang="en-GB" sz="1800" dirty="0" err="1"/>
              <a:t>excit’n</a:t>
            </a:r>
            <a:r>
              <a:rPr lang="en-GB" sz="1800" dirty="0"/>
              <a:t> of passive </a:t>
            </a:r>
            <a:r>
              <a:rPr lang="en-GB" sz="1800" b="1" dirty="0"/>
              <a:t>Kelvin sheared disturbances</a:t>
            </a:r>
            <a:r>
              <a:rPr lang="en-GB" sz="1800" dirty="0"/>
              <a:t> by </a:t>
            </a:r>
            <a:r>
              <a:rPr lang="en-GB" sz="2000" b="1" dirty="0" smtClean="0">
                <a:solidFill>
                  <a:srgbClr val="FF0000"/>
                </a:solidFill>
              </a:rPr>
              <a:t>weak</a:t>
            </a:r>
            <a:r>
              <a:rPr lang="en-GB" sz="1800" dirty="0" smtClean="0"/>
              <a:t> small-scale</a:t>
            </a:r>
            <a:endParaRPr lang="en-GB" sz="1800" dirty="0"/>
          </a:p>
          <a:p>
            <a:r>
              <a:rPr lang="en-GB" sz="1800" dirty="0"/>
              <a:t>      </a:t>
            </a:r>
            <a:r>
              <a:rPr lang="en-GB" sz="1800" dirty="0" smtClean="0"/>
              <a:t>forcing.  (</a:t>
            </a:r>
            <a:r>
              <a:rPr lang="en-GB" sz="1800" dirty="0"/>
              <a:t>Kelvin 1887, Farrell-</a:t>
            </a:r>
            <a:r>
              <a:rPr lang="en-GB" sz="1800" dirty="0" err="1"/>
              <a:t>Ioannou</a:t>
            </a:r>
            <a:r>
              <a:rPr lang="en-GB" sz="1800" dirty="0"/>
              <a:t>, </a:t>
            </a:r>
            <a:r>
              <a:rPr lang="en-GB" sz="1800" dirty="0" smtClean="0"/>
              <a:t>Marston, </a:t>
            </a:r>
            <a:r>
              <a:rPr lang="en-GB" sz="1800" dirty="0" err="1" smtClean="0"/>
              <a:t>Srinivasan</a:t>
            </a:r>
            <a:r>
              <a:rPr lang="en-GB" sz="1800" dirty="0" smtClean="0"/>
              <a:t>-Young: CE2, SSST)</a:t>
            </a:r>
            <a:endParaRPr lang="en-US" sz="1800" b="1" dirty="0"/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188085" y="5906091"/>
            <a:ext cx="82253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00050" indent="-400050"/>
            <a:r>
              <a:rPr lang="en-GB" sz="1800" dirty="0" smtClean="0"/>
              <a:t>(vii)</a:t>
            </a:r>
            <a:r>
              <a:rPr lang="en-GB" sz="1800" b="1" dirty="0" smtClean="0"/>
              <a:t> PV-biased forcing: </a:t>
            </a:r>
            <a:r>
              <a:rPr lang="en-GB" sz="1800" dirty="0" smtClean="0"/>
              <a:t>critical in the </a:t>
            </a:r>
            <a:r>
              <a:rPr lang="en-GB" sz="1800" b="1" dirty="0" smtClean="0">
                <a:solidFill>
                  <a:srgbClr val="FF0000"/>
                </a:solidFill>
              </a:rPr>
              <a:t>idealized Jupiter weather-layer model</a:t>
            </a:r>
            <a:endParaRPr lang="en-GB" sz="1800" dirty="0" smtClean="0"/>
          </a:p>
          <a:p>
            <a:pPr marL="400050" indent="-400050"/>
            <a:r>
              <a:rPr lang="en-GB" sz="1800" dirty="0" smtClean="0"/>
              <a:t>       being studied by Stephen Thomson and myself.</a:t>
            </a:r>
            <a:endParaRPr lang="en-US" sz="1800" dirty="0"/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84345" y="1867083"/>
            <a:ext cx="868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1800" dirty="0"/>
              <a:t>(</a:t>
            </a:r>
            <a:r>
              <a:rPr lang="en-US" sz="1800" dirty="0" err="1"/>
              <a:t>i</a:t>
            </a:r>
            <a:r>
              <a:rPr lang="en-US" sz="1800" dirty="0"/>
              <a:t>) </a:t>
            </a:r>
            <a:r>
              <a:rPr lang="en-US" sz="1800" b="1" dirty="0" err="1"/>
              <a:t>Rhines</a:t>
            </a:r>
            <a:r>
              <a:rPr lang="en-US" sz="1800" b="1" dirty="0"/>
              <a:t> effect.</a:t>
            </a:r>
            <a:r>
              <a:rPr lang="en-US" sz="1800" dirty="0"/>
              <a:t>  Re </a:t>
            </a:r>
            <a:r>
              <a:rPr lang="en-US" sz="1800" b="1" dirty="0"/>
              <a:t>weak</a:t>
            </a:r>
            <a:r>
              <a:rPr lang="en-US" sz="1800" dirty="0"/>
              <a:t> jets generated by </a:t>
            </a:r>
            <a:r>
              <a:rPr lang="en-US" sz="1800" b="1" dirty="0">
                <a:solidFill>
                  <a:srgbClr val="FF0000"/>
                </a:solidFill>
              </a:rPr>
              <a:t>strong</a:t>
            </a:r>
            <a:r>
              <a:rPr lang="en-US" sz="1800" dirty="0"/>
              <a:t> small-scale forcing</a:t>
            </a:r>
            <a:r>
              <a:rPr lang="en-US" sz="1800" dirty="0">
                <a:cs typeface="Arial" charset="0"/>
              </a:rPr>
              <a:t> –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strong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enough to create </a:t>
            </a:r>
            <a:r>
              <a:rPr lang="en-US" sz="1800" b="1" dirty="0">
                <a:cs typeface="Arial" charset="0"/>
              </a:rPr>
              <a:t>active</a:t>
            </a:r>
            <a:r>
              <a:rPr lang="en-US" sz="1800" dirty="0">
                <a:cs typeface="Arial" charset="0"/>
              </a:rPr>
              <a:t> small-scale vortices that merge or cluster, producing an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</a:t>
            </a:r>
            <a:r>
              <a:rPr lang="en-US" sz="1800" b="1" dirty="0">
                <a:cs typeface="Arial" charset="0"/>
              </a:rPr>
              <a:t>inverse cascade</a:t>
            </a:r>
            <a:r>
              <a:rPr lang="en-US" sz="1800" dirty="0">
                <a:cs typeface="Arial" charset="0"/>
              </a:rPr>
              <a:t> that is arrested or slowed when eddy velocities ~ </a:t>
            </a:r>
            <a:r>
              <a:rPr lang="en-US" sz="1800" b="1" dirty="0">
                <a:cs typeface="Arial" charset="0"/>
              </a:rPr>
              <a:t>plane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err="1">
                <a:cs typeface="Arial" charset="0"/>
              </a:rPr>
              <a:t>Rossby</a:t>
            </a:r>
            <a:r>
              <a:rPr lang="en-US" sz="1800" dirty="0">
                <a:cs typeface="Arial" charset="0"/>
              </a:rPr>
              <a:t>-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wave phase speeds.  Wave-turbulence interaction is spatially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homogeneous</a:t>
            </a:r>
            <a:r>
              <a:rPr lang="en-US" sz="1800" dirty="0">
                <a:cs typeface="Arial" charset="0"/>
              </a:rPr>
              <a:t>.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218035" y="3812526"/>
            <a:ext cx="847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(</a:t>
            </a:r>
            <a:r>
              <a:rPr lang="en-US" sz="1800" dirty="0" smtClean="0"/>
              <a:t>iii</a:t>
            </a:r>
            <a:r>
              <a:rPr lang="en-US" sz="1800" dirty="0"/>
              <a:t>) </a:t>
            </a:r>
            <a:r>
              <a:rPr lang="en-US" sz="1800" b="1" dirty="0"/>
              <a:t>Inhomogeneous PV mixing:</a:t>
            </a:r>
            <a:r>
              <a:rPr lang="en-US" sz="1800" dirty="0"/>
              <a:t> </a:t>
            </a:r>
            <a:r>
              <a:rPr lang="en-US" sz="1800" dirty="0" smtClean="0"/>
              <a:t>Re </a:t>
            </a:r>
            <a:r>
              <a:rPr lang="en-US" sz="1800" b="1" dirty="0"/>
              <a:t>strong</a:t>
            </a:r>
            <a:r>
              <a:rPr lang="en-US" sz="1800" dirty="0"/>
              <a:t> jets self-sharpened by </a:t>
            </a:r>
            <a:r>
              <a:rPr lang="en-US" sz="1800" dirty="0" err="1"/>
              <a:t>Rossby</a:t>
            </a:r>
            <a:r>
              <a:rPr lang="en-US" sz="1800" dirty="0"/>
              <a:t>-wave</a:t>
            </a:r>
          </a:p>
          <a:p>
            <a:r>
              <a:rPr lang="en-US" sz="1800" dirty="0"/>
              <a:t>      breaking.  Wave-turbulence interaction spatially  </a:t>
            </a:r>
            <a:r>
              <a:rPr lang="en-US" sz="1800" b="1" dirty="0" smtClean="0">
                <a:solidFill>
                  <a:srgbClr val="FF0000"/>
                </a:solidFill>
              </a:rPr>
              <a:t>inhomogeneous</a:t>
            </a:r>
            <a:r>
              <a:rPr lang="en-US" sz="1800" dirty="0"/>
              <a:t>.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  <p:sp>
        <p:nvSpPr>
          <p:cNvPr id="91150" name="Text Box 16"/>
          <p:cNvSpPr txBox="1">
            <a:spLocks noChangeArrowheads="1"/>
          </p:cNvSpPr>
          <p:nvPr/>
        </p:nvSpPr>
        <p:spPr bwMode="auto">
          <a:xfrm>
            <a:off x="236904" y="5001828"/>
            <a:ext cx="823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(v</a:t>
            </a:r>
            <a:r>
              <a:rPr lang="en-US" sz="1800" dirty="0"/>
              <a:t>) </a:t>
            </a:r>
            <a:r>
              <a:rPr lang="en-US" sz="1800" b="1" dirty="0" smtClean="0"/>
              <a:t>Monopole vortex </a:t>
            </a:r>
            <a:r>
              <a:rPr lang="en-US" sz="1800" b="1" dirty="0"/>
              <a:t>migration</a:t>
            </a:r>
            <a:r>
              <a:rPr lang="en-US" sz="1800" dirty="0"/>
              <a:t> (significant on Jupiter?  </a:t>
            </a:r>
            <a:r>
              <a:rPr lang="en-US" sz="1800" dirty="0" smtClean="0"/>
              <a:t>Ingersoll </a:t>
            </a:r>
            <a:r>
              <a:rPr lang="en-US" sz="1800" i="1" dirty="0" smtClean="0"/>
              <a:t>et al.</a:t>
            </a:r>
            <a:r>
              <a:rPr lang="en-US" sz="1800" dirty="0" smtClean="0"/>
              <a:t> 2000)</a:t>
            </a:r>
            <a:endParaRPr lang="en-US" sz="1800" b="1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09424" y="5439038"/>
            <a:ext cx="7148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(vi) </a:t>
            </a:r>
            <a:r>
              <a:rPr lang="en-US" sz="1800" b="1" dirty="0" smtClean="0"/>
              <a:t>Quasi-random-walk vortex </a:t>
            </a:r>
            <a:r>
              <a:rPr lang="en-US" sz="1800" b="1" dirty="0"/>
              <a:t>migration</a:t>
            </a:r>
            <a:r>
              <a:rPr lang="en-US" sz="1800" dirty="0"/>
              <a:t> (significant on Jupiter</a:t>
            </a:r>
            <a:r>
              <a:rPr lang="en-US" sz="1800" dirty="0" smtClean="0"/>
              <a:t>?)</a:t>
            </a:r>
            <a:endParaRPr lang="en-US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905207" y="4646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Horse &amp; cart?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749915" y="719544"/>
            <a:ext cx="569624" cy="35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1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868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</a:t>
            </a:r>
            <a:r>
              <a:rPr lang="en-US" sz="1600" b="0" i="0" dirty="0" smtClean="0"/>
              <a:t>,…)</a:t>
            </a:r>
            <a:endParaRPr lang="en-US" sz="1600" b="0" i="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1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868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</a:t>
            </a:r>
            <a:r>
              <a:rPr lang="en-US" sz="1600" b="0" i="0" dirty="0" smtClean="0"/>
              <a:t>,…)</a:t>
            </a:r>
            <a:endParaRPr lang="en-GB" sz="1600" b="0" i="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Voyager_Cassini_velocity_profile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893763"/>
            <a:ext cx="3586163" cy="5214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3908425" y="312738"/>
            <a:ext cx="47482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 dirty="0"/>
              <a:t>Extremely steady! </a:t>
            </a:r>
            <a:r>
              <a:rPr lang="en-GB" sz="1600" b="0" i="0" dirty="0"/>
              <a:t> 21-year time interval between</a:t>
            </a:r>
          </a:p>
          <a:p>
            <a:r>
              <a:rPr lang="en-GB" sz="1600" b="0" i="0" dirty="0"/>
              <a:t>Voyager (light curve) and Cassini (dark curve).</a:t>
            </a:r>
          </a:p>
          <a:p>
            <a:r>
              <a:rPr lang="en-GB" sz="1600" b="0" i="0" dirty="0"/>
              <a:t>(And </a:t>
            </a:r>
            <a:r>
              <a:rPr lang="en-GB" sz="1600" i="0" dirty="0" smtClean="0">
                <a:solidFill>
                  <a:srgbClr val="FF0000"/>
                </a:solidFill>
              </a:rPr>
              <a:t>GRS</a:t>
            </a:r>
            <a:r>
              <a:rPr lang="en-GB" sz="1600" b="0" i="0" dirty="0" smtClean="0"/>
              <a:t> </a:t>
            </a:r>
            <a:r>
              <a:rPr lang="en-GB" sz="1600" b="0" i="0" dirty="0"/>
              <a:t>has persisted for centuries.)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731838" y="344488"/>
            <a:ext cx="2393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/>
              <a:t>Zonal mean cloud winds</a:t>
            </a:r>
            <a:endParaRPr lang="en-GB" sz="1600" b="0" i="0"/>
          </a:p>
        </p:txBody>
      </p:sp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3900488" y="1271588"/>
            <a:ext cx="52276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i="0"/>
              <a:t>Jets extremely straight, </a:t>
            </a:r>
            <a:r>
              <a:rPr lang="en-GB" sz="1600" b="0" i="0"/>
              <a:t>especially the prograde jets</a:t>
            </a:r>
          </a:p>
          <a:p>
            <a:r>
              <a:rPr lang="en-US" sz="1600" b="0" i="0"/>
              <a:t>– </a:t>
            </a:r>
            <a:r>
              <a:rPr lang="en-US" sz="1600" i="0"/>
              <a:t>unearthly</a:t>
            </a:r>
            <a:r>
              <a:rPr lang="en-US" sz="1600" b="0" i="0"/>
              <a:t> !!   </a:t>
            </a:r>
            <a:r>
              <a:rPr lang="en-US" sz="1600" i="0">
                <a:solidFill>
                  <a:srgbClr val="FF0000"/>
                </a:solidFill>
              </a:rPr>
              <a:t>Unlike</a:t>
            </a:r>
            <a:r>
              <a:rPr lang="en-US" sz="1600" b="0" i="0"/>
              <a:t>  weather-layer-only models.</a:t>
            </a:r>
            <a:endParaRPr lang="en-GB" sz="1600" b="0" i="0"/>
          </a:p>
        </p:txBody>
      </p:sp>
      <p:sp>
        <p:nvSpPr>
          <p:cNvPr id="36871" name="TextBox 3"/>
          <p:cNvSpPr txBox="1">
            <a:spLocks noChangeArrowheads="1"/>
          </p:cNvSpPr>
          <p:nvPr/>
        </p:nvSpPr>
        <p:spPr bwMode="auto">
          <a:xfrm>
            <a:off x="3875088" y="1965325"/>
            <a:ext cx="49370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 dirty="0"/>
              <a:t>Weather layer</a:t>
            </a:r>
            <a:r>
              <a:rPr lang="en-US" sz="1600" i="0" dirty="0"/>
              <a:t> coupled </a:t>
            </a:r>
            <a:r>
              <a:rPr lang="en-US" sz="1600" b="0" i="0" dirty="0"/>
              <a:t>to deep dry-convection layer</a:t>
            </a:r>
            <a:endParaRPr lang="en-GB" sz="1600" b="0" i="0" dirty="0"/>
          </a:p>
          <a:p>
            <a:r>
              <a:rPr lang="en-GB" sz="1600" b="0" i="0" dirty="0"/>
              <a:t>offers best hope of fluid-dynamical understanding</a:t>
            </a:r>
          </a:p>
          <a:p>
            <a:r>
              <a:rPr lang="en-US" sz="1600" b="0" i="0" dirty="0"/>
              <a:t>(Ingersoll-</a:t>
            </a:r>
            <a:r>
              <a:rPr lang="en-US" sz="1600" b="0" i="0" dirty="0" err="1"/>
              <a:t>Cuong</a:t>
            </a:r>
            <a:r>
              <a:rPr lang="en-US" sz="1600" b="0" i="0" dirty="0"/>
              <a:t> 1981, Dowling-Ingersoll 1989,…)</a:t>
            </a:r>
          </a:p>
          <a:p>
            <a:r>
              <a:rPr lang="en-US" sz="1600" b="0" i="0" dirty="0" smtClean="0"/>
              <a:t>(And </a:t>
            </a:r>
            <a:r>
              <a:rPr lang="en-US" sz="1600" i="0" dirty="0"/>
              <a:t>NB: there is </a:t>
            </a:r>
            <a:r>
              <a:rPr lang="en-US" sz="1600" b="1" i="0" dirty="0">
                <a:solidFill>
                  <a:srgbClr val="FF0000"/>
                </a:solidFill>
              </a:rPr>
              <a:t>only one GRS</a:t>
            </a:r>
            <a:r>
              <a:rPr lang="en-US" sz="1600" b="1" i="0" dirty="0" smtClean="0"/>
              <a:t>.</a:t>
            </a:r>
            <a:r>
              <a:rPr lang="en-US" sz="1600" b="0" i="0" dirty="0" smtClean="0"/>
              <a:t>)</a:t>
            </a:r>
            <a:endParaRPr lang="en-GB" sz="1600" b="0" i="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505" y="436589"/>
            <a:ext cx="190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344773" y="734518"/>
            <a:ext cx="0" cy="6745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0" y="1948721"/>
            <a:ext cx="419725" cy="27282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09869" y="2728209"/>
            <a:ext cx="13099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0" i="0" dirty="0" smtClean="0"/>
              <a:t>(rejecting an old</a:t>
            </a:r>
            <a:endParaRPr lang="en-GB" sz="1200" i="0" dirty="0" smtClean="0">
              <a:solidFill>
                <a:srgbClr val="FF0000"/>
              </a:solidFill>
            </a:endParaRPr>
          </a:p>
          <a:p>
            <a:r>
              <a:rPr lang="en-GB" sz="1200" b="0" i="0" dirty="0" smtClean="0"/>
              <a:t>false dichotomy</a:t>
            </a:r>
            <a:r>
              <a:rPr lang="en-GB" sz="1400" b="0" i="0" dirty="0" smtClean="0"/>
              <a:t>)</a:t>
            </a:r>
            <a:endParaRPr lang="en-GB" sz="1400" b="0" i="0" dirty="0"/>
          </a:p>
        </p:txBody>
      </p:sp>
      <p:cxnSp>
        <p:nvCxnSpPr>
          <p:cNvPr id="51" name="Curved Connector 50"/>
          <p:cNvCxnSpPr/>
          <p:nvPr/>
        </p:nvCxnSpPr>
        <p:spPr bwMode="auto">
          <a:xfrm rot="16200000" flipV="1">
            <a:off x="8476939" y="2405922"/>
            <a:ext cx="479685" cy="22485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194864" y="2203542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[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173574"/>
            <a:ext cx="524656" cy="41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6932" y="363043"/>
            <a:ext cx="170021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 rot="-5400000">
            <a:off x="-560553" y="3087575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↓</a:t>
            </a:r>
            <a:r>
              <a:rPr lang="en-US" sz="1200" dirty="0" smtClean="0">
                <a:solidFill>
                  <a:srgbClr val="FF0000"/>
                </a:solidFill>
              </a:rPr>
              <a:t>tangent cylinder?</a:t>
            </a:r>
            <a:r>
              <a:rPr lang="en-US" sz="1800" dirty="0" smtClean="0">
                <a:solidFill>
                  <a:srgbClr val="FF0000"/>
                </a:solidFill>
              </a:rPr>
              <a:t>↓</a:t>
            </a:r>
            <a:endParaRPr lang="en-GB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51069</TotalTime>
  <Words>12495</Words>
  <Application>Microsoft Office PowerPoint</Application>
  <PresentationFormat>On-screen Show (4:3)</PresentationFormat>
  <Paragraphs>1936</Paragraphs>
  <Slides>154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55" baseType="lpstr">
      <vt:lpstr>Default Design</vt:lpstr>
      <vt:lpstr>Jets: a roller-coaster ride from Earth to Jupiter and back, or: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mem</cp:lastModifiedBy>
  <cp:revision>494</cp:revision>
  <dcterms:created xsi:type="dcterms:W3CDTF">2006-01-04T15:10:06Z</dcterms:created>
  <dcterms:modified xsi:type="dcterms:W3CDTF">2014-07-25T12:51:55Z</dcterms:modified>
</cp:coreProperties>
</file>