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484" r:id="rId3"/>
    <p:sldId id="485" r:id="rId4"/>
    <p:sldId id="486" r:id="rId5"/>
    <p:sldId id="353" r:id="rId6"/>
    <p:sldId id="356" r:id="rId7"/>
    <p:sldId id="326" r:id="rId8"/>
    <p:sldId id="352" r:id="rId9"/>
    <p:sldId id="526" r:id="rId10"/>
    <p:sldId id="525" r:id="rId11"/>
    <p:sldId id="411" r:id="rId12"/>
    <p:sldId id="523" r:id="rId13"/>
    <p:sldId id="412" r:id="rId14"/>
    <p:sldId id="413" r:id="rId15"/>
    <p:sldId id="414" r:id="rId16"/>
    <p:sldId id="357" r:id="rId17"/>
    <p:sldId id="422" r:id="rId18"/>
    <p:sldId id="423" r:id="rId19"/>
    <p:sldId id="424" r:id="rId20"/>
    <p:sldId id="417" r:id="rId21"/>
    <p:sldId id="418" r:id="rId22"/>
    <p:sldId id="358" r:id="rId23"/>
    <p:sldId id="425" r:id="rId24"/>
    <p:sldId id="427" r:id="rId25"/>
    <p:sldId id="457" r:id="rId26"/>
    <p:sldId id="355" r:id="rId27"/>
    <p:sldId id="403" r:id="rId28"/>
    <p:sldId id="408" r:id="rId29"/>
    <p:sldId id="400" r:id="rId30"/>
    <p:sldId id="398" r:id="rId31"/>
    <p:sldId id="437" r:id="rId32"/>
    <p:sldId id="435" r:id="rId33"/>
    <p:sldId id="430" r:id="rId34"/>
    <p:sldId id="406" r:id="rId35"/>
    <p:sldId id="438" r:id="rId36"/>
    <p:sldId id="439" r:id="rId37"/>
    <p:sldId id="440" r:id="rId38"/>
    <p:sldId id="442" r:id="rId39"/>
    <p:sldId id="515" r:id="rId40"/>
    <p:sldId id="509" r:id="rId41"/>
    <p:sldId id="516" r:id="rId42"/>
    <p:sldId id="507" r:id="rId43"/>
    <p:sldId id="506" r:id="rId44"/>
    <p:sldId id="505" r:id="rId45"/>
    <p:sldId id="504" r:id="rId46"/>
    <p:sldId id="503" r:id="rId47"/>
    <p:sldId id="497" r:id="rId48"/>
    <p:sldId id="502" r:id="rId49"/>
    <p:sldId id="377" r:id="rId50"/>
    <p:sldId id="449" r:id="rId51"/>
    <p:sldId id="481" r:id="rId52"/>
    <p:sldId id="480" r:id="rId53"/>
    <p:sldId id="519" r:id="rId54"/>
    <p:sldId id="518" r:id="rId55"/>
    <p:sldId id="477" r:id="rId56"/>
    <p:sldId id="517" r:id="rId57"/>
    <p:sldId id="463" r:id="rId58"/>
    <p:sldId id="468" r:id="rId59"/>
    <p:sldId id="378" r:id="rId60"/>
    <p:sldId id="451" r:id="rId61"/>
    <p:sldId id="501" r:id="rId62"/>
    <p:sldId id="513" r:id="rId63"/>
    <p:sldId id="514" r:id="rId64"/>
    <p:sldId id="522" r:id="rId65"/>
    <p:sldId id="521" r:id="rId66"/>
    <p:sldId id="520" r:id="rId67"/>
    <p:sldId id="462" r:id="rId68"/>
    <p:sldId id="452" r:id="rId69"/>
    <p:sldId id="461" r:id="rId70"/>
    <p:sldId id="453" r:id="rId71"/>
    <p:sldId id="524" r:id="rId72"/>
    <p:sldId id="354" r:id="rId73"/>
    <p:sldId id="367" r:id="rId74"/>
    <p:sldId id="512" r:id="rId75"/>
    <p:sldId id="379" r:id="rId76"/>
    <p:sldId id="368" r:id="rId77"/>
    <p:sldId id="369" r:id="rId78"/>
    <p:sldId id="510" r:id="rId79"/>
    <p:sldId id="511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C1C1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27T12:33:38.562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27T12:33:38.562" idx="1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14B18-9ED2-49F4-AB07-D81C20412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FA9D2-721C-4FE5-84E5-803CB56D4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C486-8133-42F9-BD24-32234401E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F678AC-9C33-43C7-B3BA-97CFF8302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E1B2C-5846-4BB8-B481-D705078F1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3AD4F-3759-4872-B26E-1C26BB7F1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67231-283F-4D2B-BD5C-3B36BE0E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9B6F3-1C79-49CC-AE20-FD1680DCD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B50DF-DEFA-4413-AFEB-9A7942909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6B89-902C-4030-97FF-C3885C99D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3961-3BBC-4EB6-995D-5A0398868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73B38-4101-4318-85AC-56A582C1A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DAF5C2-B28C-4310-9552-B8106DAF16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PTS\MUSICMATH-TALKS\VCC\za3-moz545-even-fade.mp3" TargetMode="Externa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PTS\MUSICMATH-TALKS\VCC\zb-ravel-trio-clip-shortened-44-192.mp3" TargetMode="Externa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PTS\MUSICMATH-TALKS\VCC\zb-tui-invercargill104-52-52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PTS\MUSICMATH-TALKS\lucidity-walking-lights1.avi" TargetMode="External"/><Relationship Id="rId5" Type="http://schemas.openxmlformats.org/officeDocument/2006/relationships/comments" Target="../comments/comment2.xml"/><Relationship Id="rId4" Type="http://schemas.openxmlformats.org/officeDocument/2006/relationships/image" Target="../media/image2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PTS\MUSICMATH-TALKS\VCC\aal1-lucidity-piano1-tw-44s.mp3" TargetMode="External"/><Relationship Id="rId4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PPTS\MUSICMATH-TALKS\VCC\zl2-lucidity-orch1-44s.mp3" TargetMode="External"/><Relationship Id="rId4" Type="http://schemas.openxmlformats.org/officeDocument/2006/relationships/image" Target="../media/image1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PPTS\MUSICMATH-TALKS\VCC\aal3lucidity-piano2-tw-44s.mp3" TargetMode="External"/><Relationship Id="rId1" Type="http://schemas.openxmlformats.org/officeDocument/2006/relationships/audio" Target="file:///C:\PPTS\MUSICMATH-TALKS\VCC\aal1-lucidity-piano1-tw-44s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3.wmf"/><Relationship Id="rId4" Type="http://schemas.openxmlformats.org/officeDocument/2006/relationships/image" Target="../media/image17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PTS\MUSICMATH-TALKS\VCC\zl4-lucidity-orch3-44s.mp3" TargetMode="Externa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PTS\MUSICMATH-TALKS\HAY-FINAL\lucidity-necker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PTS\MUSICMATH-TALKS\lucidity-walking-lights1.avi" TargetMode="External"/><Relationship Id="rId5" Type="http://schemas.openxmlformats.org/officeDocument/2006/relationships/comments" Target="../comments/commen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31251" y="2580118"/>
            <a:ext cx="63203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    </a:t>
            </a:r>
            <a:r>
              <a:rPr lang="en-GB" sz="2400" dirty="0" smtClean="0"/>
              <a:t>                  </a:t>
            </a:r>
            <a:r>
              <a:rPr lang="en-GB" sz="2000" dirty="0" smtClean="0"/>
              <a:t>Michael </a:t>
            </a:r>
            <a:r>
              <a:rPr lang="en-GB" sz="2000" dirty="0"/>
              <a:t>E </a:t>
            </a:r>
            <a:r>
              <a:rPr lang="en-GB" sz="2000" dirty="0" smtClean="0"/>
              <a:t>McIntyre</a:t>
            </a:r>
          </a:p>
          <a:p>
            <a:pPr algn="ctr"/>
            <a:r>
              <a:rPr lang="en-GB" sz="2000" dirty="0" smtClean="0"/>
              <a:t>Dept of Applied Mathematics &amp; Theoretical Physics</a:t>
            </a:r>
            <a:endParaRPr lang="en-GB" sz="2000" dirty="0"/>
          </a:p>
          <a:p>
            <a:r>
              <a:rPr lang="en-GB" sz="2000" dirty="0" smtClean="0"/>
              <a:t>                       University </a:t>
            </a:r>
            <a:r>
              <a:rPr lang="en-GB" sz="2000" dirty="0"/>
              <a:t>of </a:t>
            </a:r>
            <a:r>
              <a:rPr lang="en-GB" sz="2000" dirty="0" smtClean="0"/>
              <a:t>Cambridge </a:t>
            </a:r>
            <a:endParaRPr lang="en-US" sz="2000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4256" y="49348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can music tell us about science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mathematics?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6321425" y="261938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(in the sense used here</a:t>
            </a:r>
          </a:p>
          <a:p>
            <a:r>
              <a:rPr lang="en-GB"/>
              <a:t> – a very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en-GB"/>
              <a:t> sense)</a:t>
            </a: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62048" y="212725"/>
            <a:ext cx="3294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And</a:t>
            </a:r>
            <a:r>
              <a:rPr lang="en-US" sz="2400" b="1" dirty="0"/>
              <a:t> what is a </a:t>
            </a:r>
            <a:r>
              <a:rPr lang="en-US" sz="2400" b="1" dirty="0">
                <a:solidFill>
                  <a:srgbClr val="FF0000"/>
                </a:solidFill>
              </a:rPr>
              <a:t>model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886347" y="212725"/>
            <a:ext cx="724589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And</a:t>
            </a:r>
            <a:r>
              <a:rPr lang="en-US" sz="2400" b="1" dirty="0"/>
              <a:t> what is a </a:t>
            </a:r>
            <a:r>
              <a:rPr lang="en-US" sz="2400" b="1" dirty="0">
                <a:solidFill>
                  <a:srgbClr val="FF0000"/>
                </a:solidFill>
              </a:rPr>
              <a:t>model?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Answer: a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partial and approximate</a:t>
            </a:r>
            <a:r>
              <a:rPr lang="en-US" sz="2400" b="1" dirty="0"/>
              <a:t> representation of reality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dirty="0"/>
              <a:t>(e.g. of a real person really </a:t>
            </a:r>
            <a:r>
              <a:rPr lang="en-US" sz="2000" dirty="0" smtClean="0"/>
              <a:t>walking)</a:t>
            </a:r>
            <a:endParaRPr lang="en-US" b="1" dirty="0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6321425" y="261938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(in the sense used here</a:t>
            </a:r>
          </a:p>
          <a:p>
            <a:r>
              <a:rPr lang="en-GB"/>
              <a:t> – a very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en-GB"/>
              <a:t> sense)</a:t>
            </a: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886347" y="212725"/>
            <a:ext cx="724589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And</a:t>
            </a:r>
            <a:r>
              <a:rPr lang="en-US" sz="2400" b="1" dirty="0"/>
              <a:t> what is a </a:t>
            </a:r>
            <a:r>
              <a:rPr lang="en-US" sz="2400" b="1" dirty="0">
                <a:solidFill>
                  <a:srgbClr val="FF0000"/>
                </a:solidFill>
              </a:rPr>
              <a:t>model?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Answer: a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partial and approximate</a:t>
            </a:r>
            <a:r>
              <a:rPr lang="en-US" sz="2400" b="1" dirty="0"/>
              <a:t> representation of reality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dirty="0"/>
              <a:t>(e.g. of a real person really </a:t>
            </a:r>
            <a:r>
              <a:rPr lang="en-US" sz="2000" dirty="0" smtClean="0"/>
              <a:t>walking)</a:t>
            </a:r>
            <a:endParaRPr lang="en-US" sz="2000" dirty="0"/>
          </a:p>
          <a:p>
            <a:pPr algn="ctr"/>
            <a:r>
              <a:rPr lang="en-US" sz="2000" dirty="0"/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NB:  Science works the same way.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dirty="0"/>
          </a:p>
          <a:p>
            <a:pPr algn="ctr"/>
            <a:endParaRPr lang="en-US" b="1" dirty="0"/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6321425" y="261938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(in the sense used here</a:t>
            </a:r>
          </a:p>
          <a:p>
            <a:r>
              <a:rPr lang="en-GB"/>
              <a:t> – a very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en-GB"/>
              <a:t> sense)</a:t>
            </a:r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886347" y="212725"/>
            <a:ext cx="724589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And</a:t>
            </a:r>
            <a:r>
              <a:rPr lang="en-US" sz="2400" b="1" dirty="0"/>
              <a:t> what is a </a:t>
            </a:r>
            <a:r>
              <a:rPr lang="en-US" sz="2400" b="1" dirty="0">
                <a:solidFill>
                  <a:srgbClr val="FF0000"/>
                </a:solidFill>
              </a:rPr>
              <a:t>model?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Answer: a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partial and approximate</a:t>
            </a:r>
            <a:r>
              <a:rPr lang="en-US" sz="2400" b="1" dirty="0"/>
              <a:t> representation of reality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dirty="0"/>
              <a:t>(e.g. of a real person really </a:t>
            </a:r>
            <a:r>
              <a:rPr lang="en-US" sz="2000" dirty="0" smtClean="0"/>
              <a:t>walking)</a:t>
            </a:r>
            <a:endParaRPr lang="en-US" sz="2000" dirty="0"/>
          </a:p>
          <a:p>
            <a:pPr algn="ctr"/>
            <a:r>
              <a:rPr lang="en-US" sz="2000" dirty="0"/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NB:  Science works the same way.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dirty="0"/>
          </a:p>
          <a:p>
            <a:pPr algn="ctr"/>
            <a:endParaRPr lang="en-US" b="1" dirty="0"/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6321425" y="261938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(in the sense used here</a:t>
            </a:r>
          </a:p>
          <a:p>
            <a:r>
              <a:rPr lang="en-GB"/>
              <a:t> – a very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en-GB"/>
              <a:t> sense)</a:t>
            </a:r>
            <a:endParaRPr lang="en-US"/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7626350" y="3002189"/>
            <a:ext cx="12961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     (</a:t>
            </a:r>
            <a:r>
              <a:rPr lang="en-US" dirty="0" smtClean="0"/>
              <a:t>e.g.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Einstein’s</a:t>
            </a:r>
          </a:p>
          <a:p>
            <a:r>
              <a:rPr lang="en-US" dirty="0" smtClean="0"/>
              <a:t>   theory of</a:t>
            </a:r>
          </a:p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gravity</a:t>
            </a:r>
            <a:r>
              <a:rPr lang="en-US" dirty="0"/>
              <a:t>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886347" y="212725"/>
            <a:ext cx="724589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And</a:t>
            </a:r>
            <a:r>
              <a:rPr lang="en-US" sz="2400" b="1" dirty="0"/>
              <a:t> what is a </a:t>
            </a:r>
            <a:r>
              <a:rPr lang="en-US" sz="2400" b="1" dirty="0">
                <a:solidFill>
                  <a:srgbClr val="FF0000"/>
                </a:solidFill>
              </a:rPr>
              <a:t>model?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Answer: a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partial and approximate</a:t>
            </a:r>
            <a:r>
              <a:rPr lang="en-US" sz="2400" b="1" dirty="0"/>
              <a:t> representation of reality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dirty="0"/>
              <a:t>(e.g. of a real person really </a:t>
            </a:r>
            <a:r>
              <a:rPr lang="en-US" sz="2000" dirty="0" smtClean="0"/>
              <a:t>walking)</a:t>
            </a:r>
            <a:endParaRPr lang="en-US" sz="2000" dirty="0"/>
          </a:p>
          <a:p>
            <a:pPr algn="ctr"/>
            <a:r>
              <a:rPr lang="en-US" sz="2000" dirty="0"/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NB:  Science works the same way.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000" dirty="0"/>
              <a:t>(Implication: science is </a:t>
            </a:r>
            <a:r>
              <a:rPr lang="en-US" sz="2000" b="1" dirty="0">
                <a:solidFill>
                  <a:srgbClr val="FF0000"/>
                </a:solidFill>
              </a:rPr>
              <a:t>not </a:t>
            </a:r>
            <a:r>
              <a:rPr lang="en-US" sz="2000" dirty="0"/>
              <a:t>about Absolute Truth or</a:t>
            </a:r>
          </a:p>
          <a:p>
            <a:pPr algn="ctr"/>
            <a:r>
              <a:rPr lang="en-US" sz="2000" dirty="0"/>
              <a:t>Absolute Proof.)</a:t>
            </a:r>
            <a:endParaRPr lang="en-US" b="1" dirty="0"/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6321425" y="261938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(in the sense used here</a:t>
            </a:r>
          </a:p>
          <a:p>
            <a:r>
              <a:rPr lang="en-GB"/>
              <a:t> – a very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en-GB"/>
              <a:t> sense)</a:t>
            </a: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6350" y="3002189"/>
            <a:ext cx="12961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     (</a:t>
            </a:r>
            <a:r>
              <a:rPr lang="en-US" dirty="0" smtClean="0"/>
              <a:t>e.g.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Einstein’s</a:t>
            </a:r>
          </a:p>
          <a:p>
            <a:r>
              <a:rPr lang="en-US" dirty="0" smtClean="0"/>
              <a:t>   theory of</a:t>
            </a:r>
          </a:p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gravity</a:t>
            </a:r>
            <a:r>
              <a:rPr lang="en-US" dirty="0"/>
              <a:t>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753995" y="212725"/>
            <a:ext cx="751218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And</a:t>
            </a:r>
            <a:r>
              <a:rPr lang="en-US" sz="2400" b="1" dirty="0"/>
              <a:t> what is a </a:t>
            </a:r>
            <a:r>
              <a:rPr lang="en-US" sz="2400" b="1" dirty="0">
                <a:solidFill>
                  <a:srgbClr val="FF0000"/>
                </a:solidFill>
              </a:rPr>
              <a:t>model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Answer: a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partial and approximate</a:t>
            </a:r>
            <a:r>
              <a:rPr lang="en-US" sz="2400" b="1" dirty="0"/>
              <a:t> representation of reality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dirty="0"/>
              <a:t>(e.g. of a real person really </a:t>
            </a:r>
            <a:r>
              <a:rPr lang="en-US" sz="2000" dirty="0" smtClean="0"/>
              <a:t>walking)</a:t>
            </a:r>
            <a:endParaRPr lang="en-US" sz="2000" dirty="0"/>
          </a:p>
          <a:p>
            <a:pPr algn="ctr"/>
            <a:r>
              <a:rPr lang="en-US" sz="2000" dirty="0"/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NB:  Science works the same way.</a:t>
            </a:r>
            <a:r>
              <a:rPr lang="en-US" sz="2400" b="1" dirty="0">
                <a:solidFill>
                  <a:srgbClr val="FF0000"/>
                </a:solidFill>
              </a:rPr>
              <a:t>	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000" dirty="0"/>
              <a:t>(Implication: science is </a:t>
            </a:r>
            <a:r>
              <a:rPr lang="en-US" sz="2000" b="1" dirty="0">
                <a:solidFill>
                  <a:srgbClr val="FF0000"/>
                </a:solidFill>
              </a:rPr>
              <a:t>not </a:t>
            </a:r>
            <a:r>
              <a:rPr lang="en-US" sz="2000" dirty="0"/>
              <a:t>about Absolute Truth or</a:t>
            </a:r>
          </a:p>
          <a:p>
            <a:pPr algn="ctr"/>
            <a:r>
              <a:rPr lang="en-US" sz="2000" dirty="0"/>
              <a:t>Absolute Proof.)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(For one thing, we must </a:t>
            </a:r>
            <a:r>
              <a:rPr lang="en-US" sz="2000" b="1" dirty="0">
                <a:solidFill>
                  <a:srgbClr val="FF0000"/>
                </a:solidFill>
              </a:rPr>
              <a:t>assume</a:t>
            </a:r>
            <a:r>
              <a:rPr lang="en-US" sz="2000" dirty="0"/>
              <a:t> that there’s an outside world…)</a:t>
            </a:r>
            <a:endParaRPr lang="en-US" sz="2400" dirty="0"/>
          </a:p>
          <a:p>
            <a:pPr algn="ctr"/>
            <a:endParaRPr lang="en-US" b="1" dirty="0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6321425" y="261938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(in the sense used here</a:t>
            </a:r>
          </a:p>
          <a:p>
            <a:r>
              <a:rPr lang="en-GB"/>
              <a:t> – a very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en-GB"/>
              <a:t> sense)</a:t>
            </a:r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6350" y="3002189"/>
            <a:ext cx="12961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     (</a:t>
            </a:r>
            <a:r>
              <a:rPr lang="en-US" dirty="0" smtClean="0"/>
              <a:t>e.g.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Einstein’s</a:t>
            </a:r>
          </a:p>
          <a:p>
            <a:r>
              <a:rPr lang="en-US" dirty="0" smtClean="0"/>
              <a:t>   theory of</a:t>
            </a:r>
          </a:p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gravity</a:t>
            </a:r>
            <a:r>
              <a:rPr lang="en-US" dirty="0"/>
              <a:t>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658938" y="236538"/>
            <a:ext cx="580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Models and model-fitting require  </a:t>
            </a:r>
            <a:r>
              <a:rPr lang="en-US" sz="2000" b="1">
                <a:solidFill>
                  <a:srgbClr val="FF0000"/>
                </a:solidFill>
              </a:rPr>
              <a:t>mathematics</a:t>
            </a:r>
            <a:endParaRPr lang="en-US" b="1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658938" y="236538"/>
            <a:ext cx="58070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Models and model-fitting require  </a:t>
            </a:r>
            <a:r>
              <a:rPr lang="en-US" sz="2000" b="1">
                <a:solidFill>
                  <a:srgbClr val="FF0000"/>
                </a:solidFill>
              </a:rPr>
              <a:t>mathematics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(e.g. Euclidean geometry).</a:t>
            </a:r>
            <a:endParaRPr lang="en-US" sz="2400"/>
          </a:p>
          <a:p>
            <a:pPr algn="ctr"/>
            <a:endParaRPr lang="en-US" b="1"/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957263" y="236538"/>
            <a:ext cx="721201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Models and model-fitting require  </a:t>
            </a:r>
            <a:r>
              <a:rPr lang="en-US" sz="2000" b="1">
                <a:solidFill>
                  <a:srgbClr val="FF0000"/>
                </a:solidFill>
              </a:rPr>
              <a:t>mathematics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(e.g. Euclidean geometry).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Implication:  </a:t>
            </a:r>
            <a:r>
              <a:rPr lang="en-US" sz="2400" b="1"/>
              <a:t>we all have unconscious mathematics.</a:t>
            </a:r>
            <a:endParaRPr lang="en-US" b="1"/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858838" y="236538"/>
            <a:ext cx="740886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Models and model-fitting require  </a:t>
            </a:r>
            <a:r>
              <a:rPr lang="en-US" sz="2000" b="1">
                <a:solidFill>
                  <a:srgbClr val="FF0000"/>
                </a:solidFill>
              </a:rPr>
              <a:t>mathematics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(e.g. Euclidean geometry).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Implication:  </a:t>
            </a:r>
            <a:r>
              <a:rPr lang="en-US" sz="2400" b="1"/>
              <a:t>we all have unconscious mathematics.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Another way to say it is:</a:t>
            </a:r>
          </a:p>
          <a:p>
            <a:pPr algn="ctr"/>
            <a:endParaRPr lang="en-US" sz="2000" b="1"/>
          </a:p>
          <a:p>
            <a:pPr algn="ctr"/>
            <a:r>
              <a:rPr lang="en-US" sz="2400" b="1"/>
              <a:t>We all have an unconscious power of  </a:t>
            </a:r>
            <a:r>
              <a:rPr lang="en-US" sz="2400" b="1">
                <a:solidFill>
                  <a:srgbClr val="FF0000"/>
                </a:solidFill>
              </a:rPr>
              <a:t>abstraction</a:t>
            </a:r>
            <a:endParaRPr lang="en-US" sz="2400"/>
          </a:p>
          <a:p>
            <a:pPr algn="ctr"/>
            <a:endParaRPr lang="en-US" b="1"/>
          </a:p>
        </p:txBody>
      </p:sp>
      <p:sp>
        <p:nvSpPr>
          <p:cNvPr id="205828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801" y="1975070"/>
            <a:ext cx="7772400" cy="1470025"/>
          </a:xfrm>
        </p:spPr>
        <p:txBody>
          <a:bodyPr/>
          <a:lstStyle/>
          <a:p>
            <a:r>
              <a:rPr lang="en-GB" sz="1800" dirty="0" smtClean="0"/>
              <a:t>What indeed is  </a:t>
            </a:r>
            <a:r>
              <a:rPr lang="en-GB" sz="1800" b="1" dirty="0" smtClean="0">
                <a:solidFill>
                  <a:srgbClr val="FF0000"/>
                </a:solidFill>
              </a:rPr>
              <a:t>music</a:t>
            </a:r>
            <a:r>
              <a:rPr lang="en-GB" sz="1800" dirty="0" smtClean="0"/>
              <a:t>?     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What is  </a:t>
            </a:r>
            <a:r>
              <a:rPr lang="en-GB" sz="1800" b="1" dirty="0" smtClean="0">
                <a:solidFill>
                  <a:srgbClr val="FF0000"/>
                </a:solidFill>
              </a:rPr>
              <a:t>science</a:t>
            </a:r>
            <a:r>
              <a:rPr lang="en-GB" sz="1800" dirty="0" smtClean="0"/>
              <a:t>?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What is  </a:t>
            </a:r>
            <a:r>
              <a:rPr lang="en-GB" sz="1800" b="1" dirty="0" smtClean="0">
                <a:solidFill>
                  <a:srgbClr val="FF0000"/>
                </a:solidFill>
              </a:rPr>
              <a:t>mathematics</a:t>
            </a:r>
            <a:r>
              <a:rPr lang="en-GB" sz="1800" dirty="0" smtClean="0"/>
              <a:t>?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4256" y="49348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can music tell us about science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mathematics?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858838" y="236538"/>
            <a:ext cx="740886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Models and model-fitting require  </a:t>
            </a:r>
            <a:r>
              <a:rPr lang="en-US" sz="2000" b="1">
                <a:solidFill>
                  <a:srgbClr val="FF0000"/>
                </a:solidFill>
              </a:rPr>
              <a:t>mathematics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(e.g. Euclidean geometry).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Implication:  </a:t>
            </a:r>
            <a:r>
              <a:rPr lang="en-US" sz="2400" b="1"/>
              <a:t>we all have unconscious mathematics.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Another way to say it is:</a:t>
            </a:r>
          </a:p>
          <a:p>
            <a:pPr algn="ctr"/>
            <a:endParaRPr lang="en-US" sz="2000" b="1"/>
          </a:p>
          <a:p>
            <a:pPr algn="ctr"/>
            <a:r>
              <a:rPr lang="en-US" sz="2400" b="1"/>
              <a:t>We all have an unconscious power of  </a:t>
            </a:r>
            <a:r>
              <a:rPr lang="en-US" sz="2400" b="1">
                <a:solidFill>
                  <a:srgbClr val="FF0000"/>
                </a:solidFill>
              </a:rPr>
              <a:t>abstraction</a:t>
            </a:r>
            <a:endParaRPr lang="en-US" sz="2400"/>
          </a:p>
          <a:p>
            <a:pPr algn="ctr"/>
            <a:endParaRPr lang="en-US" b="1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116013" y="3640138"/>
            <a:ext cx="69167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cs typeface="Arial" charset="0"/>
              </a:rPr>
              <a:t>– </a:t>
            </a:r>
            <a:r>
              <a:rPr lang="en-US" sz="2000"/>
              <a:t>and what is abstraction?</a:t>
            </a:r>
            <a:r>
              <a:rPr lang="en-US" sz="2000">
                <a:solidFill>
                  <a:srgbClr val="FF0000"/>
                </a:solidFill>
              </a:rPr>
              <a:t>   </a:t>
            </a:r>
            <a:r>
              <a:rPr lang="en-US" sz="2000"/>
              <a:t>Answer:</a:t>
            </a:r>
          </a:p>
          <a:p>
            <a:pPr algn="ctr"/>
            <a:endParaRPr lang="en-US" sz="2000"/>
          </a:p>
          <a:p>
            <a:pPr algn="ctr"/>
            <a:r>
              <a:rPr lang="en-US" sz="2400" b="1"/>
              <a:t>the ability to handle many possibilities at once</a:t>
            </a:r>
            <a:endParaRPr lang="en-US" sz="20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858838" y="236538"/>
            <a:ext cx="740886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Models and model-fitting require  </a:t>
            </a:r>
            <a:r>
              <a:rPr lang="en-US" sz="2000" b="1">
                <a:solidFill>
                  <a:srgbClr val="FF0000"/>
                </a:solidFill>
              </a:rPr>
              <a:t>mathematics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(e.g. Euclidean geometry).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Implication:  </a:t>
            </a:r>
            <a:r>
              <a:rPr lang="en-US" sz="2400" b="1"/>
              <a:t>we all have unconscious mathematics.</a:t>
            </a:r>
          </a:p>
          <a:p>
            <a:pPr algn="ctr"/>
            <a:endParaRPr lang="en-US" sz="2400" b="1"/>
          </a:p>
          <a:p>
            <a:pPr algn="ctr"/>
            <a:r>
              <a:rPr lang="en-US" sz="2000"/>
              <a:t>Another way to say it is:</a:t>
            </a:r>
          </a:p>
          <a:p>
            <a:pPr algn="ctr"/>
            <a:endParaRPr lang="en-US" sz="2000" b="1"/>
          </a:p>
          <a:p>
            <a:pPr algn="ctr"/>
            <a:r>
              <a:rPr lang="en-US" sz="2400" b="1"/>
              <a:t>We all have an unconscious power of  </a:t>
            </a:r>
            <a:r>
              <a:rPr lang="en-US" sz="2400" b="1">
                <a:solidFill>
                  <a:srgbClr val="FF0000"/>
                </a:solidFill>
              </a:rPr>
              <a:t>abstraction</a:t>
            </a:r>
            <a:endParaRPr lang="en-US" sz="2400"/>
          </a:p>
          <a:p>
            <a:pPr algn="ctr"/>
            <a:endParaRPr lang="en-US" b="1"/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116013" y="3640138"/>
            <a:ext cx="69167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cs typeface="Arial" charset="0"/>
              </a:rPr>
              <a:t>– </a:t>
            </a:r>
            <a:r>
              <a:rPr lang="en-US" sz="2000"/>
              <a:t>and what is abstraction?</a:t>
            </a:r>
            <a:r>
              <a:rPr lang="en-US" sz="2000">
                <a:solidFill>
                  <a:srgbClr val="FF0000"/>
                </a:solidFill>
              </a:rPr>
              <a:t>   </a:t>
            </a:r>
            <a:r>
              <a:rPr lang="en-US" sz="2000"/>
              <a:t>Answer:</a:t>
            </a:r>
          </a:p>
          <a:p>
            <a:pPr algn="ctr"/>
            <a:endParaRPr lang="en-US" sz="2000"/>
          </a:p>
          <a:p>
            <a:pPr algn="ctr"/>
            <a:r>
              <a:rPr lang="en-US" sz="2400" b="1"/>
              <a:t>the ability to handle many possibilities at once</a:t>
            </a:r>
          </a:p>
          <a:p>
            <a:pPr algn="ctr"/>
            <a:endParaRPr lang="en-US" sz="2400" b="1"/>
          </a:p>
          <a:p>
            <a:pPr algn="ctr"/>
            <a:r>
              <a:rPr lang="en-GB" sz="2000"/>
              <a:t>(even an </a:t>
            </a:r>
            <a:r>
              <a:rPr lang="en-GB" sz="2000" b="1">
                <a:solidFill>
                  <a:srgbClr val="FF0000"/>
                </a:solidFill>
              </a:rPr>
              <a:t>infinite</a:t>
            </a:r>
            <a:r>
              <a:rPr lang="en-GB" sz="2000"/>
              <a:t> number of possibilities).</a:t>
            </a:r>
            <a:endParaRPr lang="en-US" sz="20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620838" y="519113"/>
            <a:ext cx="5929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All this can be seen as a consequence of biological</a:t>
            </a:r>
          </a:p>
          <a:p>
            <a:pPr algn="ctr"/>
            <a:endParaRPr lang="en-US" sz="2000"/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natural selection</a:t>
            </a:r>
            <a:endParaRPr lang="en-US" b="1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620838" y="519113"/>
            <a:ext cx="59293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All this can be seen as a consequence of biological</a:t>
            </a:r>
          </a:p>
          <a:p>
            <a:pPr algn="ctr"/>
            <a:endParaRPr lang="en-US" sz="2000"/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natural selection</a:t>
            </a:r>
          </a:p>
          <a:p>
            <a:pPr algn="ctr"/>
            <a:endParaRPr lang="en-GB" sz="2400">
              <a:solidFill>
                <a:srgbClr val="FF0000"/>
              </a:solidFill>
            </a:endParaRPr>
          </a:p>
          <a:p>
            <a:pPr algn="ctr"/>
            <a:r>
              <a:rPr lang="en-GB" sz="2000"/>
              <a:t>along with certain mathematical facts, especially</a:t>
            </a:r>
          </a:p>
          <a:p>
            <a:pPr algn="ctr"/>
            <a:endParaRPr lang="en-GB" sz="2400" b="1">
              <a:solidFill>
                <a:srgbClr val="FF0000"/>
              </a:solidFill>
            </a:endParaRPr>
          </a:p>
          <a:p>
            <a:pPr algn="ctr"/>
            <a:r>
              <a:rPr lang="en-GB" sz="2400" b="1">
                <a:solidFill>
                  <a:srgbClr val="FF0000"/>
                </a:solidFill>
              </a:rPr>
              <a:t>combinatorial largeness.</a:t>
            </a:r>
            <a:endParaRPr lang="en-US" b="1"/>
          </a:p>
        </p:txBody>
      </p:sp>
      <p:sp>
        <p:nvSpPr>
          <p:cNvPr id="206852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1576490" y="519113"/>
            <a:ext cx="6019597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All this can be seen as a consequence of biological</a:t>
            </a:r>
          </a:p>
          <a:p>
            <a:pPr algn="ctr"/>
            <a:endParaRPr lang="en-US" sz="2000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natural selection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r>
              <a:rPr lang="en-GB" sz="2000" dirty="0"/>
              <a:t>along with certain mathematical facts, especially</a:t>
            </a:r>
          </a:p>
          <a:p>
            <a:pPr algn="ctr"/>
            <a:endParaRPr lang="en-GB" sz="2400" b="1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combinatorial largeness.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lvl="1" algn="ctr"/>
            <a:r>
              <a:rPr lang="en-US" dirty="0"/>
              <a:t>The unconscious brain must choose the </a:t>
            </a:r>
          </a:p>
          <a:p>
            <a:pPr lvl="1" algn="ctr"/>
            <a:r>
              <a:rPr lang="en-US" dirty="0"/>
              <a:t>model components to fit to the incoming data from a </a:t>
            </a:r>
            <a:endParaRPr lang="en-US" b="1" dirty="0"/>
          </a:p>
          <a:p>
            <a:pPr lvl="1" algn="ctr"/>
            <a:r>
              <a:rPr lang="en-US" b="1" dirty="0" err="1">
                <a:solidFill>
                  <a:srgbClr val="FF0000"/>
                </a:solidFill>
              </a:rPr>
              <a:t>combinatorially</a:t>
            </a:r>
            <a:r>
              <a:rPr lang="en-US" b="1" dirty="0">
                <a:solidFill>
                  <a:srgbClr val="FF0000"/>
                </a:solidFill>
              </a:rPr>
              <a:t> large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number of possibilities</a:t>
            </a:r>
            <a:r>
              <a:rPr lang="en-US" b="1" dirty="0"/>
              <a:t>.</a:t>
            </a:r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3245" y="114300"/>
            <a:ext cx="80762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So, internal-model components need to be</a:t>
            </a:r>
            <a:endParaRPr lang="en-US" sz="2400" dirty="0"/>
          </a:p>
          <a:p>
            <a:pPr algn="ctr"/>
            <a:r>
              <a:rPr lang="en-US" sz="2400" b="1" dirty="0" smtClean="0"/>
              <a:t>as </a:t>
            </a:r>
            <a:r>
              <a:rPr lang="en-US" sz="2400" b="1" dirty="0"/>
              <a:t>simple as </a:t>
            </a:r>
            <a:r>
              <a:rPr lang="en-US" sz="2400" b="1" dirty="0" smtClean="0"/>
              <a:t>possible</a:t>
            </a:r>
            <a:r>
              <a:rPr lang="en-US" sz="2400" dirty="0" smtClean="0"/>
              <a:t>: 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(Platonic objects  –  elegance  –  computational economy)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119825" name="AutoShape 17"/>
          <p:cNvSpPr>
            <a:spLocks noChangeArrowheads="1"/>
          </p:cNvSpPr>
          <p:nvPr/>
        </p:nvSpPr>
        <p:spPr bwMode="auto">
          <a:xfrm rot="10800000">
            <a:off x="5307013" y="2365375"/>
            <a:ext cx="796925" cy="1770063"/>
          </a:xfrm>
          <a:prstGeom prst="moon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9824" name="Oval 16"/>
          <p:cNvSpPr>
            <a:spLocks noChangeArrowheads="1"/>
          </p:cNvSpPr>
          <p:nvPr/>
        </p:nvSpPr>
        <p:spPr bwMode="auto">
          <a:xfrm>
            <a:off x="3495675" y="2359025"/>
            <a:ext cx="785813" cy="177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9815" name="Oval 7"/>
          <p:cNvSpPr>
            <a:spLocks noChangeAspect="1" noChangeArrowheads="1"/>
          </p:cNvSpPr>
          <p:nvPr/>
        </p:nvSpPr>
        <p:spPr bwMode="auto">
          <a:xfrm>
            <a:off x="735013" y="2322513"/>
            <a:ext cx="1843087" cy="1843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245" y="114300"/>
            <a:ext cx="80762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So, internal-model components need to be</a:t>
            </a:r>
            <a:endParaRPr lang="en-US" sz="2400" dirty="0"/>
          </a:p>
          <a:p>
            <a:pPr algn="ctr"/>
            <a:r>
              <a:rPr lang="en-US" sz="2400" b="1" dirty="0" smtClean="0"/>
              <a:t>as </a:t>
            </a:r>
            <a:r>
              <a:rPr lang="en-US" sz="2400" b="1" dirty="0"/>
              <a:t>simple as </a:t>
            </a:r>
            <a:r>
              <a:rPr lang="en-US" sz="2400" b="1" dirty="0" smtClean="0"/>
              <a:t>possible</a:t>
            </a:r>
            <a:r>
              <a:rPr lang="en-US" sz="2400" dirty="0" smtClean="0"/>
              <a:t>: 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(Platonic objects  –  elegance  –  computational economy)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 rot="10800000">
            <a:off x="5307013" y="2365375"/>
            <a:ext cx="796925" cy="1770063"/>
          </a:xfrm>
          <a:prstGeom prst="moon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3495675" y="2359025"/>
            <a:ext cx="785813" cy="177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28" name="Oval 8"/>
          <p:cNvSpPr>
            <a:spLocks noChangeAspect="1" noChangeArrowheads="1"/>
          </p:cNvSpPr>
          <p:nvPr/>
        </p:nvSpPr>
        <p:spPr bwMode="auto">
          <a:xfrm>
            <a:off x="735013" y="2322513"/>
            <a:ext cx="1843087" cy="1843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297544" y="4479925"/>
            <a:ext cx="7507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Perfectly</a:t>
            </a:r>
            <a:r>
              <a:rPr lang="en-GB" b="1" dirty="0" smtClean="0"/>
              <a:t> </a:t>
            </a:r>
            <a:r>
              <a:rPr lang="en-GB" dirty="0"/>
              <a:t>smooth </a:t>
            </a:r>
            <a:r>
              <a:rPr lang="en-GB" dirty="0" smtClean="0"/>
              <a:t>curves are </a:t>
            </a:r>
            <a:r>
              <a:rPr lang="en-GB" b="1" dirty="0" smtClean="0">
                <a:solidFill>
                  <a:srgbClr val="FF0000"/>
                </a:solidFill>
              </a:rPr>
              <a:t>what we perceive</a:t>
            </a:r>
            <a:r>
              <a:rPr lang="en-GB" dirty="0" smtClean="0"/>
              <a:t> when the data allow it.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63245" y="114300"/>
            <a:ext cx="80762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So, internal-model components need to be</a:t>
            </a:r>
            <a:endParaRPr lang="en-US" sz="2400" dirty="0"/>
          </a:p>
          <a:p>
            <a:pPr algn="ctr"/>
            <a:r>
              <a:rPr lang="en-US" sz="2400" b="1" dirty="0" smtClean="0"/>
              <a:t>as </a:t>
            </a:r>
            <a:r>
              <a:rPr lang="en-US" sz="2400" b="1" dirty="0"/>
              <a:t>simple as </a:t>
            </a:r>
            <a:r>
              <a:rPr lang="en-US" sz="2400" b="1" dirty="0" smtClean="0"/>
              <a:t>possible</a:t>
            </a:r>
            <a:r>
              <a:rPr lang="en-US" sz="2400" dirty="0" smtClean="0"/>
              <a:t>: 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(Platonic objects  –  elegance  –  computational economy)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189446" name="AutoShape 6"/>
          <p:cNvSpPr>
            <a:spLocks noChangeArrowheads="1"/>
          </p:cNvSpPr>
          <p:nvPr/>
        </p:nvSpPr>
        <p:spPr bwMode="auto">
          <a:xfrm rot="10800000">
            <a:off x="5307013" y="2365375"/>
            <a:ext cx="796925" cy="1770063"/>
          </a:xfrm>
          <a:prstGeom prst="moon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3495675" y="2359025"/>
            <a:ext cx="785813" cy="177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9448" name="Oval 8"/>
          <p:cNvSpPr>
            <a:spLocks noChangeAspect="1" noChangeArrowheads="1"/>
          </p:cNvSpPr>
          <p:nvPr/>
        </p:nvSpPr>
        <p:spPr bwMode="auto">
          <a:xfrm>
            <a:off x="735013" y="2322513"/>
            <a:ext cx="1843087" cy="1843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89450" name="Picture 10" descr="water-drop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275" y="2152650"/>
            <a:ext cx="2868613" cy="2297113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3245" y="114300"/>
            <a:ext cx="80762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So, internal-model components need to be</a:t>
            </a:r>
            <a:endParaRPr lang="en-US" sz="2400" dirty="0"/>
          </a:p>
          <a:p>
            <a:pPr algn="ctr"/>
            <a:r>
              <a:rPr lang="en-US" sz="2400" b="1" dirty="0" smtClean="0"/>
              <a:t>as </a:t>
            </a:r>
            <a:r>
              <a:rPr lang="en-US" sz="2400" b="1" dirty="0"/>
              <a:t>simple as </a:t>
            </a:r>
            <a:r>
              <a:rPr lang="en-US" sz="2400" b="1" dirty="0" smtClean="0"/>
              <a:t>possible</a:t>
            </a:r>
            <a:r>
              <a:rPr lang="en-US" sz="2400" dirty="0" smtClean="0"/>
              <a:t>: 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(Platonic objects  –  elegance  –  computational economy)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97544" y="4479925"/>
            <a:ext cx="7507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Perfectly</a:t>
            </a:r>
            <a:r>
              <a:rPr lang="en-GB" b="1" dirty="0" smtClean="0"/>
              <a:t> </a:t>
            </a:r>
            <a:r>
              <a:rPr lang="en-GB" dirty="0"/>
              <a:t>smooth </a:t>
            </a:r>
            <a:r>
              <a:rPr lang="en-GB" dirty="0" smtClean="0"/>
              <a:t>curves are </a:t>
            </a:r>
            <a:r>
              <a:rPr lang="en-GB" b="1" dirty="0" smtClean="0">
                <a:solidFill>
                  <a:srgbClr val="FF0000"/>
                </a:solidFill>
              </a:rPr>
              <a:t>what we perceive</a:t>
            </a:r>
            <a:r>
              <a:rPr lang="en-GB" dirty="0" smtClean="0"/>
              <a:t> when the data allow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 rot="10800000">
            <a:off x="5307013" y="2365375"/>
            <a:ext cx="796925" cy="1770063"/>
          </a:xfrm>
          <a:prstGeom prst="moon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1255" name="Oval 7"/>
          <p:cNvSpPr>
            <a:spLocks noChangeArrowheads="1"/>
          </p:cNvSpPr>
          <p:nvPr/>
        </p:nvSpPr>
        <p:spPr bwMode="auto">
          <a:xfrm>
            <a:off x="3495675" y="2359025"/>
            <a:ext cx="785813" cy="177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1256" name="Oval 8"/>
          <p:cNvSpPr>
            <a:spLocks noChangeAspect="1" noChangeArrowheads="1"/>
          </p:cNvSpPr>
          <p:nvPr/>
        </p:nvSpPr>
        <p:spPr bwMode="auto">
          <a:xfrm>
            <a:off x="735013" y="2322513"/>
            <a:ext cx="1843087" cy="1843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81260" name="Picture 12" descr="water-drop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275" y="2152650"/>
            <a:ext cx="2868613" cy="2297113"/>
          </a:xfrm>
          <a:prstGeom prst="rect">
            <a:avLst/>
          </a:prstGeom>
          <a:noFill/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6023427" y="5254170"/>
            <a:ext cx="319768" cy="1891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3245" y="114300"/>
            <a:ext cx="80762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So, internal-model components need to be</a:t>
            </a:r>
            <a:endParaRPr lang="en-US" sz="2400" dirty="0"/>
          </a:p>
          <a:p>
            <a:pPr algn="ctr"/>
            <a:r>
              <a:rPr lang="en-US" sz="2400" b="1" dirty="0" smtClean="0"/>
              <a:t>as </a:t>
            </a:r>
            <a:r>
              <a:rPr lang="en-US" sz="2400" b="1" dirty="0"/>
              <a:t>simple as </a:t>
            </a:r>
            <a:r>
              <a:rPr lang="en-US" sz="2400" b="1" dirty="0" smtClean="0"/>
              <a:t>possible</a:t>
            </a:r>
            <a:r>
              <a:rPr lang="en-US" sz="2400" dirty="0" smtClean="0"/>
              <a:t>: 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(Platonic objects  –  elegance  –  computational economy)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97544" y="4479925"/>
            <a:ext cx="75071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Perfectly</a:t>
            </a:r>
            <a:r>
              <a:rPr lang="en-GB" b="1" dirty="0" smtClean="0"/>
              <a:t> </a:t>
            </a:r>
            <a:r>
              <a:rPr lang="en-GB" dirty="0"/>
              <a:t>smooth </a:t>
            </a:r>
            <a:r>
              <a:rPr lang="en-GB" dirty="0" smtClean="0"/>
              <a:t>curves are </a:t>
            </a:r>
            <a:r>
              <a:rPr lang="en-GB" b="1" dirty="0" smtClean="0">
                <a:solidFill>
                  <a:srgbClr val="FF0000"/>
                </a:solidFill>
              </a:rPr>
              <a:t>what we perceive</a:t>
            </a:r>
            <a:r>
              <a:rPr lang="en-GB" dirty="0" smtClean="0"/>
              <a:t> when the data allow it.</a:t>
            </a:r>
          </a:p>
          <a:p>
            <a:endParaRPr lang="en-GB" dirty="0" smtClean="0"/>
          </a:p>
          <a:p>
            <a:r>
              <a:rPr lang="en-GB" b="1" dirty="0" smtClean="0"/>
              <a:t>  A perfectly straight line is another Platonic object: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801" y="1975070"/>
            <a:ext cx="7772400" cy="1470025"/>
          </a:xfrm>
        </p:spPr>
        <p:txBody>
          <a:bodyPr/>
          <a:lstStyle/>
          <a:p>
            <a:r>
              <a:rPr lang="en-GB" sz="1800" dirty="0" smtClean="0"/>
              <a:t>What indeed is  </a:t>
            </a:r>
            <a:r>
              <a:rPr lang="en-GB" sz="1800" b="1" dirty="0" smtClean="0">
                <a:solidFill>
                  <a:srgbClr val="FF0000"/>
                </a:solidFill>
              </a:rPr>
              <a:t>music</a:t>
            </a:r>
            <a:r>
              <a:rPr lang="en-GB" sz="1800" dirty="0" smtClean="0"/>
              <a:t>?     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What is  </a:t>
            </a:r>
            <a:r>
              <a:rPr lang="en-GB" sz="1800" b="1" dirty="0" smtClean="0">
                <a:solidFill>
                  <a:srgbClr val="FF0000"/>
                </a:solidFill>
              </a:rPr>
              <a:t>science</a:t>
            </a:r>
            <a:r>
              <a:rPr lang="en-GB" sz="1800" dirty="0" smtClean="0"/>
              <a:t>?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What is  </a:t>
            </a:r>
            <a:r>
              <a:rPr lang="en-GB" sz="1800" b="1" dirty="0" smtClean="0">
                <a:solidFill>
                  <a:srgbClr val="FF0000"/>
                </a:solidFill>
              </a:rPr>
              <a:t>mathematics</a:t>
            </a:r>
            <a:r>
              <a:rPr lang="en-GB" sz="1800" dirty="0" smtClean="0"/>
              <a:t>?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59314" y="3526971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did our ancestors survive?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4256" y="49348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can music tell us about science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mathematics?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sea-horiz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2313"/>
            <a:ext cx="9217025" cy="5381625"/>
          </a:xfrm>
          <a:prstGeom prst="rect">
            <a:avLst/>
          </a:prstGeom>
          <a:noFill/>
        </p:spPr>
      </p:pic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178188" name="Rectangle 12"/>
          <p:cNvSpPr>
            <a:spLocks noChangeAspect="1" noChangeArrowheads="1"/>
          </p:cNvSpPr>
          <p:nvPr/>
        </p:nvSpPr>
        <p:spPr bwMode="auto">
          <a:xfrm>
            <a:off x="0" y="2770188"/>
            <a:ext cx="10012363" cy="169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185" name="AutoShape 9"/>
          <p:cNvSpPr>
            <a:spLocks noChangeArrowheads="1"/>
          </p:cNvSpPr>
          <p:nvPr/>
        </p:nvSpPr>
        <p:spPr bwMode="auto">
          <a:xfrm rot="10800000">
            <a:off x="5307013" y="2365375"/>
            <a:ext cx="796925" cy="1770063"/>
          </a:xfrm>
          <a:prstGeom prst="moon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8186" name="Oval 10"/>
          <p:cNvSpPr>
            <a:spLocks noChangeArrowheads="1"/>
          </p:cNvSpPr>
          <p:nvPr/>
        </p:nvSpPr>
        <p:spPr bwMode="auto">
          <a:xfrm>
            <a:off x="3495675" y="2359025"/>
            <a:ext cx="785813" cy="177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8187" name="Oval 11"/>
          <p:cNvSpPr>
            <a:spLocks noChangeAspect="1" noChangeArrowheads="1"/>
          </p:cNvSpPr>
          <p:nvPr/>
        </p:nvSpPr>
        <p:spPr bwMode="auto">
          <a:xfrm>
            <a:off x="735013" y="2322513"/>
            <a:ext cx="1843087" cy="1843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78193" name="Picture 17" descr="water-drop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8275" y="2152650"/>
            <a:ext cx="2868613" cy="2297113"/>
          </a:xfrm>
          <a:prstGeom prst="rect">
            <a:avLst/>
          </a:prstGeom>
          <a:noFill/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023427" y="5254170"/>
            <a:ext cx="319768" cy="1891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63245" y="114300"/>
            <a:ext cx="80762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So, internal-model components need to be</a:t>
            </a:r>
            <a:endParaRPr lang="en-US" sz="2400" dirty="0"/>
          </a:p>
          <a:p>
            <a:pPr algn="ctr"/>
            <a:r>
              <a:rPr lang="en-US" sz="2400" b="1" dirty="0" smtClean="0"/>
              <a:t>as </a:t>
            </a:r>
            <a:r>
              <a:rPr lang="en-US" sz="2400" b="1" dirty="0"/>
              <a:t>simple as </a:t>
            </a:r>
            <a:r>
              <a:rPr lang="en-US" sz="2400" b="1" dirty="0" smtClean="0"/>
              <a:t>possible</a:t>
            </a:r>
            <a:r>
              <a:rPr lang="en-US" sz="2400" dirty="0" smtClean="0"/>
              <a:t>: 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(Platonic objects  –  elegance  –  computational economy)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97544" y="4479925"/>
            <a:ext cx="75071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Perfectly</a:t>
            </a:r>
            <a:r>
              <a:rPr lang="en-GB" b="1" dirty="0" smtClean="0"/>
              <a:t> </a:t>
            </a:r>
            <a:r>
              <a:rPr lang="en-GB" dirty="0"/>
              <a:t>smooth </a:t>
            </a:r>
            <a:r>
              <a:rPr lang="en-GB" dirty="0" smtClean="0"/>
              <a:t>curves are </a:t>
            </a:r>
            <a:r>
              <a:rPr lang="en-GB" b="1" dirty="0" smtClean="0">
                <a:solidFill>
                  <a:srgbClr val="FF0000"/>
                </a:solidFill>
              </a:rPr>
              <a:t>what we perceive</a:t>
            </a:r>
            <a:r>
              <a:rPr lang="en-GB" dirty="0" smtClean="0"/>
              <a:t> when the data allow it.</a:t>
            </a:r>
          </a:p>
          <a:p>
            <a:endParaRPr lang="en-GB" dirty="0" smtClean="0"/>
          </a:p>
          <a:p>
            <a:r>
              <a:rPr lang="en-GB" b="1" dirty="0" smtClean="0"/>
              <a:t>  A perfectly straight line is another Platonic object: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779463" y="2360613"/>
            <a:ext cx="5846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There </a:t>
            </a:r>
            <a:r>
              <a:rPr lang="en-GB" sz="2000" dirty="0" smtClean="0"/>
              <a:t>are  </a:t>
            </a:r>
            <a:r>
              <a:rPr lang="en-GB" sz="2000" b="1" dirty="0" smtClean="0"/>
              <a:t>many more </a:t>
            </a:r>
            <a:r>
              <a:rPr lang="en-GB" sz="2000" dirty="0" smtClean="0"/>
              <a:t> </a:t>
            </a:r>
            <a:r>
              <a:rPr lang="en-GB" sz="2000" dirty="0"/>
              <a:t>Platonic objects.</a:t>
            </a:r>
          </a:p>
          <a:p>
            <a:r>
              <a:rPr lang="en-GB" sz="2000" dirty="0"/>
              <a:t>E.g. an </a:t>
            </a:r>
            <a:r>
              <a:rPr lang="en-GB" sz="2000" b="1" dirty="0">
                <a:solidFill>
                  <a:srgbClr val="FF0000"/>
                </a:solidFill>
              </a:rPr>
              <a:t>infinitely large number</a:t>
            </a:r>
            <a:r>
              <a:rPr lang="en-GB" sz="2000" dirty="0"/>
              <a:t> of smooth curves.</a:t>
            </a:r>
            <a:endParaRPr lang="en-US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3245" y="114300"/>
            <a:ext cx="80762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So, internal-model components need to be</a:t>
            </a:r>
            <a:endParaRPr lang="en-US" sz="2400" dirty="0"/>
          </a:p>
          <a:p>
            <a:pPr algn="ctr"/>
            <a:r>
              <a:rPr lang="en-US" sz="2400" b="1" dirty="0" smtClean="0"/>
              <a:t>as </a:t>
            </a:r>
            <a:r>
              <a:rPr lang="en-US" sz="2400" b="1" dirty="0"/>
              <a:t>simple as </a:t>
            </a:r>
            <a:r>
              <a:rPr lang="en-US" sz="2400" b="1" dirty="0" smtClean="0"/>
              <a:t>possible</a:t>
            </a:r>
            <a:r>
              <a:rPr lang="en-US" sz="2400" dirty="0" smtClean="0"/>
              <a:t>: 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(Platonic objects  –  elegance  –  computational economy)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luc-fig-5-illus-c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475" y="1906588"/>
            <a:ext cx="9961563" cy="2973387"/>
          </a:xfrm>
          <a:prstGeom prst="rect">
            <a:avLst/>
          </a:prstGeom>
          <a:noFill/>
        </p:spPr>
      </p:pic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779463" y="2360613"/>
            <a:ext cx="59025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There are </a:t>
            </a:r>
            <a:r>
              <a:rPr lang="en-GB" sz="2000" dirty="0" smtClean="0"/>
              <a:t> </a:t>
            </a:r>
            <a:r>
              <a:rPr lang="en-GB" sz="2000" b="1" dirty="0" smtClean="0"/>
              <a:t>many more </a:t>
            </a:r>
            <a:r>
              <a:rPr lang="en-GB" sz="2000" dirty="0" smtClean="0"/>
              <a:t> </a:t>
            </a:r>
            <a:r>
              <a:rPr lang="en-GB" sz="2000" dirty="0"/>
              <a:t>Platonic objects.</a:t>
            </a:r>
          </a:p>
          <a:p>
            <a:r>
              <a:rPr lang="en-GB" sz="2000" dirty="0"/>
              <a:t>E.g. an </a:t>
            </a:r>
            <a:r>
              <a:rPr lang="en-GB" sz="2000" b="1" dirty="0">
                <a:solidFill>
                  <a:srgbClr val="FF0000"/>
                </a:solidFill>
              </a:rPr>
              <a:t>infinitely large number</a:t>
            </a:r>
            <a:r>
              <a:rPr lang="en-GB" sz="2000" dirty="0"/>
              <a:t> of smooth curves.</a:t>
            </a:r>
          </a:p>
          <a:p>
            <a:r>
              <a:rPr lang="en-GB" sz="2000" dirty="0"/>
              <a:t>Here’s another smooth curve – can you see it?</a:t>
            </a:r>
            <a:endParaRPr lang="en-US" sz="2000" dirty="0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>
            <a:off x="3979863" y="3370263"/>
            <a:ext cx="563562" cy="868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245" y="114300"/>
            <a:ext cx="80762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So, internal-model components need to be</a:t>
            </a:r>
            <a:endParaRPr lang="en-US" sz="2400" dirty="0"/>
          </a:p>
          <a:p>
            <a:pPr algn="ctr"/>
            <a:r>
              <a:rPr lang="en-US" sz="2400" b="1" dirty="0" smtClean="0"/>
              <a:t>as </a:t>
            </a:r>
            <a:r>
              <a:rPr lang="en-US" sz="2400" b="1" dirty="0"/>
              <a:t>simple as </a:t>
            </a:r>
            <a:r>
              <a:rPr lang="en-US" sz="2400" b="1" dirty="0" smtClean="0"/>
              <a:t>possible</a:t>
            </a:r>
            <a:r>
              <a:rPr lang="en-US" sz="2400" dirty="0" smtClean="0"/>
              <a:t>: 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(Platonic objects  –  elegance  –  computational economy)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luc-fig-5-illus-c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475" y="1906588"/>
            <a:ext cx="9961563" cy="2973387"/>
          </a:xfrm>
          <a:prstGeom prst="rect">
            <a:avLst/>
          </a:prstGeom>
          <a:noFill/>
        </p:spPr>
      </p:pic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779463" y="2360613"/>
            <a:ext cx="5846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There are </a:t>
            </a:r>
            <a:r>
              <a:rPr lang="en-GB" sz="2000" dirty="0" smtClean="0"/>
              <a:t> </a:t>
            </a:r>
            <a:r>
              <a:rPr lang="en-GB" sz="2000" b="1" dirty="0" smtClean="0"/>
              <a:t>many more </a:t>
            </a:r>
            <a:r>
              <a:rPr lang="en-GB" sz="2000" dirty="0" smtClean="0"/>
              <a:t> </a:t>
            </a:r>
            <a:r>
              <a:rPr lang="en-GB" sz="2000" dirty="0"/>
              <a:t>Platonic objects.</a:t>
            </a:r>
          </a:p>
          <a:p>
            <a:r>
              <a:rPr lang="en-GB" sz="2000" dirty="0"/>
              <a:t>E.g. an </a:t>
            </a:r>
            <a:r>
              <a:rPr lang="en-GB" sz="2000" b="1" dirty="0">
                <a:solidFill>
                  <a:srgbClr val="FF0000"/>
                </a:solidFill>
              </a:rPr>
              <a:t>infinitely large number</a:t>
            </a:r>
            <a:r>
              <a:rPr lang="en-GB" sz="2000" dirty="0"/>
              <a:t> of smooth curves.</a:t>
            </a:r>
          </a:p>
          <a:p>
            <a:r>
              <a:rPr lang="en-GB" sz="2000" dirty="0"/>
              <a:t>Here’s another smooth curve – can you see it?</a:t>
            </a:r>
            <a:endParaRPr lang="en-US" sz="2000" dirty="0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>
            <a:off x="3979863" y="3370263"/>
            <a:ext cx="563562" cy="868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6562725" y="3184525"/>
            <a:ext cx="1530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(unconscious</a:t>
            </a:r>
          </a:p>
          <a:p>
            <a:r>
              <a:rPr lang="en-US" dirty="0"/>
              <a:t>mathematics</a:t>
            </a:r>
          </a:p>
          <a:p>
            <a:r>
              <a:rPr lang="en-US" dirty="0"/>
              <a:t>again)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3245" y="114300"/>
            <a:ext cx="80762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So, internal-model components need to be</a:t>
            </a:r>
            <a:endParaRPr lang="en-US" sz="2400" dirty="0"/>
          </a:p>
          <a:p>
            <a:pPr algn="ctr"/>
            <a:r>
              <a:rPr lang="en-US" sz="2400" b="1" dirty="0" smtClean="0"/>
              <a:t>as </a:t>
            </a:r>
            <a:r>
              <a:rPr lang="en-US" sz="2400" b="1" dirty="0"/>
              <a:t>simple as </a:t>
            </a:r>
            <a:r>
              <a:rPr lang="en-US" sz="2400" b="1" dirty="0" smtClean="0"/>
              <a:t>possible</a:t>
            </a:r>
            <a:r>
              <a:rPr lang="en-US" sz="2400" dirty="0" smtClean="0"/>
              <a:t>: 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(Platonic objects  –  elegance  –  computational economy)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luc-fig-5-illus-c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475" y="1906588"/>
            <a:ext cx="9961563" cy="2973387"/>
          </a:xfrm>
          <a:prstGeom prst="rect">
            <a:avLst/>
          </a:prstGeom>
          <a:noFill/>
        </p:spPr>
      </p:pic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515938" y="479425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Model-fitting takes place in </a:t>
            </a:r>
            <a:r>
              <a:rPr lang="en-GB" sz="2000" b="1" dirty="0" err="1"/>
              <a:t>spacetime</a:t>
            </a:r>
            <a:r>
              <a:rPr lang="en-GB" sz="2000" b="1" dirty="0"/>
              <a:t>.</a:t>
            </a:r>
            <a:r>
              <a:rPr lang="en-GB" sz="2000" dirty="0"/>
              <a:t>  (The walking</a:t>
            </a:r>
          </a:p>
          <a:p>
            <a:r>
              <a:rPr lang="en-GB" sz="2000" dirty="0"/>
              <a:t>lights demonstrate it, as does </a:t>
            </a:r>
            <a:r>
              <a:rPr lang="en-GB" sz="2000" dirty="0" smtClean="0"/>
              <a:t>any other </a:t>
            </a:r>
            <a:r>
              <a:rPr lang="en-GB" sz="2000" dirty="0"/>
              <a:t>movie.)</a:t>
            </a:r>
            <a:endParaRPr lang="en-US" sz="20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62725" y="3184525"/>
            <a:ext cx="1530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(unconscious</a:t>
            </a:r>
          </a:p>
          <a:p>
            <a:r>
              <a:rPr lang="en-US" dirty="0"/>
              <a:t>mathematics</a:t>
            </a:r>
          </a:p>
          <a:p>
            <a:r>
              <a:rPr lang="en-US" dirty="0"/>
              <a:t>again)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luc-fig-5-illus-c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475" y="1906588"/>
            <a:ext cx="9961563" cy="2973387"/>
          </a:xfrm>
          <a:prstGeom prst="rect">
            <a:avLst/>
          </a:prstGeom>
          <a:noFill/>
        </p:spPr>
      </p:pic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15938" y="479425"/>
            <a:ext cx="76468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Model-fitting takes place in </a:t>
            </a:r>
            <a:r>
              <a:rPr lang="en-GB" sz="2000" b="1" dirty="0" err="1"/>
              <a:t>spacetime</a:t>
            </a:r>
            <a:r>
              <a:rPr lang="en-GB" sz="2000" b="1" dirty="0"/>
              <a:t>.</a:t>
            </a:r>
            <a:r>
              <a:rPr lang="en-GB" sz="2000" dirty="0"/>
              <a:t>  (The walking</a:t>
            </a:r>
          </a:p>
          <a:p>
            <a:r>
              <a:rPr lang="en-GB" sz="2000" dirty="0"/>
              <a:t>lights demonstrate it, as does </a:t>
            </a:r>
            <a:r>
              <a:rPr lang="en-GB" sz="2000" dirty="0" smtClean="0"/>
              <a:t>any other </a:t>
            </a:r>
            <a:r>
              <a:rPr lang="en-GB" sz="2000" dirty="0"/>
              <a:t>movie.)</a:t>
            </a:r>
          </a:p>
          <a:p>
            <a:endParaRPr lang="en-GB" sz="2000" dirty="0"/>
          </a:p>
          <a:p>
            <a:r>
              <a:rPr lang="en-GB" sz="2000" dirty="0" smtClean="0"/>
              <a:t>We can </a:t>
            </a:r>
            <a:r>
              <a:rPr lang="en-GB" sz="2000" b="1" dirty="0">
                <a:solidFill>
                  <a:srgbClr val="FF0000"/>
                </a:solidFill>
              </a:rPr>
              <a:t>perceive</a:t>
            </a:r>
            <a:r>
              <a:rPr lang="en-GB" sz="2000" dirty="0"/>
              <a:t> continuous motion despite actual discontinuities.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62725" y="3184525"/>
            <a:ext cx="1530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(unconscious</a:t>
            </a:r>
          </a:p>
          <a:p>
            <a:r>
              <a:rPr lang="en-US" dirty="0"/>
              <a:t>mathematics</a:t>
            </a:r>
          </a:p>
          <a:p>
            <a:r>
              <a:rPr lang="en-US" dirty="0"/>
              <a:t>again)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luc-fig-5-illus-c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8475" y="1906588"/>
            <a:ext cx="9961563" cy="2973387"/>
          </a:xfrm>
          <a:prstGeom prst="rect">
            <a:avLst/>
          </a:prstGeom>
          <a:noFill/>
        </p:spPr>
      </p:pic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590550" y="6858000"/>
            <a:ext cx="855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“Platonic” versus “constructivist”</a:t>
            </a:r>
            <a:r>
              <a:rPr lang="en-GB"/>
              <a:t> –</a:t>
            </a:r>
          </a:p>
          <a:p>
            <a:r>
              <a:rPr lang="en-GB"/>
              <a:t>    another of our false dichotomies!  Again see Lucidity and Science Part II, p. 296.</a:t>
            </a:r>
            <a:endParaRPr lang="en-US"/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515938" y="479425"/>
            <a:ext cx="764683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Model-fitting takes place in </a:t>
            </a:r>
            <a:r>
              <a:rPr lang="en-GB" sz="2000" b="1" dirty="0" err="1"/>
              <a:t>spacetime</a:t>
            </a:r>
            <a:r>
              <a:rPr lang="en-GB" sz="2000" b="1" dirty="0"/>
              <a:t>.</a:t>
            </a:r>
            <a:r>
              <a:rPr lang="en-GB" sz="2000" dirty="0"/>
              <a:t>  (The walking</a:t>
            </a:r>
          </a:p>
          <a:p>
            <a:r>
              <a:rPr lang="en-GB" sz="2000" dirty="0"/>
              <a:t>lights demonstrate it, as does </a:t>
            </a:r>
            <a:r>
              <a:rPr lang="en-GB" sz="2000" smtClean="0"/>
              <a:t>any other </a:t>
            </a:r>
            <a:r>
              <a:rPr lang="en-GB" sz="2000" dirty="0"/>
              <a:t>movie.)</a:t>
            </a:r>
          </a:p>
          <a:p>
            <a:endParaRPr lang="en-GB" sz="2000" dirty="0"/>
          </a:p>
          <a:p>
            <a:r>
              <a:rPr lang="en-GB" sz="2000" dirty="0" smtClean="0"/>
              <a:t>We can </a:t>
            </a:r>
            <a:r>
              <a:rPr lang="en-GB" sz="2000" b="1" dirty="0">
                <a:solidFill>
                  <a:srgbClr val="FF0000"/>
                </a:solidFill>
              </a:rPr>
              <a:t>perceive</a:t>
            </a:r>
            <a:r>
              <a:rPr lang="en-GB" sz="2000" dirty="0"/>
              <a:t> continuous motion despite actual discontinuities.</a:t>
            </a:r>
          </a:p>
          <a:p>
            <a:endParaRPr lang="en-GB" sz="2000" dirty="0"/>
          </a:p>
          <a:p>
            <a:r>
              <a:rPr lang="en-GB" sz="2000" dirty="0"/>
              <a:t>Musical example:  Mozart’s “flowing oil” – a feeling of</a:t>
            </a:r>
          </a:p>
          <a:p>
            <a:r>
              <a:rPr lang="en-GB" sz="2000" dirty="0"/>
              <a:t>continuous motion evoked by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discontinuous sounds</a:t>
            </a:r>
            <a:r>
              <a:rPr lang="en-GB" sz="2000" dirty="0"/>
              <a:t>  </a:t>
            </a:r>
            <a:r>
              <a:rPr lang="en-GB" dirty="0"/>
              <a:t>(from the K545 piano sonata)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endParaRPr lang="en-US" sz="20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62725" y="3184525"/>
            <a:ext cx="1530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(unconscious</a:t>
            </a:r>
          </a:p>
          <a:p>
            <a:r>
              <a:rPr lang="en-US" dirty="0"/>
              <a:t>mathematics</a:t>
            </a:r>
          </a:p>
          <a:p>
            <a:r>
              <a:rPr lang="en-US" dirty="0"/>
              <a:t>again)</a:t>
            </a:r>
          </a:p>
        </p:txBody>
      </p:sp>
      <p:pic>
        <p:nvPicPr>
          <p:cNvPr id="9" name="za3-moz545-even-fa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38686" y="26960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75223" y="365673"/>
            <a:ext cx="4168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801" y="1975070"/>
            <a:ext cx="7772400" cy="1470025"/>
          </a:xfrm>
        </p:spPr>
        <p:txBody>
          <a:bodyPr/>
          <a:lstStyle/>
          <a:p>
            <a:r>
              <a:rPr lang="en-GB" sz="1800" dirty="0" smtClean="0"/>
              <a:t>What indeed is  </a:t>
            </a:r>
            <a:r>
              <a:rPr lang="en-GB" sz="1800" b="1" dirty="0" smtClean="0">
                <a:solidFill>
                  <a:srgbClr val="FF0000"/>
                </a:solidFill>
              </a:rPr>
              <a:t>music</a:t>
            </a:r>
            <a:r>
              <a:rPr lang="en-GB" sz="1800" dirty="0" smtClean="0"/>
              <a:t>?     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What is  </a:t>
            </a:r>
            <a:r>
              <a:rPr lang="en-GB" sz="1800" b="1" dirty="0" smtClean="0">
                <a:solidFill>
                  <a:srgbClr val="FF0000"/>
                </a:solidFill>
              </a:rPr>
              <a:t>science</a:t>
            </a:r>
            <a:r>
              <a:rPr lang="en-GB" sz="1800" dirty="0" smtClean="0"/>
              <a:t>?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What is  </a:t>
            </a:r>
            <a:r>
              <a:rPr lang="en-GB" sz="1800" b="1" dirty="0" smtClean="0">
                <a:solidFill>
                  <a:srgbClr val="FF0000"/>
                </a:solidFill>
              </a:rPr>
              <a:t>mathematics</a:t>
            </a:r>
            <a:r>
              <a:rPr lang="en-GB" sz="1800" dirty="0" smtClean="0"/>
              <a:t>?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59314" y="3526971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did our ancestors survive?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794" y="4143829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does </a:t>
            </a:r>
            <a:r>
              <a:rPr lang="en-US" sz="2400" b="1" dirty="0" smtClean="0">
                <a:solidFill>
                  <a:srgbClr val="FF0000"/>
                </a:solidFill>
              </a:rPr>
              <a:t>perception</a:t>
            </a:r>
            <a:r>
              <a:rPr lang="en-US" sz="2400" dirty="0" smtClean="0"/>
              <a:t> work?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4256" y="49348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can music tell us about science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mathematics?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  <p:pic>
        <p:nvPicPr>
          <p:cNvPr id="11" name="Picture 10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19" y="3337070"/>
            <a:ext cx="10786586" cy="1723549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311" y="306652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63317" y="262327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(cross-cultural –  indeed cross-</a:t>
            </a:r>
            <a:r>
              <a:rPr lang="en-GB" b="1" dirty="0" smtClean="0">
                <a:solidFill>
                  <a:srgbClr val="FF0000"/>
                </a:solidFill>
              </a:rPr>
              <a:t>species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  <p:pic>
        <p:nvPicPr>
          <p:cNvPr id="12" name="Picture 11" descr="musicmath-harm-series-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719" y="3337070"/>
            <a:ext cx="10786586" cy="1723549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311" y="306652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3" name="zb-ravel-trio-clip-shortened-44-1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1724" y="3231629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19" y="3337070"/>
            <a:ext cx="10786586" cy="1723549"/>
          </a:xfrm>
          <a:prstGeom prst="rect">
            <a:avLst/>
          </a:prstGeom>
        </p:spPr>
      </p:pic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311" y="306652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63317" y="262327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(cross-cultural –  indeed cross-</a:t>
            </a:r>
            <a:r>
              <a:rPr lang="en-GB" b="1" dirty="0" smtClean="0">
                <a:solidFill>
                  <a:srgbClr val="FF0000"/>
                </a:solidFill>
              </a:rPr>
              <a:t>species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rot="10800000" flipV="1">
            <a:off x="1285141" y="3640232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19" y="3337070"/>
            <a:ext cx="10786586" cy="1723549"/>
          </a:xfrm>
          <a:prstGeom prst="rect">
            <a:avLst/>
          </a:prstGeom>
        </p:spPr>
      </p:pic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311" y="306652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63317" y="262327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(cross-cultural –  indeed cross-</a:t>
            </a:r>
            <a:r>
              <a:rPr lang="en-GB" b="1" dirty="0" smtClean="0">
                <a:solidFill>
                  <a:srgbClr val="FF0000"/>
                </a:solidFill>
              </a:rPr>
              <a:t>species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rot="10800000" flipV="1">
            <a:off x="1944701" y="3640232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19" y="3337070"/>
            <a:ext cx="10786586" cy="1723549"/>
          </a:xfrm>
          <a:prstGeom prst="rect">
            <a:avLst/>
          </a:prstGeom>
        </p:spPr>
      </p:pic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311" y="306652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63317" y="262327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(cross-cultural –  indeed cross-</a:t>
            </a:r>
            <a:r>
              <a:rPr lang="en-GB" b="1" dirty="0" smtClean="0">
                <a:solidFill>
                  <a:srgbClr val="FF0000"/>
                </a:solidFill>
              </a:rPr>
              <a:t>species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rot="10800000" flipV="1">
            <a:off x="3218851" y="3430372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19" y="3337070"/>
            <a:ext cx="10786586" cy="1723549"/>
          </a:xfrm>
          <a:prstGeom prst="rect">
            <a:avLst/>
          </a:prstGeom>
        </p:spPr>
      </p:pic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311" y="306652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63317" y="262327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(cross-cultural –  indeed cross-</a:t>
            </a:r>
            <a:r>
              <a:rPr lang="en-GB" b="1" dirty="0" smtClean="0">
                <a:solidFill>
                  <a:srgbClr val="FF0000"/>
                </a:solidFill>
              </a:rPr>
              <a:t>species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rot="10800000" flipV="1">
            <a:off x="3833441" y="3340432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19" y="3337070"/>
            <a:ext cx="10786586" cy="1723549"/>
          </a:xfrm>
          <a:prstGeom prst="rect">
            <a:avLst/>
          </a:prstGeom>
        </p:spPr>
      </p:pic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311" y="306652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63317" y="262327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(cross-cultural –  indeed cross-</a:t>
            </a:r>
            <a:r>
              <a:rPr lang="en-GB" b="1" dirty="0" smtClean="0">
                <a:solidFill>
                  <a:srgbClr val="FF0000"/>
                </a:solidFill>
              </a:rPr>
              <a:t>species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rot="10800000" flipV="1">
            <a:off x="4478011" y="3250492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19" y="3337070"/>
            <a:ext cx="10786586" cy="1723549"/>
          </a:xfrm>
          <a:prstGeom prst="rect">
            <a:avLst/>
          </a:prstGeom>
        </p:spPr>
      </p:pic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311" y="306652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63317" y="262327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(cross-cultural –  indeed cross-</a:t>
            </a:r>
            <a:r>
              <a:rPr lang="en-GB" b="1" dirty="0" smtClean="0">
                <a:solidFill>
                  <a:srgbClr val="FF0000"/>
                </a:solidFill>
              </a:rPr>
              <a:t>species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rot="10800000" flipV="1">
            <a:off x="5122581" y="3160552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rot="10800000" flipV="1">
            <a:off x="7643429" y="3013149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10800000" flipV="1">
            <a:off x="6386753" y="3075608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719" y="3337070"/>
            <a:ext cx="10786586" cy="1723549"/>
          </a:xfrm>
          <a:prstGeom prst="rect">
            <a:avLst/>
          </a:prstGeom>
        </p:spPr>
      </p:pic>
      <p:sp>
        <p:nvSpPr>
          <p:cNvPr id="14848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893247" y="365673"/>
            <a:ext cx="71320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Music takes us deeper still</a:t>
            </a:r>
            <a:r>
              <a:rPr lang="en-GB" sz="2400" b="1" dirty="0" smtClean="0"/>
              <a:t>.</a:t>
            </a:r>
            <a:endParaRPr lang="en-GB" sz="2400" dirty="0"/>
          </a:p>
          <a:p>
            <a:pPr algn="ctr"/>
            <a:r>
              <a:rPr lang="en-GB" sz="2400" dirty="0"/>
              <a:t> Natural selection again: </a:t>
            </a:r>
            <a:r>
              <a:rPr lang="en-GB" sz="2400" b="1" dirty="0">
                <a:solidFill>
                  <a:srgbClr val="FF0000"/>
                </a:solidFill>
              </a:rPr>
              <a:t>auditory scene analysis</a:t>
            </a:r>
            <a:r>
              <a:rPr lang="en-GB" sz="2400" b="1" dirty="0" smtClean="0"/>
              <a:t>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An implication is that</a:t>
            </a:r>
          </a:p>
          <a:p>
            <a:pPr algn="ctr"/>
            <a:r>
              <a:rPr lang="en-GB" sz="2400" dirty="0"/>
              <a:t>the </a:t>
            </a:r>
            <a:r>
              <a:rPr lang="en-GB" sz="2400" b="1" dirty="0"/>
              <a:t>harmonic series</a:t>
            </a:r>
            <a:r>
              <a:rPr lang="en-GB" sz="2400" dirty="0"/>
              <a:t> is another Platonic object,</a:t>
            </a:r>
          </a:p>
          <a:p>
            <a:pPr algn="ctr"/>
            <a:r>
              <a:rPr lang="en-GB" sz="2000" dirty="0"/>
              <a:t>part of the brain’s model-building </a:t>
            </a:r>
            <a:r>
              <a:rPr lang="en-GB" sz="2000" dirty="0" smtClean="0"/>
              <a:t>repertoire</a:t>
            </a:r>
            <a:endParaRPr lang="en-GB" sz="20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63311" y="306652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63317" y="262327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(cross-cultural –  indeed cross-</a:t>
            </a:r>
            <a:r>
              <a:rPr lang="en-GB" b="1" dirty="0" smtClean="0">
                <a:solidFill>
                  <a:srgbClr val="FF0000"/>
                </a:solidFill>
              </a:rPr>
              <a:t>species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rot="10800000" flipV="1">
            <a:off x="5752168" y="3145561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rot="10800000" flipV="1">
            <a:off x="7013842" y="3073110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52938" cy="1143000"/>
          </a:xfrm>
        </p:spPr>
        <p:txBody>
          <a:bodyPr/>
          <a:lstStyle/>
          <a:p>
            <a:r>
              <a:rPr lang="en-GB" sz="2400" dirty="0" err="1"/>
              <a:t>Tui</a:t>
            </a:r>
            <a:r>
              <a:rPr lang="en-GB" sz="2400" dirty="0"/>
              <a:t> song recorded in</a:t>
            </a:r>
            <a:br>
              <a:rPr lang="en-GB" sz="2400" dirty="0"/>
            </a:br>
            <a:r>
              <a:rPr lang="en-GB" sz="2400" dirty="0"/>
              <a:t>Invercargill, New </a:t>
            </a:r>
            <a:r>
              <a:rPr lang="en-GB" sz="2400" dirty="0" smtClean="0"/>
              <a:t>Zealand:</a:t>
            </a:r>
            <a:endParaRPr lang="en-US" sz="24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2" name="Picture 4" descr="tui-invercargill-no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0" y="1671638"/>
            <a:ext cx="8845550" cy="2439987"/>
          </a:xfrm>
          <a:prstGeom prst="rect">
            <a:avLst/>
          </a:prstGeom>
          <a:noFill/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765675" y="4344988"/>
            <a:ext cx="351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Recording by Les McPherson</a:t>
            </a:r>
            <a:endParaRPr lang="en-US" sz="2000"/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5140325" y="18065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cs typeface="Arial" charset="0"/>
              </a:rPr>
              <a:t>&gt;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1522413" y="2078038"/>
            <a:ext cx="736600" cy="276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50539" name="Picture 11" descr="tui-s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176213"/>
            <a:ext cx="2619375" cy="1743075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pic>
        <p:nvPicPr>
          <p:cNvPr id="12" name="zb-tui-invercargill104-52-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62685" y="3044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07975" y="184150"/>
            <a:ext cx="78886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idea to take seriously (with far-reaching implications):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</a:t>
            </a:r>
            <a:r>
              <a:rPr lang="en-US" sz="2400" b="1" dirty="0">
                <a:solidFill>
                  <a:srgbClr val="FFFF00"/>
                </a:solidFill>
              </a:rPr>
              <a:t>perception works by model-fitting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Websearch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e-book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”lucidity principles”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307975" y="300262"/>
            <a:ext cx="7460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Also basic to our perceptual and cognitive processes: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</a:rPr>
              <a:t>organic-change principle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3476" name="lucidity-walking-lights1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9084" y="715963"/>
            <a:ext cx="1939925" cy="1516062"/>
          </a:xfrm>
          <a:ln/>
        </p:spPr>
      </p:pic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300902" y="1881518"/>
            <a:ext cx="89852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unconscious brain is interested in </a:t>
            </a:r>
            <a:r>
              <a:rPr lang="en-GB" dirty="0" smtClean="0">
                <a:solidFill>
                  <a:schemeClr val="bg1"/>
                </a:solidFill>
                <a:cs typeface="Arial" charset="0"/>
              </a:rPr>
              <a:t>–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and likes to </a:t>
            </a:r>
            <a:r>
              <a:rPr lang="en-GB" sz="2000" b="1" dirty="0" smtClean="0">
                <a:solidFill>
                  <a:srgbClr val="FFFF00"/>
                </a:solidFill>
              </a:rPr>
              <a:t>play</a:t>
            </a:r>
            <a:r>
              <a:rPr lang="en-GB" sz="2000" dirty="0" smtClean="0">
                <a:solidFill>
                  <a:schemeClr val="bg1"/>
                </a:solidFill>
              </a:rPr>
              <a:t> with</a:t>
            </a:r>
            <a:r>
              <a:rPr lang="en-GB" dirty="0" smtClean="0">
                <a:solidFill>
                  <a:schemeClr val="bg1"/>
                </a:solidFill>
              </a:rPr>
              <a:t> – </a:t>
            </a:r>
            <a:r>
              <a:rPr lang="en-GB" dirty="0">
                <a:solidFill>
                  <a:schemeClr val="bg1"/>
                </a:solidFill>
              </a:rPr>
              <a:t>patterns in which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        </a:t>
            </a:r>
            <a:r>
              <a:rPr lang="en-GB" sz="2000" b="1" dirty="0" smtClean="0">
                <a:solidFill>
                  <a:schemeClr val="bg1"/>
                </a:solidFill>
              </a:rPr>
              <a:t> some </a:t>
            </a:r>
            <a:r>
              <a:rPr lang="en-GB" sz="2000" b="1" dirty="0">
                <a:solidFill>
                  <a:schemeClr val="bg1"/>
                </a:solidFill>
              </a:rPr>
              <a:t>things </a:t>
            </a:r>
            <a:r>
              <a:rPr lang="en-GB" sz="2000" b="1" dirty="0">
                <a:solidFill>
                  <a:srgbClr val="FFFF00"/>
                </a:solidFill>
              </a:rPr>
              <a:t>change slightly</a:t>
            </a:r>
            <a:r>
              <a:rPr lang="en-GB" sz="2000" b="1" dirty="0">
                <a:solidFill>
                  <a:schemeClr val="bg1"/>
                </a:solidFill>
              </a:rPr>
              <a:t>, while others </a:t>
            </a:r>
            <a:r>
              <a:rPr lang="en-GB" sz="2000" b="1" dirty="0">
                <a:solidFill>
                  <a:srgbClr val="FFFF00"/>
                </a:solidFill>
              </a:rPr>
              <a:t>stay the </a:t>
            </a:r>
            <a:r>
              <a:rPr lang="en-GB" sz="2000" b="1" dirty="0" smtClean="0">
                <a:solidFill>
                  <a:srgbClr val="FFFF00"/>
                </a:solidFill>
              </a:rPr>
              <a:t>same</a:t>
            </a:r>
            <a:r>
              <a:rPr lang="en-GB" sz="2000" b="1" dirty="0" smtClean="0">
                <a:solidFill>
                  <a:schemeClr val="bg1"/>
                </a:solidFill>
              </a:rPr>
              <a:t>. 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  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b="1" dirty="0" smtClean="0">
                <a:solidFill>
                  <a:schemeClr val="bg1"/>
                </a:solidFill>
              </a:rPr>
              <a:t>Another </a:t>
            </a:r>
            <a:r>
              <a:rPr lang="en-GB" b="1" dirty="0">
                <a:solidFill>
                  <a:srgbClr val="FFFF00"/>
                </a:solidFill>
              </a:rPr>
              <a:t>abstract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idea</a:t>
            </a:r>
            <a:r>
              <a:rPr lang="en-GB" dirty="0" smtClean="0">
                <a:solidFill>
                  <a:schemeClr val="bg1"/>
                </a:solidFill>
              </a:rPr>
              <a:t>.)  And </a:t>
            </a:r>
            <a:r>
              <a:rPr lang="en-GB" dirty="0">
                <a:solidFill>
                  <a:schemeClr val="bg1"/>
                </a:solidFill>
              </a:rPr>
              <a:t>it </a:t>
            </a:r>
            <a:r>
              <a:rPr lang="en-GB" dirty="0" smtClean="0">
                <a:solidFill>
                  <a:schemeClr val="bg1"/>
                </a:solidFill>
              </a:rPr>
              <a:t>takes us </a:t>
            </a:r>
            <a:r>
              <a:rPr lang="en-GB" sz="2000" dirty="0" smtClean="0">
                <a:solidFill>
                  <a:schemeClr val="bg1"/>
                </a:solidFill>
              </a:rPr>
              <a:t>from </a:t>
            </a:r>
            <a:r>
              <a:rPr lang="en-GB" sz="2000" b="1" dirty="0" smtClean="0">
                <a:solidFill>
                  <a:srgbClr val="FFFF00"/>
                </a:solidFill>
              </a:rPr>
              <a:t>juvenile play</a:t>
            </a:r>
            <a:r>
              <a:rPr lang="en-GB" dirty="0" smtClean="0">
                <a:solidFill>
                  <a:schemeClr val="bg1"/>
                </a:solidFill>
              </a:rPr>
              <a:t> toward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      some of the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deepest connections between music and mathematics</a:t>
            </a:r>
            <a:r>
              <a:rPr lang="en-GB" b="1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walk-1-fast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3198" y="369208"/>
            <a:ext cx="1828800" cy="14287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Websearch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e-book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”lucidity principles”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" fill="hold"/>
                                        <p:tgtEl>
                                          <p:spTgt spid="233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34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3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3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476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0" y="265343"/>
            <a:ext cx="8955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Music</a:t>
            </a:r>
            <a:r>
              <a:rPr lang="en-US" sz="2000" b="1" dirty="0"/>
              <a:t> </a:t>
            </a:r>
            <a:r>
              <a:rPr lang="en-US" sz="2000" dirty="0"/>
              <a:t>consists of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organically-changing</a:t>
            </a:r>
            <a:r>
              <a:rPr lang="en-US" sz="2000" b="1" dirty="0"/>
              <a:t> </a:t>
            </a:r>
            <a:r>
              <a:rPr lang="en-US" sz="2000" dirty="0"/>
              <a:t>sound patterns</a:t>
            </a:r>
            <a:r>
              <a:rPr lang="en-US" sz="2000" b="1" dirty="0"/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65343"/>
            <a:ext cx="89550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Music</a:t>
            </a:r>
            <a:r>
              <a:rPr lang="en-US" sz="2000" b="1" dirty="0"/>
              <a:t> </a:t>
            </a:r>
            <a:r>
              <a:rPr lang="en-US" sz="2000" dirty="0"/>
              <a:t>consists of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organically-changing</a:t>
            </a:r>
            <a:r>
              <a:rPr lang="en-US" sz="2000" b="1" dirty="0"/>
              <a:t> </a:t>
            </a:r>
            <a:r>
              <a:rPr lang="en-US" sz="2000" dirty="0"/>
              <a:t>sound patterns</a:t>
            </a:r>
            <a:r>
              <a:rPr lang="en-US" sz="2000" b="1" dirty="0"/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/>
          </a:p>
          <a:p>
            <a:pPr algn="ctr"/>
            <a:r>
              <a:rPr lang="en-US" sz="2000" dirty="0" smtClean="0"/>
              <a:t>Music and </a:t>
            </a:r>
            <a:r>
              <a:rPr lang="en-US" sz="2000" dirty="0"/>
              <a:t>mathematics </a:t>
            </a:r>
            <a:r>
              <a:rPr lang="en-US" sz="2000" b="1" i="1" dirty="0" smtClean="0"/>
              <a:t>both </a:t>
            </a:r>
            <a:r>
              <a:rPr lang="en-US" sz="2000" dirty="0" smtClean="0"/>
              <a:t> stem from </a:t>
            </a:r>
            <a:r>
              <a:rPr lang="en-US" sz="2000" dirty="0"/>
              <a:t>our</a:t>
            </a:r>
          </a:p>
          <a:p>
            <a:pPr algn="ctr"/>
            <a:r>
              <a:rPr lang="en-US" sz="2000" dirty="0"/>
              <a:t>unconscious </a:t>
            </a:r>
            <a:r>
              <a:rPr lang="en-US" sz="2000" dirty="0" smtClean="0"/>
              <a:t>interest in abstract patterns for their own sake,</a:t>
            </a:r>
          </a:p>
          <a:p>
            <a:pPr algn="ctr"/>
            <a:r>
              <a:rPr lang="en-US" sz="2000" dirty="0" smtClean="0"/>
              <a:t>especially </a:t>
            </a:r>
            <a:r>
              <a:rPr lang="en-US" sz="2000" b="1" dirty="0" smtClean="0">
                <a:solidFill>
                  <a:srgbClr val="FF0000"/>
                </a:solidFill>
              </a:rPr>
              <a:t>organically changing patterns</a:t>
            </a:r>
            <a:r>
              <a:rPr lang="en-US" sz="2000" dirty="0" smtClean="0"/>
              <a:t> – patterns we like to </a:t>
            </a:r>
            <a:r>
              <a:rPr lang="en-US" sz="2000" b="1" dirty="0" smtClean="0">
                <a:solidFill>
                  <a:srgbClr val="FF0000"/>
                </a:solidFill>
              </a:rPr>
              <a:t>play with</a:t>
            </a:r>
            <a:r>
              <a:rPr lang="en-US" sz="2000" dirty="0" smtClean="0"/>
              <a:t>.</a:t>
            </a:r>
            <a:endParaRPr lang="en-US" sz="2000" dirty="0"/>
          </a:p>
          <a:p>
            <a:pPr algn="ctr"/>
            <a:endParaRPr lang="en-US" sz="24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0" y="2246545"/>
            <a:ext cx="8955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Mathematics is full of changing patterns  (of numbers, shapes,</a:t>
            </a:r>
          </a:p>
          <a:p>
            <a:pPr algn="ctr"/>
            <a:r>
              <a:rPr lang="en-US" sz="2000" dirty="0" smtClean="0"/>
              <a:t>symmetry properties,…)  but </a:t>
            </a:r>
            <a:r>
              <a:rPr lang="en-US" sz="2000" b="1" dirty="0" smtClean="0">
                <a:solidFill>
                  <a:srgbClr val="FF0000"/>
                </a:solidFill>
              </a:rPr>
              <a:t>some things stay the same: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265343"/>
            <a:ext cx="89550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Music</a:t>
            </a:r>
            <a:r>
              <a:rPr lang="en-US" sz="2000" b="1" dirty="0"/>
              <a:t> </a:t>
            </a:r>
            <a:r>
              <a:rPr lang="en-US" sz="2000" dirty="0"/>
              <a:t>consists of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organically-changing</a:t>
            </a:r>
            <a:r>
              <a:rPr lang="en-US" sz="2000" b="1" dirty="0"/>
              <a:t> </a:t>
            </a:r>
            <a:r>
              <a:rPr lang="en-US" sz="2000" dirty="0"/>
              <a:t>sound patterns</a:t>
            </a:r>
            <a:r>
              <a:rPr lang="en-US" sz="2000" b="1" dirty="0"/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/>
          </a:p>
          <a:p>
            <a:pPr algn="ctr"/>
            <a:r>
              <a:rPr lang="en-US" sz="2000" dirty="0" smtClean="0"/>
              <a:t>Music and </a:t>
            </a:r>
            <a:r>
              <a:rPr lang="en-US" sz="2000" dirty="0"/>
              <a:t>mathematics </a:t>
            </a:r>
            <a:r>
              <a:rPr lang="en-US" sz="2000" b="1" i="1" dirty="0" smtClean="0"/>
              <a:t>both </a:t>
            </a:r>
            <a:r>
              <a:rPr lang="en-US" sz="2000" dirty="0" smtClean="0"/>
              <a:t> stem from </a:t>
            </a:r>
            <a:r>
              <a:rPr lang="en-US" sz="2000" dirty="0"/>
              <a:t>our</a:t>
            </a:r>
          </a:p>
          <a:p>
            <a:pPr algn="ctr"/>
            <a:r>
              <a:rPr lang="en-US" sz="2000" dirty="0"/>
              <a:t>unconscious </a:t>
            </a:r>
            <a:r>
              <a:rPr lang="en-US" sz="2000" dirty="0" smtClean="0"/>
              <a:t>interest in abstract patterns for their own sake,</a:t>
            </a:r>
          </a:p>
          <a:p>
            <a:pPr algn="ctr"/>
            <a:r>
              <a:rPr lang="en-US" sz="2000" dirty="0" smtClean="0"/>
              <a:t>especially </a:t>
            </a:r>
            <a:r>
              <a:rPr lang="en-US" sz="2000" b="1" dirty="0" smtClean="0">
                <a:solidFill>
                  <a:srgbClr val="FF0000"/>
                </a:solidFill>
              </a:rPr>
              <a:t>organically changing patterns</a:t>
            </a:r>
            <a:r>
              <a:rPr lang="en-US" sz="2000" dirty="0" smtClean="0"/>
              <a:t> – patterns we like to </a:t>
            </a:r>
            <a:r>
              <a:rPr lang="en-US" sz="2000" b="1" dirty="0" smtClean="0">
                <a:solidFill>
                  <a:srgbClr val="FF0000"/>
                </a:solidFill>
              </a:rPr>
              <a:t>play with</a:t>
            </a:r>
            <a:r>
              <a:rPr lang="en-US" sz="2000" dirty="0" smtClean="0"/>
              <a:t>.</a:t>
            </a:r>
            <a:endParaRPr lang="en-US" sz="20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0" y="2246545"/>
            <a:ext cx="8955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Mathematics is full of changing patterns  (of numbers, shapes,</a:t>
            </a:r>
          </a:p>
          <a:p>
            <a:pPr algn="ctr"/>
            <a:r>
              <a:rPr lang="en-US" sz="2000" dirty="0" smtClean="0"/>
              <a:t>symmetry properties,…)  but </a:t>
            </a:r>
            <a:r>
              <a:rPr lang="en-US" sz="2000" b="1" dirty="0" smtClean="0">
                <a:solidFill>
                  <a:srgbClr val="FF0000"/>
                </a:solidFill>
              </a:rPr>
              <a:t>some things stay the same: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“conservation theorems”...  “invariance properties”…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265343"/>
            <a:ext cx="89550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Music</a:t>
            </a:r>
            <a:r>
              <a:rPr lang="en-US" sz="2000" b="1" dirty="0"/>
              <a:t> </a:t>
            </a:r>
            <a:r>
              <a:rPr lang="en-US" sz="2000" dirty="0"/>
              <a:t>consists of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organically-changing</a:t>
            </a:r>
            <a:r>
              <a:rPr lang="en-US" sz="2000" b="1" dirty="0"/>
              <a:t> </a:t>
            </a:r>
            <a:r>
              <a:rPr lang="en-US" sz="2000" dirty="0"/>
              <a:t>sound patterns</a:t>
            </a:r>
            <a:r>
              <a:rPr lang="en-US" sz="2000" b="1" dirty="0"/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/>
          </a:p>
          <a:p>
            <a:pPr algn="ctr"/>
            <a:r>
              <a:rPr lang="en-US" sz="2000" dirty="0" smtClean="0"/>
              <a:t>Music and </a:t>
            </a:r>
            <a:r>
              <a:rPr lang="en-US" sz="2000" dirty="0"/>
              <a:t>mathematics </a:t>
            </a:r>
            <a:r>
              <a:rPr lang="en-US" sz="2000" b="1" i="1" dirty="0" smtClean="0"/>
              <a:t>both </a:t>
            </a:r>
            <a:r>
              <a:rPr lang="en-US" sz="2000" dirty="0" smtClean="0"/>
              <a:t> stem from </a:t>
            </a:r>
            <a:r>
              <a:rPr lang="en-US" sz="2000" dirty="0"/>
              <a:t>our</a:t>
            </a:r>
          </a:p>
          <a:p>
            <a:pPr algn="ctr"/>
            <a:r>
              <a:rPr lang="en-US" sz="2000" dirty="0"/>
              <a:t>unconscious </a:t>
            </a:r>
            <a:r>
              <a:rPr lang="en-US" sz="2000" dirty="0" smtClean="0"/>
              <a:t>interest in abstract patterns for their own sake,</a:t>
            </a:r>
          </a:p>
          <a:p>
            <a:pPr algn="ctr"/>
            <a:r>
              <a:rPr lang="en-US" sz="2000" dirty="0" smtClean="0"/>
              <a:t>especially </a:t>
            </a:r>
            <a:r>
              <a:rPr lang="en-US" sz="2000" b="1" dirty="0" smtClean="0">
                <a:solidFill>
                  <a:srgbClr val="FF0000"/>
                </a:solidFill>
              </a:rPr>
              <a:t>organically changing patterns</a:t>
            </a:r>
            <a:r>
              <a:rPr lang="en-US" sz="2000" dirty="0" smtClean="0"/>
              <a:t> – patterns we like to </a:t>
            </a:r>
            <a:r>
              <a:rPr lang="en-US" sz="2000" b="1" dirty="0" smtClean="0">
                <a:solidFill>
                  <a:srgbClr val="FF0000"/>
                </a:solidFill>
              </a:rPr>
              <a:t>play with</a:t>
            </a:r>
            <a:r>
              <a:rPr lang="en-US" sz="2000" dirty="0" smtClean="0"/>
              <a:t>.</a:t>
            </a:r>
            <a:endParaRPr lang="en-US" sz="20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0" y="2246545"/>
            <a:ext cx="89550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Mathematics is full of changing patterns  (of numbers, shapes,</a:t>
            </a:r>
          </a:p>
          <a:p>
            <a:pPr algn="ctr"/>
            <a:r>
              <a:rPr lang="en-US" sz="2000" dirty="0" smtClean="0"/>
              <a:t>symmetry properties,…)  but </a:t>
            </a:r>
            <a:r>
              <a:rPr lang="en-US" sz="2000" b="1" dirty="0" smtClean="0">
                <a:solidFill>
                  <a:srgbClr val="FF0000"/>
                </a:solidFill>
              </a:rPr>
              <a:t>some things stay the same: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“conservation theorems”...  “invariance properties”…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Mathematics is full of patterns that </a:t>
            </a:r>
            <a:r>
              <a:rPr lang="en-US" sz="2000" b="1" i="1" dirty="0" smtClean="0"/>
              <a:t>look</a:t>
            </a:r>
            <a:r>
              <a:rPr lang="en-US" sz="2000" dirty="0" smtClean="0"/>
              <a:t> dissimilar at first but</a:t>
            </a:r>
          </a:p>
          <a:p>
            <a:pPr algn="ctr"/>
            <a:r>
              <a:rPr lang="en-US" dirty="0" smtClean="0"/>
              <a:t>–</a:t>
            </a:r>
            <a:r>
              <a:rPr lang="en-US" sz="2000" dirty="0" smtClean="0"/>
              <a:t> when you go deeper, when you  </a:t>
            </a:r>
            <a:r>
              <a:rPr lang="en-US" sz="2000" b="1" dirty="0" smtClean="0">
                <a:solidFill>
                  <a:srgbClr val="FF0000"/>
                </a:solidFill>
              </a:rPr>
              <a:t>play with them </a:t>
            </a:r>
            <a:r>
              <a:rPr lang="en-US" sz="2000" dirty="0" smtClean="0"/>
              <a:t> enough </a:t>
            </a:r>
            <a:r>
              <a:rPr lang="en-US" dirty="0" smtClean="0"/>
              <a:t>–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are found to be similar, or intimately related, perhaps</a:t>
            </a:r>
          </a:p>
          <a:p>
            <a:pPr algn="ctr"/>
            <a:r>
              <a:rPr lang="en-US" sz="2000" dirty="0" smtClean="0"/>
              <a:t>within a still larger set of possibilities:</a:t>
            </a:r>
          </a:p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516914" y="4455886"/>
            <a:ext cx="2423886" cy="31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45885" y="4767943"/>
            <a:ext cx="6117772" cy="384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265343"/>
            <a:ext cx="89550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Music</a:t>
            </a:r>
            <a:r>
              <a:rPr lang="en-US" sz="2000" b="1" dirty="0"/>
              <a:t> </a:t>
            </a:r>
            <a:r>
              <a:rPr lang="en-US" sz="2000" dirty="0"/>
              <a:t>consists of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organically-changing</a:t>
            </a:r>
            <a:r>
              <a:rPr lang="en-US" sz="2000" b="1" dirty="0"/>
              <a:t> </a:t>
            </a:r>
            <a:r>
              <a:rPr lang="en-US" sz="2000" dirty="0"/>
              <a:t>sound patterns</a:t>
            </a:r>
            <a:r>
              <a:rPr lang="en-US" sz="2000" b="1" dirty="0"/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/>
          </a:p>
          <a:p>
            <a:pPr algn="ctr"/>
            <a:r>
              <a:rPr lang="en-US" sz="2000" dirty="0" smtClean="0"/>
              <a:t>Music and </a:t>
            </a:r>
            <a:r>
              <a:rPr lang="en-US" sz="2000" dirty="0"/>
              <a:t>mathematics </a:t>
            </a:r>
            <a:r>
              <a:rPr lang="en-US" sz="2000" b="1" i="1" dirty="0" smtClean="0"/>
              <a:t>both </a:t>
            </a:r>
            <a:r>
              <a:rPr lang="en-US" sz="2000" dirty="0" smtClean="0"/>
              <a:t> stem from </a:t>
            </a:r>
            <a:r>
              <a:rPr lang="en-US" sz="2000" dirty="0"/>
              <a:t>our</a:t>
            </a:r>
          </a:p>
          <a:p>
            <a:pPr algn="ctr"/>
            <a:r>
              <a:rPr lang="en-US" sz="2000" dirty="0"/>
              <a:t>unconscious </a:t>
            </a:r>
            <a:r>
              <a:rPr lang="en-US" sz="2000" dirty="0" smtClean="0"/>
              <a:t>interest in abstract patterns for their own sake,</a:t>
            </a:r>
          </a:p>
          <a:p>
            <a:pPr algn="ctr"/>
            <a:r>
              <a:rPr lang="en-US" sz="2000" dirty="0" smtClean="0"/>
              <a:t>especially </a:t>
            </a:r>
            <a:r>
              <a:rPr lang="en-US" sz="2000" b="1" dirty="0" smtClean="0">
                <a:solidFill>
                  <a:srgbClr val="FF0000"/>
                </a:solidFill>
              </a:rPr>
              <a:t>organically changing patterns</a:t>
            </a:r>
            <a:r>
              <a:rPr lang="en-US" sz="2000" dirty="0" smtClean="0"/>
              <a:t> – patterns we like to </a:t>
            </a:r>
            <a:r>
              <a:rPr lang="en-US" sz="2000" b="1" dirty="0" smtClean="0">
                <a:solidFill>
                  <a:srgbClr val="FF0000"/>
                </a:solidFill>
              </a:rPr>
              <a:t>play with</a:t>
            </a:r>
            <a:r>
              <a:rPr lang="en-US" sz="2000" dirty="0" smtClean="0"/>
              <a:t>.</a:t>
            </a:r>
            <a:endParaRPr lang="en-US" sz="20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0" y="2246545"/>
            <a:ext cx="89550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Mathematics is full of changing patterns  (of numbers, shapes,</a:t>
            </a:r>
          </a:p>
          <a:p>
            <a:pPr algn="ctr"/>
            <a:r>
              <a:rPr lang="en-US" sz="2000" dirty="0" smtClean="0"/>
              <a:t>symmetry properties,…)  but </a:t>
            </a:r>
            <a:r>
              <a:rPr lang="en-US" sz="2000" b="1" dirty="0" smtClean="0">
                <a:solidFill>
                  <a:srgbClr val="FF0000"/>
                </a:solidFill>
              </a:rPr>
              <a:t>some things stay the same: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“conservation theorems”...  “invariance properties”…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Mathematics is full of patterns that </a:t>
            </a:r>
            <a:r>
              <a:rPr lang="en-US" sz="2000" b="1" i="1" dirty="0" smtClean="0"/>
              <a:t>look</a:t>
            </a:r>
            <a:r>
              <a:rPr lang="en-US" sz="2000" dirty="0" smtClean="0"/>
              <a:t> dissimilar at first but</a:t>
            </a:r>
          </a:p>
          <a:p>
            <a:pPr algn="ctr"/>
            <a:r>
              <a:rPr lang="en-US" dirty="0" smtClean="0"/>
              <a:t>–</a:t>
            </a:r>
            <a:r>
              <a:rPr lang="en-US" sz="2000" dirty="0" smtClean="0"/>
              <a:t> when you go deeper, when you  </a:t>
            </a:r>
            <a:r>
              <a:rPr lang="en-US" sz="2000" b="1" dirty="0" smtClean="0">
                <a:solidFill>
                  <a:srgbClr val="FF0000"/>
                </a:solidFill>
              </a:rPr>
              <a:t>play with them </a:t>
            </a:r>
            <a:r>
              <a:rPr lang="en-US" sz="2000" dirty="0" smtClean="0"/>
              <a:t> enough </a:t>
            </a:r>
            <a:r>
              <a:rPr lang="en-US" dirty="0" smtClean="0"/>
              <a:t>–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are found to be similar, or intimately related, perhaps</a:t>
            </a:r>
          </a:p>
          <a:p>
            <a:pPr algn="ctr"/>
            <a:r>
              <a:rPr lang="en-US" sz="2000" dirty="0" smtClean="0"/>
              <a:t>within a still larger set of possibilities:</a:t>
            </a:r>
          </a:p>
          <a:p>
            <a:pPr algn="ctr"/>
            <a:endParaRPr lang="en-US" sz="2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265343"/>
            <a:ext cx="89550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Music</a:t>
            </a:r>
            <a:r>
              <a:rPr lang="en-US" sz="2000" b="1" dirty="0"/>
              <a:t> </a:t>
            </a:r>
            <a:r>
              <a:rPr lang="en-US" sz="2000" dirty="0"/>
              <a:t>consists of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organically-changing</a:t>
            </a:r>
            <a:r>
              <a:rPr lang="en-US" sz="2000" b="1" dirty="0"/>
              <a:t> </a:t>
            </a:r>
            <a:r>
              <a:rPr lang="en-US" sz="2000" dirty="0"/>
              <a:t>sound patterns</a:t>
            </a:r>
            <a:r>
              <a:rPr lang="en-US" sz="2000" b="1" dirty="0"/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/>
          </a:p>
          <a:p>
            <a:pPr algn="ctr"/>
            <a:r>
              <a:rPr lang="en-US" sz="2000" dirty="0" smtClean="0"/>
              <a:t>Music and </a:t>
            </a:r>
            <a:r>
              <a:rPr lang="en-US" sz="2000" dirty="0"/>
              <a:t>mathematics </a:t>
            </a:r>
            <a:r>
              <a:rPr lang="en-US" sz="2000" b="1" i="1" dirty="0" smtClean="0"/>
              <a:t>both </a:t>
            </a:r>
            <a:r>
              <a:rPr lang="en-US" sz="2000" dirty="0" smtClean="0"/>
              <a:t> stem from </a:t>
            </a:r>
            <a:r>
              <a:rPr lang="en-US" sz="2000" dirty="0"/>
              <a:t>our</a:t>
            </a:r>
          </a:p>
          <a:p>
            <a:pPr algn="ctr"/>
            <a:r>
              <a:rPr lang="en-US" sz="2000" dirty="0"/>
              <a:t>unconscious </a:t>
            </a:r>
            <a:r>
              <a:rPr lang="en-US" sz="2000" dirty="0" smtClean="0"/>
              <a:t>interest in abstract patterns for their own sake,</a:t>
            </a:r>
          </a:p>
          <a:p>
            <a:pPr algn="ctr"/>
            <a:r>
              <a:rPr lang="en-US" sz="2000" dirty="0" smtClean="0"/>
              <a:t>especially </a:t>
            </a:r>
            <a:r>
              <a:rPr lang="en-US" sz="2000" b="1" dirty="0" smtClean="0">
                <a:solidFill>
                  <a:srgbClr val="FF0000"/>
                </a:solidFill>
              </a:rPr>
              <a:t>organically changing patterns</a:t>
            </a:r>
            <a:r>
              <a:rPr lang="en-US" sz="2000" dirty="0" smtClean="0"/>
              <a:t> – patterns we like to </a:t>
            </a:r>
            <a:r>
              <a:rPr lang="en-US" sz="2000" b="1" dirty="0" smtClean="0">
                <a:solidFill>
                  <a:srgbClr val="FF0000"/>
                </a:solidFill>
              </a:rPr>
              <a:t>play with</a:t>
            </a:r>
            <a:r>
              <a:rPr lang="en-US" sz="2000" dirty="0" smtClean="0"/>
              <a:t>.</a:t>
            </a:r>
            <a:endParaRPr lang="en-US" sz="20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karman-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3965"/>
            <a:ext cx="9267826" cy="6035676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-361950" y="4122057"/>
            <a:ext cx="9505950" cy="2735944"/>
          </a:xfrm>
          <a:prstGeom prst="rect">
            <a:avLst/>
          </a:prstGeom>
          <a:solidFill>
            <a:srgbClr val="1C1C1C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-684213" y="5445125"/>
            <a:ext cx="503238" cy="1584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4" descr="navier-stok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4" y="3473901"/>
            <a:ext cx="4767682" cy="16747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570" y="91100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Here are two patterns that are intimately related: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Websearch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e-book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”lucidity principles”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karman-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3965"/>
            <a:ext cx="9267826" cy="6035676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-361950" y="4122057"/>
            <a:ext cx="9505950" cy="2735944"/>
          </a:xfrm>
          <a:prstGeom prst="rect">
            <a:avLst/>
          </a:prstGeom>
          <a:solidFill>
            <a:srgbClr val="1C1C1C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-684213" y="5445125"/>
            <a:ext cx="503238" cy="1584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4" descr="navier-stok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4" y="3473901"/>
            <a:ext cx="4767682" cy="16747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570" y="91100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Here are two patterns that are intimately related: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516899" y="458651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Back to music: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Websearch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e-book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”lucidity principles”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660400" y="288925"/>
            <a:ext cx="722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E.g. the way harmony works</a:t>
            </a:r>
            <a:r>
              <a:rPr lang="en-GB" sz="2000"/>
              <a:t> </a:t>
            </a:r>
            <a:r>
              <a:rPr lang="en-GB"/>
              <a:t>(</a:t>
            </a:r>
            <a:r>
              <a:rPr lang="en-US"/>
              <a:t>websearch “musical hyperspace”</a:t>
            </a:r>
            <a:r>
              <a:rPr lang="en-GB"/>
              <a:t>)</a:t>
            </a:r>
            <a:r>
              <a:rPr lang="en-GB" sz="2000"/>
              <a:t>:</a:t>
            </a:r>
            <a:endParaRPr lang="en-US" sz="16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307975" y="184150"/>
            <a:ext cx="78886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idea to take seriously (with far-reaching implications):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</a:t>
            </a:r>
            <a:r>
              <a:rPr lang="en-US" sz="2400" b="1" dirty="0">
                <a:solidFill>
                  <a:srgbClr val="FFFF00"/>
                </a:solidFill>
              </a:rPr>
              <a:t>perception works by model-fitting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unconscious</a:t>
            </a:r>
            <a:r>
              <a:rPr lang="en-US" sz="2400" dirty="0">
                <a:solidFill>
                  <a:schemeClr val="bg1"/>
                </a:solidFill>
              </a:rPr>
              <a:t> brain actively fits an  </a:t>
            </a:r>
            <a:r>
              <a:rPr lang="en-US" sz="2400" b="1" dirty="0">
                <a:solidFill>
                  <a:srgbClr val="FFFF00"/>
                </a:solidFill>
              </a:rPr>
              <a:t>internal model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the sensory data coming in from the  </a:t>
            </a:r>
            <a:r>
              <a:rPr lang="en-US" sz="2400" b="1" dirty="0">
                <a:solidFill>
                  <a:schemeClr val="bg1"/>
                </a:solidFill>
              </a:rPr>
              <a:t>outside world.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Websearch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e-book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”lucidity principles”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Line 2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660400" y="288925"/>
            <a:ext cx="72971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E.g. the way harmony works</a:t>
            </a:r>
            <a:r>
              <a:rPr lang="en-GB" sz="2000" dirty="0"/>
              <a:t> </a:t>
            </a:r>
            <a:r>
              <a:rPr lang="en-GB" dirty="0"/>
              <a:t>(</a:t>
            </a:r>
            <a:r>
              <a:rPr lang="en-US" dirty="0" err="1"/>
              <a:t>websearch</a:t>
            </a:r>
            <a:r>
              <a:rPr lang="en-US" dirty="0"/>
              <a:t> “musical hyperspace”</a:t>
            </a:r>
            <a:r>
              <a:rPr lang="en-GB" dirty="0"/>
              <a:t>)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r>
              <a:rPr lang="en-GB" sz="2000" dirty="0"/>
              <a:t>Powerful, continuous harmonic motion uses </a:t>
            </a:r>
            <a:r>
              <a:rPr lang="en-GB" sz="2000" b="1" dirty="0">
                <a:solidFill>
                  <a:srgbClr val="FF0000"/>
                </a:solidFill>
              </a:rPr>
              <a:t>organic change</a:t>
            </a:r>
            <a:r>
              <a:rPr lang="en-GB" sz="2000" b="1" dirty="0"/>
              <a:t> </a:t>
            </a:r>
          </a:p>
          <a:p>
            <a:r>
              <a:rPr lang="en-GB" sz="2000" dirty="0"/>
              <a:t> – some things changing slightly while others stay the same –</a:t>
            </a:r>
          </a:p>
          <a:p>
            <a:r>
              <a:rPr lang="en-GB" sz="2000" dirty="0" smtClean="0"/>
              <a:t>        where </a:t>
            </a:r>
            <a:r>
              <a:rPr lang="en-GB" sz="2000" dirty="0"/>
              <a:t>“slightly” </a:t>
            </a:r>
            <a:r>
              <a:rPr lang="en-GB" sz="2000" dirty="0" smtClean="0"/>
              <a:t>now has</a:t>
            </a:r>
            <a:r>
              <a:rPr lang="en-GB" sz="2000" b="1" dirty="0" smtClean="0">
                <a:solidFill>
                  <a:srgbClr val="FF0000"/>
                </a:solidFill>
              </a:rPr>
              <a:t> two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alternative meanings</a:t>
            </a:r>
            <a:r>
              <a:rPr lang="en-GB" sz="2000" dirty="0" smtClean="0"/>
              <a:t>:</a:t>
            </a:r>
            <a:endParaRPr lang="en-US" sz="1600" dirty="0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9323882" y="2246313"/>
            <a:ext cx="4406406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59" y="2332723"/>
            <a:ext cx="10786586" cy="1723549"/>
          </a:xfrm>
          <a:prstGeom prst="rect">
            <a:avLst/>
          </a:prstGeom>
        </p:spPr>
      </p:pic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763311" y="228704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0400" y="288925"/>
            <a:ext cx="72971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E.g. the way harmony works</a:t>
            </a:r>
            <a:r>
              <a:rPr lang="en-GB" sz="2000" dirty="0"/>
              <a:t> </a:t>
            </a:r>
            <a:r>
              <a:rPr lang="en-GB" dirty="0"/>
              <a:t>(</a:t>
            </a:r>
            <a:r>
              <a:rPr lang="en-US" dirty="0" err="1"/>
              <a:t>websearch</a:t>
            </a:r>
            <a:r>
              <a:rPr lang="en-US" dirty="0"/>
              <a:t> “musical hyperspace”</a:t>
            </a:r>
            <a:r>
              <a:rPr lang="en-GB" dirty="0"/>
              <a:t>)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r>
              <a:rPr lang="en-GB" sz="2000" dirty="0"/>
              <a:t>Powerful, continuous harmonic motion uses </a:t>
            </a:r>
            <a:r>
              <a:rPr lang="en-GB" sz="2000" b="1" dirty="0">
                <a:solidFill>
                  <a:srgbClr val="FF0000"/>
                </a:solidFill>
              </a:rPr>
              <a:t>organic change</a:t>
            </a:r>
            <a:r>
              <a:rPr lang="en-GB" sz="2000" b="1" dirty="0"/>
              <a:t> </a:t>
            </a:r>
          </a:p>
          <a:p>
            <a:r>
              <a:rPr lang="en-GB" sz="2000" dirty="0"/>
              <a:t> – some things changing slightly while others stay the same –</a:t>
            </a:r>
          </a:p>
          <a:p>
            <a:r>
              <a:rPr lang="en-GB" sz="2000" dirty="0" smtClean="0"/>
              <a:t>        where </a:t>
            </a:r>
            <a:r>
              <a:rPr lang="en-GB" sz="2000" dirty="0"/>
              <a:t>“slightly” </a:t>
            </a:r>
            <a:r>
              <a:rPr lang="en-GB" sz="2000" dirty="0" smtClean="0"/>
              <a:t>now has</a:t>
            </a:r>
            <a:r>
              <a:rPr lang="en-GB" sz="2000" b="1" dirty="0" smtClean="0">
                <a:solidFill>
                  <a:srgbClr val="FF0000"/>
                </a:solidFill>
              </a:rPr>
              <a:t> two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alternative meanings: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7585023" y="2236032"/>
            <a:ext cx="659568" cy="19237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44570" y="1933730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”harmonically close”</a:t>
            </a:r>
            <a:r>
              <a:rPr lang="en-GB" sz="1400" dirty="0" smtClean="0"/>
              <a:t>: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97963" y="1861278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”melodically close”</a:t>
            </a:r>
            <a:r>
              <a:rPr lang="en-GB" sz="1400" dirty="0" smtClean="0"/>
              <a:t>: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7527561" y="2383435"/>
            <a:ext cx="869429" cy="4746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 bwMode="auto">
          <a:xfrm>
            <a:off x="1229194" y="2293494"/>
            <a:ext cx="689547" cy="20986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 bwMode="auto">
          <a:xfrm>
            <a:off x="1144249" y="2475875"/>
            <a:ext cx="869429" cy="4746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59" y="2332723"/>
            <a:ext cx="10786586" cy="1723549"/>
          </a:xfrm>
          <a:prstGeom prst="rect">
            <a:avLst/>
          </a:prstGeom>
        </p:spPr>
      </p:pic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675389" y="4156387"/>
            <a:ext cx="7568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/>
              <a:t>(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rgbClr val="FF0000"/>
                </a:solidFill>
              </a:rPr>
              <a:t>powerful chords</a:t>
            </a:r>
            <a:r>
              <a:rPr lang="en-GB" sz="1600" dirty="0"/>
              <a:t> are made of </a:t>
            </a:r>
            <a:r>
              <a:rPr lang="en-GB" sz="1600" b="1" dirty="0">
                <a:solidFill>
                  <a:srgbClr val="FF0000"/>
                </a:solidFill>
              </a:rPr>
              <a:t>harmonic-series subsets</a:t>
            </a:r>
            <a:r>
              <a:rPr lang="en-GB" sz="1600" dirty="0"/>
              <a:t>.  Debussy was the</a:t>
            </a:r>
          </a:p>
          <a:p>
            <a:r>
              <a:rPr lang="en-GB" sz="1600" dirty="0"/>
              <a:t>first great composer to </a:t>
            </a:r>
            <a:r>
              <a:rPr lang="en-GB" sz="1600" dirty="0" smtClean="0"/>
              <a:t>recognize all this </a:t>
            </a:r>
            <a:r>
              <a:rPr lang="en-GB" sz="1600" dirty="0"/>
              <a:t>– see </a:t>
            </a:r>
            <a:r>
              <a:rPr lang="en-GB" sz="1600" i="1" dirty="0"/>
              <a:t>Debussy and the Harmonic Series</a:t>
            </a:r>
          </a:p>
          <a:p>
            <a:r>
              <a:rPr lang="en-GB" sz="1600" dirty="0"/>
              <a:t>by </a:t>
            </a:r>
            <a:r>
              <a:rPr lang="en-GB" sz="1600" dirty="0" smtClean="0"/>
              <a:t>Sir Peter </a:t>
            </a:r>
            <a:r>
              <a:rPr lang="en-GB" sz="1600" dirty="0"/>
              <a:t>Platt</a:t>
            </a:r>
            <a:r>
              <a:rPr lang="en-GB" sz="1600" dirty="0" smtClean="0"/>
              <a:t>.)</a:t>
            </a:r>
            <a:endParaRPr lang="en-GB" sz="16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763311" y="228704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0400" y="288925"/>
            <a:ext cx="72971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E.g. the way harmony works</a:t>
            </a:r>
            <a:r>
              <a:rPr lang="en-GB" sz="2000" dirty="0"/>
              <a:t> </a:t>
            </a:r>
            <a:r>
              <a:rPr lang="en-GB" dirty="0"/>
              <a:t>(</a:t>
            </a:r>
            <a:r>
              <a:rPr lang="en-US" dirty="0" err="1"/>
              <a:t>websearch</a:t>
            </a:r>
            <a:r>
              <a:rPr lang="en-US" dirty="0"/>
              <a:t> “musical hyperspace”</a:t>
            </a:r>
            <a:r>
              <a:rPr lang="en-GB" dirty="0"/>
              <a:t>)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r>
              <a:rPr lang="en-GB" sz="2000" dirty="0"/>
              <a:t>Powerful, continuous harmonic motion uses </a:t>
            </a:r>
            <a:r>
              <a:rPr lang="en-GB" sz="2000" b="1" dirty="0">
                <a:solidFill>
                  <a:srgbClr val="FF0000"/>
                </a:solidFill>
              </a:rPr>
              <a:t>organic change</a:t>
            </a:r>
            <a:r>
              <a:rPr lang="en-GB" sz="2000" b="1" dirty="0"/>
              <a:t> </a:t>
            </a:r>
          </a:p>
          <a:p>
            <a:r>
              <a:rPr lang="en-GB" sz="2000" dirty="0"/>
              <a:t> – some things changing slightly while others stay the same –</a:t>
            </a:r>
          </a:p>
          <a:p>
            <a:r>
              <a:rPr lang="en-GB" sz="2000" dirty="0" smtClean="0"/>
              <a:t>        where </a:t>
            </a:r>
            <a:r>
              <a:rPr lang="en-GB" sz="2000" dirty="0"/>
              <a:t>“slightly” </a:t>
            </a:r>
            <a:r>
              <a:rPr lang="en-GB" sz="2000" dirty="0" smtClean="0"/>
              <a:t>now has</a:t>
            </a:r>
            <a:r>
              <a:rPr lang="en-GB" sz="2000" b="1" dirty="0" smtClean="0">
                <a:solidFill>
                  <a:srgbClr val="FF0000"/>
                </a:solidFill>
              </a:rPr>
              <a:t> two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alternative meanings: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570" y="1933730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”harmonically close”</a:t>
            </a:r>
            <a:r>
              <a:rPr lang="en-GB" sz="1400" dirty="0" smtClean="0"/>
              <a:t>: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97963" y="1861278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”melodically close”</a:t>
            </a:r>
            <a:r>
              <a:rPr lang="en-GB" sz="1400" dirty="0" smtClean="0"/>
              <a:t>: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229194" y="2293494"/>
            <a:ext cx="689547" cy="20986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 bwMode="auto">
          <a:xfrm>
            <a:off x="1144249" y="2475875"/>
            <a:ext cx="869429" cy="4746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 bwMode="auto">
          <a:xfrm>
            <a:off x="7585023" y="2236032"/>
            <a:ext cx="659568" cy="19237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 bwMode="auto">
          <a:xfrm>
            <a:off x="7527561" y="2383435"/>
            <a:ext cx="869429" cy="4746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usicmath-harm-serie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59" y="2332723"/>
            <a:ext cx="10786586" cy="1723549"/>
          </a:xfrm>
          <a:prstGeom prst="rect">
            <a:avLst/>
          </a:prstGeom>
        </p:spPr>
      </p:pic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675389" y="4156387"/>
            <a:ext cx="7568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/>
              <a:t>(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rgbClr val="FF0000"/>
                </a:solidFill>
              </a:rPr>
              <a:t>powerful chords</a:t>
            </a:r>
            <a:r>
              <a:rPr lang="en-GB" sz="1600" dirty="0"/>
              <a:t> are made of </a:t>
            </a:r>
            <a:r>
              <a:rPr lang="en-GB" sz="1600" b="1" dirty="0">
                <a:solidFill>
                  <a:srgbClr val="FF0000"/>
                </a:solidFill>
              </a:rPr>
              <a:t>harmonic-series subsets</a:t>
            </a:r>
            <a:r>
              <a:rPr lang="en-GB" sz="1600" dirty="0"/>
              <a:t>.  Debussy was the</a:t>
            </a:r>
          </a:p>
          <a:p>
            <a:r>
              <a:rPr lang="en-GB" sz="1600" dirty="0"/>
              <a:t>first great composer to </a:t>
            </a:r>
            <a:r>
              <a:rPr lang="en-GB" sz="1600" dirty="0" smtClean="0"/>
              <a:t>recognize all this </a:t>
            </a:r>
            <a:r>
              <a:rPr lang="en-GB" sz="1600" dirty="0"/>
              <a:t>– see </a:t>
            </a:r>
            <a:r>
              <a:rPr lang="en-GB" sz="1600" i="1" dirty="0"/>
              <a:t>Debussy and the Harmonic Series</a:t>
            </a:r>
          </a:p>
          <a:p>
            <a:r>
              <a:rPr lang="en-GB" sz="1600" dirty="0"/>
              <a:t>by </a:t>
            </a:r>
            <a:r>
              <a:rPr lang="en-GB" sz="1600" dirty="0" smtClean="0"/>
              <a:t>Sir Peter </a:t>
            </a:r>
            <a:r>
              <a:rPr lang="en-GB" sz="1600" dirty="0"/>
              <a:t>Platt</a:t>
            </a:r>
            <a:r>
              <a:rPr lang="en-GB" sz="1600" dirty="0" smtClean="0"/>
              <a:t>.)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9685" y="5036697"/>
            <a:ext cx="846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(Western music has </a:t>
            </a:r>
            <a:r>
              <a:rPr lang="en-GB" sz="1600" b="1" dirty="0" smtClean="0">
                <a:solidFill>
                  <a:srgbClr val="FF0000"/>
                </a:solidFill>
              </a:rPr>
              <a:t>two</a:t>
            </a:r>
            <a:r>
              <a:rPr lang="en-GB" sz="1600" dirty="0" smtClean="0"/>
              <a:t> main pitch-templates, in slight tension –  a rich artistic </a:t>
            </a:r>
            <a:r>
              <a:rPr lang="en-GB" sz="1600" b="1" dirty="0" smtClean="0">
                <a:solidFill>
                  <a:srgbClr val="FF0000"/>
                </a:solidFill>
              </a:rPr>
              <a:t>resource!!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763311" y="2287049"/>
            <a:ext cx="875362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0400" y="288925"/>
            <a:ext cx="72971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E.g. the way harmony works</a:t>
            </a:r>
            <a:r>
              <a:rPr lang="en-GB" sz="2000" dirty="0"/>
              <a:t> </a:t>
            </a:r>
            <a:r>
              <a:rPr lang="en-GB" dirty="0"/>
              <a:t>(</a:t>
            </a:r>
            <a:r>
              <a:rPr lang="en-US" dirty="0" err="1"/>
              <a:t>websearch</a:t>
            </a:r>
            <a:r>
              <a:rPr lang="en-US" dirty="0"/>
              <a:t> “musical hyperspace”</a:t>
            </a:r>
            <a:r>
              <a:rPr lang="en-GB" dirty="0"/>
              <a:t>)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r>
              <a:rPr lang="en-GB" sz="2000" dirty="0"/>
              <a:t>Powerful, continuous harmonic motion uses </a:t>
            </a:r>
            <a:r>
              <a:rPr lang="en-GB" sz="2000" b="1" dirty="0">
                <a:solidFill>
                  <a:srgbClr val="FF0000"/>
                </a:solidFill>
              </a:rPr>
              <a:t>organic change</a:t>
            </a:r>
            <a:r>
              <a:rPr lang="en-GB" sz="2000" b="1" dirty="0"/>
              <a:t> </a:t>
            </a:r>
          </a:p>
          <a:p>
            <a:r>
              <a:rPr lang="en-GB" sz="2000" dirty="0"/>
              <a:t> – some things changing slightly while others stay the same –</a:t>
            </a:r>
          </a:p>
          <a:p>
            <a:r>
              <a:rPr lang="en-GB" sz="2000" dirty="0" smtClean="0"/>
              <a:t>        where </a:t>
            </a:r>
            <a:r>
              <a:rPr lang="en-GB" sz="2000" dirty="0"/>
              <a:t>“slightly” </a:t>
            </a:r>
            <a:r>
              <a:rPr lang="en-GB" sz="2000" dirty="0" smtClean="0"/>
              <a:t>now has</a:t>
            </a:r>
            <a:r>
              <a:rPr lang="en-GB" sz="2000" b="1" dirty="0" smtClean="0">
                <a:solidFill>
                  <a:srgbClr val="FF0000"/>
                </a:solidFill>
              </a:rPr>
              <a:t> two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alternative meanings: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570" y="1933730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”harmonically close”</a:t>
            </a:r>
            <a:r>
              <a:rPr lang="en-GB" sz="1400" dirty="0" smtClean="0"/>
              <a:t>: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97963" y="1861278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”melodically close”</a:t>
            </a:r>
            <a:r>
              <a:rPr lang="en-GB" sz="1400" dirty="0" smtClean="0"/>
              <a:t>: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229194" y="2293494"/>
            <a:ext cx="689547" cy="20986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 bwMode="auto">
          <a:xfrm>
            <a:off x="1144249" y="2475875"/>
            <a:ext cx="869429" cy="4746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 bwMode="auto">
          <a:xfrm>
            <a:off x="7585023" y="2236032"/>
            <a:ext cx="659568" cy="19237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 bwMode="auto">
          <a:xfrm>
            <a:off x="7527561" y="2383435"/>
            <a:ext cx="869429" cy="4746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11125" y="336550"/>
            <a:ext cx="8955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One last point</a:t>
            </a:r>
            <a:r>
              <a:rPr lang="en-US" sz="2400" b="1" dirty="0" smtClean="0"/>
              <a:t>: </a:t>
            </a:r>
            <a:r>
              <a:rPr lang="en-US" sz="2400" dirty="0" smtClean="0"/>
              <a:t> music reminds us that the brain’s</a:t>
            </a:r>
            <a:endParaRPr lang="en-US" sz="2400" dirty="0"/>
          </a:p>
          <a:p>
            <a:pPr algn="ctr"/>
            <a:r>
              <a:rPr lang="en-US" sz="2400" dirty="0" smtClean="0"/>
              <a:t> unconscious model-fitting is done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</a:t>
            </a:r>
            <a:r>
              <a:rPr lang="en-US" sz="2400" b="1" dirty="0">
                <a:solidFill>
                  <a:srgbClr val="FF0000"/>
                </a:solidFill>
              </a:rPr>
              <a:t>time </a:t>
            </a:r>
            <a:r>
              <a:rPr lang="en-GB" sz="2400" b="1" dirty="0">
                <a:solidFill>
                  <a:srgbClr val="FF0000"/>
                </a:solidFill>
              </a:rPr>
              <a:t>as well as </a:t>
            </a:r>
            <a:r>
              <a:rPr lang="en-GB" sz="2400" b="1" dirty="0" smtClean="0">
                <a:solidFill>
                  <a:srgbClr val="FF0000"/>
                </a:solidFill>
              </a:rPr>
              <a:t>space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11125" y="336550"/>
            <a:ext cx="89550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One last point</a:t>
            </a:r>
            <a:r>
              <a:rPr lang="en-US" sz="2400" b="1" dirty="0" smtClean="0"/>
              <a:t>: </a:t>
            </a:r>
            <a:r>
              <a:rPr lang="en-US" sz="2400" dirty="0" smtClean="0"/>
              <a:t> music reminds us that the brain’s</a:t>
            </a:r>
            <a:endParaRPr lang="en-US" sz="2400" dirty="0"/>
          </a:p>
          <a:p>
            <a:pPr algn="ctr"/>
            <a:r>
              <a:rPr lang="en-US" sz="2400" dirty="0" smtClean="0"/>
              <a:t> unconscious model-fitting is done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</a:t>
            </a:r>
            <a:r>
              <a:rPr lang="en-US" sz="2400" b="1" dirty="0">
                <a:solidFill>
                  <a:srgbClr val="FF0000"/>
                </a:solidFill>
              </a:rPr>
              <a:t>time </a:t>
            </a:r>
            <a:r>
              <a:rPr lang="en-GB" sz="2400" b="1" dirty="0">
                <a:solidFill>
                  <a:srgbClr val="FF0000"/>
                </a:solidFill>
              </a:rPr>
              <a:t>as well as space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(or rather, in this case, musical hyperspace</a:t>
            </a:r>
            <a:r>
              <a:rPr lang="en-GB" sz="2400" dirty="0" smtClean="0"/>
              <a:t>).</a:t>
            </a:r>
            <a:endParaRPr lang="en-GB" sz="24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11125" y="336550"/>
            <a:ext cx="89550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One last point</a:t>
            </a:r>
            <a:r>
              <a:rPr lang="en-US" sz="2400" b="1" dirty="0" smtClean="0"/>
              <a:t>: </a:t>
            </a:r>
            <a:r>
              <a:rPr lang="en-US" sz="2400" dirty="0" smtClean="0"/>
              <a:t> music reminds us that the brain’s</a:t>
            </a:r>
            <a:endParaRPr lang="en-US" sz="2400" dirty="0"/>
          </a:p>
          <a:p>
            <a:pPr algn="ctr"/>
            <a:r>
              <a:rPr lang="en-US" sz="2400" dirty="0" smtClean="0"/>
              <a:t> unconscious model-fitting is done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</a:t>
            </a:r>
            <a:r>
              <a:rPr lang="en-US" sz="2400" b="1" dirty="0">
                <a:solidFill>
                  <a:srgbClr val="FF0000"/>
                </a:solidFill>
              </a:rPr>
              <a:t>time </a:t>
            </a:r>
            <a:r>
              <a:rPr lang="en-GB" sz="2400" b="1" dirty="0">
                <a:solidFill>
                  <a:srgbClr val="FF0000"/>
                </a:solidFill>
              </a:rPr>
              <a:t>as well as space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(or rather, in this case, musical hyperspace).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Therefore,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subjective time can differ from objective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(outside-world) </a:t>
            </a:r>
            <a:r>
              <a:rPr lang="en-GB" sz="2400" b="1" dirty="0" smtClean="0">
                <a:solidFill>
                  <a:srgbClr val="FF0000"/>
                </a:solidFill>
              </a:rPr>
              <a:t>time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000" dirty="0" smtClean="0"/>
              <a:t>because</a:t>
            </a:r>
            <a:endParaRPr lang="en-US" sz="2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1125" y="431800"/>
            <a:ext cx="8955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 smtClean="0"/>
              <a:t>subjective</a:t>
            </a:r>
            <a:r>
              <a:rPr lang="en-GB" sz="2000" dirty="0"/>
              <a:t>,  </a:t>
            </a:r>
            <a:r>
              <a:rPr lang="en-GB" sz="2000" i="1" dirty="0"/>
              <a:t>i.e.,</a:t>
            </a:r>
            <a:r>
              <a:rPr lang="en-GB" sz="2000" dirty="0"/>
              <a:t> perceived, time is an </a:t>
            </a:r>
            <a:r>
              <a:rPr lang="en-GB" sz="2000" b="1" i="1" dirty="0">
                <a:solidFill>
                  <a:srgbClr val="FF0000"/>
                </a:solidFill>
              </a:rPr>
              <a:t>internal-model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i="1" dirty="0">
                <a:solidFill>
                  <a:srgbClr val="FF0000"/>
                </a:solidFill>
              </a:rPr>
              <a:t>property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1" name="Line 7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1125" y="431800"/>
            <a:ext cx="8955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 smtClean="0"/>
              <a:t>subjective</a:t>
            </a:r>
            <a:r>
              <a:rPr lang="en-GB" sz="2000" dirty="0"/>
              <a:t>,  </a:t>
            </a:r>
            <a:r>
              <a:rPr lang="en-GB" sz="2000" i="1" dirty="0"/>
              <a:t>i.e.,</a:t>
            </a:r>
            <a:r>
              <a:rPr lang="en-GB" sz="2000" dirty="0"/>
              <a:t> perceived, time is an </a:t>
            </a:r>
            <a:r>
              <a:rPr lang="en-GB" sz="2000" b="1" i="1" dirty="0">
                <a:solidFill>
                  <a:srgbClr val="FF0000"/>
                </a:solidFill>
              </a:rPr>
              <a:t>internal-model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i="1" dirty="0">
                <a:solidFill>
                  <a:srgbClr val="FF0000"/>
                </a:solidFill>
              </a:rPr>
              <a:t>property</a:t>
            </a:r>
            <a:r>
              <a:rPr lang="en-GB" sz="2000" dirty="0"/>
              <a:t>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(So it needn’t obey the usual laws of physics regarding causality.)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1125" y="431800"/>
            <a:ext cx="8955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 smtClean="0"/>
              <a:t>subjective</a:t>
            </a:r>
            <a:r>
              <a:rPr lang="en-GB" sz="2000" dirty="0"/>
              <a:t>,  </a:t>
            </a:r>
            <a:r>
              <a:rPr lang="en-GB" sz="2000" i="1" dirty="0"/>
              <a:t>i.e.,</a:t>
            </a:r>
            <a:r>
              <a:rPr lang="en-GB" sz="2000" dirty="0"/>
              <a:t> perceived, time is an </a:t>
            </a:r>
            <a:r>
              <a:rPr lang="en-GB" sz="2000" b="1" i="1" dirty="0">
                <a:solidFill>
                  <a:srgbClr val="FF0000"/>
                </a:solidFill>
              </a:rPr>
              <a:t>internal-model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i="1" dirty="0">
                <a:solidFill>
                  <a:srgbClr val="FF0000"/>
                </a:solidFill>
              </a:rPr>
              <a:t>property</a:t>
            </a:r>
            <a:r>
              <a:rPr lang="en-GB" sz="2000" dirty="0"/>
              <a:t>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(So it needn’t obey the usual laws of physics regarding causality.)</a:t>
            </a:r>
            <a:endParaRPr lang="en-US" sz="2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48919" y="1720850"/>
            <a:ext cx="58144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Example: </a:t>
            </a:r>
            <a:r>
              <a:rPr lang="en-GB" sz="2000" b="1" dirty="0" err="1">
                <a:solidFill>
                  <a:srgbClr val="FF0000"/>
                </a:solidFill>
              </a:rPr>
              <a:t>acausality</a:t>
            </a:r>
            <a:r>
              <a:rPr lang="en-GB" sz="2000" b="1" dirty="0">
                <a:solidFill>
                  <a:srgbClr val="FF0000"/>
                </a:solidFill>
              </a:rPr>
              <a:t> illusions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The perceived time of an event can </a:t>
            </a:r>
            <a:r>
              <a:rPr lang="en-GB" b="1" dirty="0">
                <a:solidFill>
                  <a:srgbClr val="FF0000"/>
                </a:solidFill>
              </a:rPr>
              <a:t>precede</a:t>
            </a:r>
            <a:r>
              <a:rPr lang="en-GB" dirty="0"/>
              <a:t> the arrival</a:t>
            </a:r>
          </a:p>
          <a:p>
            <a:pPr algn="ctr"/>
            <a:r>
              <a:rPr lang="en-GB" dirty="0"/>
              <a:t>of sensory data defining the event.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07975" y="184150"/>
            <a:ext cx="78886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idea to take seriously (with far-reaching implications):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</a:t>
            </a:r>
            <a:r>
              <a:rPr lang="en-US" sz="2400" b="1" dirty="0">
                <a:solidFill>
                  <a:srgbClr val="FFFF00"/>
                </a:solidFill>
              </a:rPr>
              <a:t>perception works by model-fitting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unconscious</a:t>
            </a:r>
            <a:r>
              <a:rPr lang="en-US" sz="2400" dirty="0">
                <a:solidFill>
                  <a:schemeClr val="bg1"/>
                </a:solidFill>
              </a:rPr>
              <a:t> brain actively fits an  </a:t>
            </a:r>
            <a:r>
              <a:rPr lang="en-US" sz="2400" b="1" dirty="0">
                <a:solidFill>
                  <a:srgbClr val="FFFF00"/>
                </a:solidFill>
              </a:rPr>
              <a:t>internal model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the sensory data coming in from the  </a:t>
            </a:r>
            <a:r>
              <a:rPr lang="en-US" sz="2400" b="1" dirty="0">
                <a:solidFill>
                  <a:schemeClr val="bg1"/>
                </a:solidFill>
              </a:rPr>
              <a:t>outside world.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If the fit is good enough, </a:t>
            </a:r>
            <a:r>
              <a:rPr lang="en-US" sz="2400" dirty="0">
                <a:solidFill>
                  <a:schemeClr val="bg1"/>
                </a:solidFill>
              </a:rPr>
              <a:t>the internal model becomes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perceived reality.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Websearch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e-book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”lucidity principles”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1403350" y="1720850"/>
            <a:ext cx="63055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Example: </a:t>
            </a:r>
            <a:r>
              <a:rPr lang="en-GB" sz="2000" b="1" dirty="0" err="1">
                <a:solidFill>
                  <a:srgbClr val="FF0000"/>
                </a:solidFill>
              </a:rPr>
              <a:t>acausality</a:t>
            </a:r>
            <a:r>
              <a:rPr lang="en-GB" sz="2000" b="1" dirty="0">
                <a:solidFill>
                  <a:srgbClr val="FF0000"/>
                </a:solidFill>
              </a:rPr>
              <a:t> illusions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The perceived time of an event can </a:t>
            </a:r>
            <a:r>
              <a:rPr lang="en-GB" b="1" dirty="0">
                <a:solidFill>
                  <a:srgbClr val="FF0000"/>
                </a:solidFill>
              </a:rPr>
              <a:t>precede</a:t>
            </a:r>
            <a:r>
              <a:rPr lang="en-GB" dirty="0"/>
              <a:t> the arrival</a:t>
            </a:r>
          </a:p>
          <a:p>
            <a:pPr algn="ctr"/>
            <a:r>
              <a:rPr lang="en-GB" dirty="0"/>
              <a:t>of sensory data defining the event.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Basic to Western music are events called harmony changes:</a:t>
            </a:r>
            <a:endParaRPr lang="en-US" dirty="0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1125" y="431800"/>
            <a:ext cx="8955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 smtClean="0"/>
              <a:t>subjective</a:t>
            </a:r>
            <a:r>
              <a:rPr lang="en-GB" sz="2000" dirty="0"/>
              <a:t>,  </a:t>
            </a:r>
            <a:r>
              <a:rPr lang="en-GB" sz="2000" i="1" dirty="0"/>
              <a:t>i.e.,</a:t>
            </a:r>
            <a:r>
              <a:rPr lang="en-GB" sz="2000" dirty="0"/>
              <a:t> perceived, time is an </a:t>
            </a:r>
            <a:r>
              <a:rPr lang="en-GB" sz="2000" b="1" i="1" dirty="0">
                <a:solidFill>
                  <a:srgbClr val="FF0000"/>
                </a:solidFill>
              </a:rPr>
              <a:t>internal-model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i="1" dirty="0">
                <a:solidFill>
                  <a:srgbClr val="FF0000"/>
                </a:solidFill>
              </a:rPr>
              <a:t>property</a:t>
            </a:r>
            <a:r>
              <a:rPr lang="en-GB" sz="2000" dirty="0"/>
              <a:t>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(So it needn’t obey the usual laws of physics regarding causality.)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3962400"/>
            <a:ext cx="85105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27025" y="357028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Mozart K 545 again: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V="1">
            <a:off x="4852761" y="4944382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1403350" y="1720850"/>
            <a:ext cx="63055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Example: </a:t>
            </a:r>
            <a:r>
              <a:rPr lang="en-GB" sz="2000" b="1" dirty="0" err="1">
                <a:solidFill>
                  <a:srgbClr val="FF0000"/>
                </a:solidFill>
              </a:rPr>
              <a:t>acausality</a:t>
            </a:r>
            <a:r>
              <a:rPr lang="en-GB" sz="2000" b="1" dirty="0">
                <a:solidFill>
                  <a:srgbClr val="FF0000"/>
                </a:solidFill>
              </a:rPr>
              <a:t> illusions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The perceived time of an event can </a:t>
            </a:r>
            <a:r>
              <a:rPr lang="en-GB" b="1" dirty="0">
                <a:solidFill>
                  <a:srgbClr val="FF0000"/>
                </a:solidFill>
              </a:rPr>
              <a:t>precede</a:t>
            </a:r>
            <a:r>
              <a:rPr lang="en-GB" dirty="0"/>
              <a:t> the arrival</a:t>
            </a:r>
          </a:p>
          <a:p>
            <a:pPr algn="ctr"/>
            <a:r>
              <a:rPr lang="en-GB" dirty="0"/>
              <a:t>of sensory data defining the event.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Basic to Western music are events called harmony changes: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1125" y="431800"/>
            <a:ext cx="8955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 smtClean="0"/>
              <a:t>subjective</a:t>
            </a:r>
            <a:r>
              <a:rPr lang="en-GB" sz="2000" dirty="0"/>
              <a:t>,  </a:t>
            </a:r>
            <a:r>
              <a:rPr lang="en-GB" sz="2000" i="1" dirty="0"/>
              <a:t>i.e.,</a:t>
            </a:r>
            <a:r>
              <a:rPr lang="en-GB" sz="2000" dirty="0"/>
              <a:t> perceived, time is an </a:t>
            </a:r>
            <a:r>
              <a:rPr lang="en-GB" sz="2000" b="1" i="1" dirty="0">
                <a:solidFill>
                  <a:srgbClr val="FF0000"/>
                </a:solidFill>
              </a:rPr>
              <a:t>internal-model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i="1" dirty="0">
                <a:solidFill>
                  <a:srgbClr val="FF0000"/>
                </a:solidFill>
              </a:rPr>
              <a:t>property</a:t>
            </a:r>
            <a:r>
              <a:rPr lang="en-GB" sz="2000" dirty="0"/>
              <a:t>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(So it needn’t obey the usual laws of physics regarding causality.)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962400"/>
            <a:ext cx="85105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27025" y="357028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Mozart K 545 again: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V="1">
            <a:off x="4852761" y="4944382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1403350" y="1720850"/>
            <a:ext cx="63055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Example: </a:t>
            </a:r>
            <a:r>
              <a:rPr lang="en-GB" sz="2000" b="1" dirty="0" err="1">
                <a:solidFill>
                  <a:srgbClr val="FF0000"/>
                </a:solidFill>
              </a:rPr>
              <a:t>acausality</a:t>
            </a:r>
            <a:r>
              <a:rPr lang="en-GB" sz="2000" b="1" dirty="0">
                <a:solidFill>
                  <a:srgbClr val="FF0000"/>
                </a:solidFill>
              </a:rPr>
              <a:t> illusions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The perceived time of an event can </a:t>
            </a:r>
            <a:r>
              <a:rPr lang="en-GB" b="1" dirty="0">
                <a:solidFill>
                  <a:srgbClr val="FF0000"/>
                </a:solidFill>
              </a:rPr>
              <a:t>precede</a:t>
            </a:r>
            <a:r>
              <a:rPr lang="en-GB" dirty="0"/>
              <a:t> the arrival</a:t>
            </a:r>
          </a:p>
          <a:p>
            <a:pPr algn="ctr"/>
            <a:r>
              <a:rPr lang="en-GB" dirty="0"/>
              <a:t>of sensory data defining the event.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Basic to Western music are events called harmony changes: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1125" y="431800"/>
            <a:ext cx="8955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000" dirty="0" smtClean="0"/>
              <a:t>subjective</a:t>
            </a:r>
            <a:r>
              <a:rPr lang="en-GB" sz="2000" dirty="0"/>
              <a:t>,  </a:t>
            </a:r>
            <a:r>
              <a:rPr lang="en-GB" sz="2000" i="1" dirty="0"/>
              <a:t>i.e.,</a:t>
            </a:r>
            <a:r>
              <a:rPr lang="en-GB" sz="2000" dirty="0"/>
              <a:t> perceived, time is an </a:t>
            </a:r>
            <a:r>
              <a:rPr lang="en-GB" sz="2000" b="1" i="1" dirty="0">
                <a:solidFill>
                  <a:srgbClr val="FF0000"/>
                </a:solidFill>
              </a:rPr>
              <a:t>internal-model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i="1" dirty="0">
                <a:solidFill>
                  <a:srgbClr val="FF0000"/>
                </a:solidFill>
              </a:rPr>
              <a:t>property</a:t>
            </a:r>
            <a:r>
              <a:rPr lang="en-GB" sz="2000" dirty="0"/>
              <a:t>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(So it needn’t obey the usual laws of physics regarding causality.)</a:t>
            </a:r>
            <a:endParaRPr lang="en-US" sz="24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920343" y="4484914"/>
            <a:ext cx="335280" cy="312927"/>
          </a:xfrm>
          <a:prstGeom prst="ellipse">
            <a:avLst/>
          </a:prstGeom>
          <a:noFill/>
          <a:ln w="3683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aal1-lucidity-piano1-tw-44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43849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300038"/>
            <a:ext cx="8882063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1268413" y="295275"/>
            <a:ext cx="708025" cy="27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 flipV="1">
            <a:off x="5192486" y="3632200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" name="zl2-lucidity-orch1-44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6004" y="375557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72461" y="333828"/>
            <a:ext cx="507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● </a:t>
            </a:r>
            <a:r>
              <a:rPr lang="en-GB" sz="2400" b="1" dirty="0" smtClean="0"/>
              <a:t>Survival depends on perception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4231" y="965201"/>
            <a:ext cx="5852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● Perception works by model-fitting (unconscious)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37546" y="3082858"/>
            <a:ext cx="2212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•  Platonic objects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59316" y="3540059"/>
            <a:ext cx="3809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• Organically-changing patterns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004" y="1509489"/>
            <a:ext cx="6022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● Science works by model-fitting (partly conscious)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138" y="2002969"/>
            <a:ext cx="7005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/>
              <a:t>●</a:t>
            </a:r>
            <a:r>
              <a:rPr lang="en-GB" sz="2400" dirty="0" smtClean="0"/>
              <a:t> </a:t>
            </a:r>
            <a:r>
              <a:rPr lang="en-GB" sz="2400" b="1" dirty="0" smtClean="0"/>
              <a:t>Model-fitting uses </a:t>
            </a:r>
            <a:r>
              <a:rPr lang="en-GB" sz="2400" b="1" dirty="0" smtClean="0">
                <a:solidFill>
                  <a:srgbClr val="FF0000"/>
                </a:solidFill>
              </a:rPr>
              <a:t>unconscious mathematics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5998" y="2619848"/>
            <a:ext cx="6165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 smtClean="0"/>
              <a:t>● Model-fitting builds on our unconscious interest in: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-133001" y="3994879"/>
            <a:ext cx="919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–</a:t>
            </a:r>
            <a:r>
              <a:rPr lang="en-GB" sz="2400" b="1" dirty="0" smtClean="0"/>
              <a:t> mathematics &amp; music </a:t>
            </a:r>
            <a:r>
              <a:rPr lang="en-GB" sz="2400" b="1" dirty="0" smtClean="0">
                <a:solidFill>
                  <a:srgbClr val="FF0000"/>
                </a:solidFill>
              </a:rPr>
              <a:t>play</a:t>
            </a:r>
            <a:r>
              <a:rPr lang="en-GB" sz="2400" b="1" dirty="0" smtClean="0"/>
              <a:t> with such objects and patterns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3141" y="4638386"/>
            <a:ext cx="812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● Further aspects: complexity and </a:t>
            </a:r>
            <a:r>
              <a:rPr lang="en-GB" sz="2000" b="1" dirty="0" smtClean="0">
                <a:solidFill>
                  <a:srgbClr val="FF0000"/>
                </a:solidFill>
              </a:rPr>
              <a:t>multi-level thinking</a:t>
            </a:r>
            <a:r>
              <a:rPr lang="en-GB" sz="2000" dirty="0" smtClean="0"/>
              <a:t>,..                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  <a:r>
              <a:rPr lang="en-GB" sz="2000" dirty="0" smtClean="0"/>
              <a:t>     ... “self”,... “free will”,...   </a:t>
            </a:r>
            <a:endParaRPr lang="en-GB" sz="20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77647" y="5558291"/>
            <a:ext cx="73246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 </a:t>
            </a:r>
            <a:r>
              <a:rPr lang="en-US" sz="2000" b="1" dirty="0" smtClean="0"/>
              <a:t>”lucidity principles”  ”</a:t>
            </a:r>
            <a:r>
              <a:rPr lang="en-US" sz="2000" b="1" dirty="0" err="1" smtClean="0"/>
              <a:t>Ramachandran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-220663" y="-368300"/>
            <a:ext cx="9556751" cy="755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 b="1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931988" y="58039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ACA6F8"/>
                </a:solidFill>
              </a:rPr>
              <a:t>(No time for the following slides:</a:t>
            </a:r>
            <a:r>
              <a:rPr lang="en-US" sz="2400" b="1" i="1">
                <a:solidFill>
                  <a:srgbClr val="ACA6F8"/>
                </a:solidFill>
                <a:sym typeface="Wingdings" pitchFamily="2" charset="2"/>
              </a:rPr>
              <a:t>)</a:t>
            </a:r>
            <a:endParaRPr lang="en-US" sz="2400" b="1" i="1">
              <a:solidFill>
                <a:srgbClr val="ACA6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" y="3749675"/>
            <a:ext cx="845343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50" y="846138"/>
            <a:ext cx="85105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674688" y="306388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Mozart K 545: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28638" y="3179763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Not quite Mozart K 545:</a:t>
            </a:r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 flipV="1">
            <a:off x="4833711" y="1863725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 flipV="1">
            <a:off x="4695599" y="4794024"/>
            <a:ext cx="0" cy="427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pic>
        <p:nvPicPr>
          <p:cNvPr id="11" name="aal1-lucidity-piano1-tw-44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1239983"/>
            <a:ext cx="304800" cy="304800"/>
          </a:xfrm>
          <a:prstGeom prst="rect">
            <a:avLst/>
          </a:prstGeom>
        </p:spPr>
      </p:pic>
      <p:pic>
        <p:nvPicPr>
          <p:cNvPr id="12" name="aal3lucidity-piano2-tw-44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839200" y="4163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71450"/>
            <a:ext cx="825658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1003300" y="0"/>
            <a:ext cx="361315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 flipV="1">
            <a:off x="5069114" y="3632200"/>
            <a:ext cx="0" cy="427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5" name="zl4-lucidity-orch3-44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12628" y="37555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41793"/>
            <a:ext cx="865822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775" y="2418206"/>
            <a:ext cx="351948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163" y="5518373"/>
            <a:ext cx="60753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25" y="3966018"/>
            <a:ext cx="715486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4549775" y="2791268"/>
            <a:ext cx="1404938" cy="17653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6165850" y="2770631"/>
            <a:ext cx="660400" cy="17208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 flipH="1">
            <a:off x="6342742" y="4597843"/>
            <a:ext cx="420007" cy="100466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5007429" y="4726431"/>
            <a:ext cx="904419" cy="11663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46171" y="584925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  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>
          <a:xfrm rot="-1200000">
            <a:off x="4919104" y="6038091"/>
            <a:ext cx="91440" cy="60089"/>
          </a:xfrm>
          <a:prstGeom prst="ellipse">
            <a:avLst/>
          </a:prstGeom>
          <a:solidFill>
            <a:srgbClr val="1C1C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4153" y="159662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Hyperspace leaps  </a:t>
            </a:r>
            <a:r>
              <a:rPr lang="en-GB" sz="1600" dirty="0" smtClean="0"/>
              <a:t>–</a:t>
            </a:r>
            <a:r>
              <a:rPr lang="en-GB" dirty="0" smtClean="0"/>
              <a:t> </a:t>
            </a:r>
            <a:r>
              <a:rPr lang="en-GB" i="1" dirty="0" smtClean="0"/>
              <a:t>part</a:t>
            </a:r>
            <a:r>
              <a:rPr lang="en-GB" dirty="0" smtClean="0"/>
              <a:t> of how the magic is done: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596571" y="3889829"/>
            <a:ext cx="391886" cy="290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27708" y="3926114"/>
            <a:ext cx="391886" cy="22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307975" y="131763"/>
            <a:ext cx="66516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Finally: the central idea or hypothesis that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</a:rPr>
              <a:t>             perception works by model-fitting</a:t>
            </a:r>
          </a:p>
          <a:p>
            <a:endParaRPr lang="en-GB" sz="2400" b="1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deserves to be taken seriously for other reasons too, e.g.,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14325" y="5543550"/>
            <a:ext cx="872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more on this, </a:t>
            </a:r>
            <a:r>
              <a:rPr lang="en-US" sz="2000" dirty="0" err="1">
                <a:solidFill>
                  <a:schemeClr val="bg1"/>
                </a:solidFill>
              </a:rPr>
              <a:t>websearch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”lucidity principles”</a:t>
            </a:r>
            <a:r>
              <a:rPr lang="en-GB" sz="2000" b="1" dirty="0">
                <a:solidFill>
                  <a:srgbClr val="FFFF00"/>
                </a:solidFill>
              </a:rPr>
              <a:t>  ”V. S. </a:t>
            </a:r>
            <a:r>
              <a:rPr lang="en-GB" sz="2000" b="1" dirty="0" err="1">
                <a:solidFill>
                  <a:srgbClr val="FFFF00"/>
                </a:solidFill>
              </a:rPr>
              <a:t>Ramachandran</a:t>
            </a:r>
            <a:r>
              <a:rPr lang="en-GB" sz="2000" b="1" dirty="0">
                <a:solidFill>
                  <a:srgbClr val="FFFF00"/>
                </a:solidFill>
              </a:rPr>
              <a:t>”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309563" y="2133600"/>
            <a:ext cx="883443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Arial" charset="0"/>
              </a:rPr>
              <a:t>● </a:t>
            </a:r>
            <a:r>
              <a:rPr lang="en-GB" dirty="0">
                <a:solidFill>
                  <a:schemeClr val="bg1"/>
                </a:solidFill>
              </a:rPr>
              <a:t>The nature of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“</a:t>
            </a:r>
            <a:r>
              <a:rPr lang="en-GB" b="1" dirty="0">
                <a:solidFill>
                  <a:srgbClr val="FFFF00"/>
                </a:solidFill>
              </a:rPr>
              <a:t>self </a:t>
            </a:r>
            <a:r>
              <a:rPr lang="en-GB" dirty="0" smtClean="0">
                <a:solidFill>
                  <a:srgbClr val="FFFF00"/>
                </a:solidFill>
              </a:rPr>
              <a:t>”:</a:t>
            </a:r>
            <a:r>
              <a:rPr lang="en-GB" dirty="0" smtClean="0">
                <a:solidFill>
                  <a:srgbClr val="FF330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the brain is </a:t>
            </a:r>
            <a:r>
              <a:rPr lang="en-GB" b="1" i="1" dirty="0">
                <a:solidFill>
                  <a:schemeClr val="bg1"/>
                </a:solidFill>
              </a:rPr>
              <a:t>committee-like</a:t>
            </a:r>
            <a:r>
              <a:rPr lang="en-GB" b="1" dirty="0">
                <a:solidFill>
                  <a:schemeClr val="bg1"/>
                </a:solidFill>
              </a:rPr>
              <a:t>,</a:t>
            </a:r>
            <a:r>
              <a:rPr lang="en-GB" dirty="0">
                <a:solidFill>
                  <a:schemeClr val="bg1"/>
                </a:solidFill>
              </a:rPr>
              <a:t> yet has a </a:t>
            </a:r>
            <a:r>
              <a:rPr lang="en-GB" b="1" i="1" dirty="0">
                <a:solidFill>
                  <a:schemeClr val="bg1"/>
                </a:solidFill>
              </a:rPr>
              <a:t>single</a:t>
            </a:r>
            <a:endParaRPr lang="en-GB" i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  internal  </a:t>
            </a:r>
            <a:r>
              <a:rPr lang="en-GB" b="1" dirty="0">
                <a:solidFill>
                  <a:schemeClr val="bg1"/>
                </a:solidFill>
              </a:rPr>
              <a:t>“self-</a:t>
            </a:r>
            <a:r>
              <a:rPr lang="en-GB" b="1" dirty="0">
                <a:solidFill>
                  <a:srgbClr val="FFFF00"/>
                </a:solidFill>
              </a:rPr>
              <a:t>model</a:t>
            </a:r>
            <a:r>
              <a:rPr lang="en-GB" b="1" dirty="0">
                <a:solidFill>
                  <a:schemeClr val="bg1"/>
                </a:solidFill>
              </a:rPr>
              <a:t>”</a:t>
            </a:r>
            <a:r>
              <a:rPr lang="en-GB" dirty="0">
                <a:solidFill>
                  <a:schemeClr val="bg1"/>
                </a:solidFill>
              </a:rPr>
              <a:t> – continuously being fitted to the incoming data (visual,</a:t>
            </a:r>
          </a:p>
          <a:p>
            <a:r>
              <a:rPr lang="en-GB" dirty="0">
                <a:solidFill>
                  <a:schemeClr val="bg1"/>
                </a:solidFill>
              </a:rPr>
              <a:t>   auditory, tactile, </a:t>
            </a:r>
            <a:r>
              <a:rPr lang="en-GB" b="1" dirty="0">
                <a:solidFill>
                  <a:schemeClr val="bg1"/>
                </a:solidFill>
              </a:rPr>
              <a:t>and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proprioceptive</a:t>
            </a:r>
            <a:r>
              <a:rPr lang="en-GB" dirty="0" smtClean="0">
                <a:solidFill>
                  <a:schemeClr val="bg1"/>
                </a:solidFill>
              </a:rPr>
              <a:t>).              </a:t>
            </a:r>
            <a:r>
              <a:rPr lang="en-GB" sz="1600" dirty="0" smtClean="0">
                <a:solidFill>
                  <a:schemeClr val="bg1"/>
                </a:solidFill>
              </a:rPr>
              <a:t>(As distinct from </a:t>
            </a:r>
            <a:r>
              <a:rPr lang="en-GB" sz="1600" b="1" dirty="0" smtClean="0">
                <a:solidFill>
                  <a:srgbClr val="FFFF00"/>
                </a:solidFill>
              </a:rPr>
              <a:t>“being conscious”!!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cs typeface="Arial" charset="0"/>
              </a:rPr>
              <a:t>●</a:t>
            </a:r>
            <a:r>
              <a:rPr lang="en-GB" dirty="0">
                <a:solidFill>
                  <a:schemeClr val="bg1"/>
                </a:solidFill>
              </a:rPr>
              <a:t>   </a:t>
            </a:r>
            <a:r>
              <a:rPr lang="en-GB" dirty="0" err="1">
                <a:solidFill>
                  <a:schemeClr val="bg1"/>
                </a:solidFill>
              </a:rPr>
              <a:t>Acausality</a:t>
            </a:r>
            <a:r>
              <a:rPr lang="en-GB" dirty="0">
                <a:solidFill>
                  <a:schemeClr val="bg1"/>
                </a:solidFill>
              </a:rPr>
              <a:t> illusions include the perceived (subjective) times of </a:t>
            </a:r>
            <a:r>
              <a:rPr lang="en-GB" b="1" i="1" dirty="0">
                <a:solidFill>
                  <a:srgbClr val="FFFF00"/>
                </a:solidFill>
              </a:rPr>
              <a:t>making</a:t>
            </a:r>
          </a:p>
          <a:p>
            <a:r>
              <a:rPr lang="en-GB" b="1" i="1" dirty="0">
                <a:solidFill>
                  <a:srgbClr val="FFFF00"/>
                </a:solidFill>
              </a:rPr>
              <a:t>   decisions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(cf. </a:t>
            </a:r>
            <a:r>
              <a:rPr lang="en-GB" dirty="0">
                <a:solidFill>
                  <a:schemeClr val="bg1"/>
                </a:solidFill>
              </a:rPr>
              <a:t>Grey </a:t>
            </a:r>
            <a:r>
              <a:rPr lang="en-GB" dirty="0" smtClean="0">
                <a:solidFill>
                  <a:schemeClr val="bg1"/>
                </a:solidFill>
              </a:rPr>
              <a:t>Walter and  Benjamin </a:t>
            </a:r>
            <a:r>
              <a:rPr lang="en-GB" dirty="0" err="1" smtClean="0">
                <a:solidFill>
                  <a:schemeClr val="bg1"/>
                </a:solidFill>
              </a:rPr>
              <a:t>Libet</a:t>
            </a:r>
            <a:r>
              <a:rPr lang="en-GB" dirty="0" smtClean="0">
                <a:solidFill>
                  <a:schemeClr val="bg1"/>
                </a:solidFill>
              </a:rPr>
              <a:t> experiments, </a:t>
            </a:r>
            <a:r>
              <a:rPr lang="en-GB" b="1" dirty="0" smtClean="0">
                <a:solidFill>
                  <a:srgbClr val="FFFF00"/>
                </a:solidFill>
              </a:rPr>
              <a:t>free-will</a:t>
            </a:r>
            <a:r>
              <a:rPr lang="en-GB" dirty="0" smtClean="0">
                <a:solidFill>
                  <a:schemeClr val="bg1"/>
                </a:solidFill>
              </a:rPr>
              <a:t> debates).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  (The “perceived times of internal decisions </a:t>
            </a:r>
            <a:r>
              <a:rPr lang="en-GB" b="1" dirty="0">
                <a:solidFill>
                  <a:srgbClr val="FFFF00"/>
                </a:solidFill>
              </a:rPr>
              <a:t>must be later than</a:t>
            </a:r>
            <a:r>
              <a:rPr lang="en-GB" dirty="0">
                <a:solidFill>
                  <a:schemeClr val="bg1"/>
                </a:solidFill>
              </a:rPr>
              <a:t>, and perceived</a:t>
            </a:r>
          </a:p>
          <a:p>
            <a:r>
              <a:rPr lang="en-GB" dirty="0">
                <a:solidFill>
                  <a:schemeClr val="bg1"/>
                </a:solidFill>
              </a:rPr>
              <a:t>   times of outside-world events </a:t>
            </a:r>
            <a:r>
              <a:rPr lang="en-GB" b="1" dirty="0">
                <a:solidFill>
                  <a:srgbClr val="FFFF00"/>
                </a:solidFill>
              </a:rPr>
              <a:t>earlier than</a:t>
            </a:r>
            <a:r>
              <a:rPr lang="en-GB" dirty="0">
                <a:solidFill>
                  <a:schemeClr val="bg1"/>
                </a:solidFill>
              </a:rPr>
              <a:t>… physical events in the nervous</a:t>
            </a:r>
          </a:p>
          <a:p>
            <a:r>
              <a:rPr lang="en-GB" dirty="0">
                <a:solidFill>
                  <a:schemeClr val="bg1"/>
                </a:solidFill>
              </a:rPr>
              <a:t>   system.  Only thus can the brain… represent both sets of times in its internal</a:t>
            </a:r>
          </a:p>
          <a:p>
            <a:r>
              <a:rPr lang="en-GB" dirty="0">
                <a:solidFill>
                  <a:schemeClr val="bg1"/>
                </a:solidFill>
              </a:rPr>
              <a:t>   model of the </a:t>
            </a:r>
            <a:r>
              <a:rPr lang="en-GB" b="1" dirty="0">
                <a:solidFill>
                  <a:srgbClr val="FFFF00"/>
                </a:solidFill>
              </a:rPr>
              <a:t>self in its surroundings</a:t>
            </a:r>
            <a:r>
              <a:rPr lang="en-GB" dirty="0">
                <a:solidFill>
                  <a:schemeClr val="bg1"/>
                </a:solidFill>
              </a:rPr>
              <a:t> at the… accuracies needed for survival.” 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5896" name="lucidity-necker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37400" y="180975"/>
            <a:ext cx="1828800" cy="1828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" fill="hold"/>
                                        <p:tgtEl>
                                          <p:spTgt spid="165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5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5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589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07975" y="184150"/>
            <a:ext cx="788869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idea to take seriously (with far-reaching implications):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</a:t>
            </a:r>
            <a:r>
              <a:rPr lang="en-US" sz="2400" b="1" dirty="0">
                <a:solidFill>
                  <a:srgbClr val="FFFF00"/>
                </a:solidFill>
              </a:rPr>
              <a:t>perception works by model-fitting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unconscious</a:t>
            </a:r>
            <a:r>
              <a:rPr lang="en-US" sz="2400" dirty="0">
                <a:solidFill>
                  <a:schemeClr val="bg1"/>
                </a:solidFill>
              </a:rPr>
              <a:t> brain actively fits an  </a:t>
            </a:r>
            <a:r>
              <a:rPr lang="en-US" sz="2400" b="1" dirty="0">
                <a:solidFill>
                  <a:srgbClr val="FFFF00"/>
                </a:solidFill>
              </a:rPr>
              <a:t>internal model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the sensory data coming in from the  </a:t>
            </a:r>
            <a:r>
              <a:rPr lang="en-US" sz="2400" b="1" dirty="0">
                <a:solidFill>
                  <a:schemeClr val="bg1"/>
                </a:solidFill>
              </a:rPr>
              <a:t>outside world.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If the fit is good enough, </a:t>
            </a:r>
            <a:r>
              <a:rPr lang="en-US" sz="2400" dirty="0">
                <a:solidFill>
                  <a:schemeClr val="bg1"/>
                </a:solidFill>
              </a:rPr>
              <a:t>the internal model becomes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perceived reality.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Example: the “walking lights</a:t>
            </a:r>
            <a:r>
              <a:rPr lang="en-US" dirty="0">
                <a:solidFill>
                  <a:schemeClr val="bg1"/>
                </a:solidFill>
              </a:rPr>
              <a:t>”: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748" name="lucidity-walking-lights1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91188" y="3279779"/>
            <a:ext cx="1584960" cy="1238250"/>
          </a:xfrm>
          <a:ln/>
        </p:spPr>
      </p:pic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6" name="Picture 5" descr="walk-1-fast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3228522"/>
            <a:ext cx="1828800" cy="14287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Websearch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e-book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”lucidity principles”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" fill="hold"/>
                                        <p:tgtEl>
                                          <p:spTgt spid="116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67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6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0" y="5472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3935" y="5529263"/>
            <a:ext cx="4976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Websearch</a:t>
            </a:r>
            <a:r>
              <a:rPr lang="en-US" sz="2000" dirty="0" smtClean="0"/>
              <a:t>  </a:t>
            </a:r>
            <a:r>
              <a:rPr lang="en-US" sz="2000" b="1" dirty="0" smtClean="0"/>
              <a:t>e-book</a:t>
            </a:r>
            <a:r>
              <a:rPr lang="en-US" sz="2000" dirty="0" smtClean="0"/>
              <a:t> </a:t>
            </a:r>
            <a:r>
              <a:rPr lang="en-US" sz="2000" b="1" dirty="0" smtClean="0"/>
              <a:t>”lucidity principles”</a:t>
            </a:r>
            <a:endParaRPr lang="en-US" sz="20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62048" y="212725"/>
            <a:ext cx="3294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And</a:t>
            </a:r>
            <a:r>
              <a:rPr lang="en-US" sz="2400" b="1" dirty="0"/>
              <a:t> what is a </a:t>
            </a:r>
            <a:r>
              <a:rPr lang="en-US" sz="2400" b="1" dirty="0">
                <a:solidFill>
                  <a:srgbClr val="FF0000"/>
                </a:solidFill>
              </a:rPr>
              <a:t>model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>
          <a:solidFill>
            <a:srgbClr val="FF0000"/>
          </a:solidFill>
          <a:round/>
          <a:headEnd/>
          <a:tailEnd type="triangle" w="med" len="med"/>
        </a:ln>
        <a:effectLst/>
      </a:spPr>
      <a:bodyPr/>
      <a:lstStyle>
        <a:defPPr>
          <a:defRPr/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71040</TotalTime>
  <Words>3837</Words>
  <Application>Microsoft Office PowerPoint</Application>
  <PresentationFormat>On-screen Show (4:3)</PresentationFormat>
  <Paragraphs>633</Paragraphs>
  <Slides>79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Default Design</vt:lpstr>
      <vt:lpstr>Slide 1</vt:lpstr>
      <vt:lpstr>What indeed is  music?       What is  science?  What is  mathematics? </vt:lpstr>
      <vt:lpstr>What indeed is  music?       What is  science?  What is  mathematics? </vt:lpstr>
      <vt:lpstr>What indeed is  music?       What is  science?  What is  mathematics?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Tui song recorded in Invercargill, New Zealand: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Revolting Parentheses</dc:title>
  <dc:creator>User</dc:creator>
  <cp:lastModifiedBy>mem</cp:lastModifiedBy>
  <cp:revision>348</cp:revision>
  <dcterms:created xsi:type="dcterms:W3CDTF">2006-01-12T13:59:04Z</dcterms:created>
  <dcterms:modified xsi:type="dcterms:W3CDTF">2016-09-19T08:26:07Z</dcterms:modified>
</cp:coreProperties>
</file>