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4" r:id="rId2"/>
    <p:sldId id="662" r:id="rId3"/>
    <p:sldId id="664" r:id="rId4"/>
    <p:sldId id="665" r:id="rId5"/>
    <p:sldId id="752" r:id="rId6"/>
    <p:sldId id="756" r:id="rId7"/>
    <p:sldId id="675" r:id="rId8"/>
    <p:sldId id="677" r:id="rId9"/>
    <p:sldId id="678" r:id="rId10"/>
    <p:sldId id="682" r:id="rId11"/>
    <p:sldId id="683" r:id="rId12"/>
    <p:sldId id="690" r:id="rId13"/>
    <p:sldId id="698" r:id="rId14"/>
    <p:sldId id="703" r:id="rId15"/>
    <p:sldId id="705" r:id="rId16"/>
    <p:sldId id="710" r:id="rId17"/>
    <p:sldId id="716" r:id="rId18"/>
    <p:sldId id="725" r:id="rId19"/>
    <p:sldId id="728" r:id="rId20"/>
    <p:sldId id="732" r:id="rId21"/>
    <p:sldId id="736" r:id="rId22"/>
    <p:sldId id="742" r:id="rId23"/>
    <p:sldId id="757" r:id="rId24"/>
    <p:sldId id="556" r:id="rId25"/>
    <p:sldId id="653" r:id="rId26"/>
    <p:sldId id="656" r:id="rId27"/>
    <p:sldId id="657" r:id="rId28"/>
    <p:sldId id="490" r:id="rId29"/>
    <p:sldId id="491" r:id="rId30"/>
    <p:sldId id="492" r:id="rId31"/>
    <p:sldId id="493" r:id="rId32"/>
    <p:sldId id="496" r:id="rId33"/>
    <p:sldId id="497" r:id="rId34"/>
    <p:sldId id="631" r:id="rId35"/>
    <p:sldId id="519" r:id="rId36"/>
    <p:sldId id="632" r:id="rId37"/>
    <p:sldId id="518" r:id="rId38"/>
    <p:sldId id="444" r:id="rId39"/>
    <p:sldId id="403" r:id="rId40"/>
    <p:sldId id="571" r:id="rId41"/>
    <p:sldId id="567" r:id="rId42"/>
    <p:sldId id="568" r:id="rId43"/>
    <p:sldId id="569" r:id="rId44"/>
    <p:sldId id="57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1AA"/>
    <a:srgbClr val="F9F7A7"/>
    <a:srgbClr val="F5F7A7"/>
    <a:srgbClr val="F8F2A6"/>
    <a:srgbClr val="B2B2B2"/>
    <a:srgbClr val="DDDDDD"/>
    <a:srgbClr val="00FF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74" autoAdjust="0"/>
  </p:normalViewPr>
  <p:slideViewPr>
    <p:cSldViewPr snapToGrid="0">
      <p:cViewPr varScale="1">
        <p:scale>
          <a:sx n="61" d="100"/>
          <a:sy n="61" d="100"/>
        </p:scale>
        <p:origin x="-7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PPTS\KILLW-TACHO-JETS\HAURW\qbo_vbo02.wmv" TargetMode="External"/><Relationship Id="rId1" Type="http://schemas.openxmlformats.org/officeDocument/2006/relationships/video" Target="file:///C:\PPTS\KILLW-TACHO-JETS\HAURW\no_qbo_vbo01.wmv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www.gfd-dennou.org/library/gfd_exp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785342" y="3668393"/>
            <a:ext cx="5429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dirty="0"/>
              <a:t>Michael E. McIntyre,</a:t>
            </a:r>
          </a:p>
          <a:p>
            <a:pPr algn="ctr"/>
            <a:r>
              <a:rPr lang="en-GB" sz="1800" dirty="0"/>
              <a:t>Dept of Applied Mathematics &amp; Theoretical Physics,</a:t>
            </a:r>
          </a:p>
          <a:p>
            <a:pPr algn="ctr"/>
            <a:r>
              <a:rPr lang="en-GB" sz="1800" dirty="0"/>
              <a:t>University of Cambridge, UK </a:t>
            </a:r>
            <a:endParaRPr lang="en-US" sz="1800" dirty="0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769938" y="5368925"/>
            <a:ext cx="75247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For more detail, websearch</a:t>
            </a:r>
            <a:r>
              <a:rPr lang="en-US" sz="2000" b="1">
                <a:solidFill>
                  <a:srgbClr val="FF3300"/>
                </a:solidFill>
              </a:rPr>
              <a:t> ”lucidity principles” </a:t>
            </a:r>
            <a:endParaRPr lang="en-US" sz="2000"/>
          </a:p>
          <a:p>
            <a:pPr algn="ctr"/>
            <a:r>
              <a:rPr lang="en-US" sz="1800"/>
              <a:t>then back to my home page at ”Encyclopedia”, ”staircase”, ”Rosenbluth”.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543649" y="1175242"/>
            <a:ext cx="60564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tx2"/>
                </a:solidFill>
              </a:rPr>
              <a:t>           </a:t>
            </a:r>
            <a:r>
              <a:rPr lang="en-GB" sz="2800" dirty="0">
                <a:solidFill>
                  <a:schemeClr val="tx2"/>
                </a:solidFill>
              </a:rPr>
              <a:t>A tale of two paradigms</a:t>
            </a:r>
            <a:r>
              <a:rPr lang="en-GB" sz="2800" dirty="0" smtClean="0">
                <a:solidFill>
                  <a:schemeClr val="tx2"/>
                </a:solidFill>
              </a:rPr>
              <a:t>,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 with </a:t>
            </a:r>
            <a:r>
              <a:rPr lang="en-GB" dirty="0">
                <a:solidFill>
                  <a:schemeClr val="tx2"/>
                </a:solidFill>
              </a:rPr>
              <a:t>remarks on unconscious assumptions</a:t>
            </a:r>
          </a:p>
          <a:p>
            <a:endParaRPr lang="en-GB" dirty="0" smtClean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       </a:t>
            </a:r>
            <a:r>
              <a:rPr lang="en-GB" sz="1800" dirty="0" smtClean="0">
                <a:solidFill>
                  <a:schemeClr val="tx2"/>
                </a:solidFill>
              </a:rPr>
              <a:t>(after the Bernhard </a:t>
            </a:r>
            <a:r>
              <a:rPr lang="en-GB" sz="1800" dirty="0" err="1">
                <a:solidFill>
                  <a:schemeClr val="tx2"/>
                </a:solidFill>
              </a:rPr>
              <a:t>Haurwitz</a:t>
            </a:r>
            <a:r>
              <a:rPr lang="en-GB" sz="1800" dirty="0">
                <a:solidFill>
                  <a:schemeClr val="tx2"/>
                </a:solidFill>
              </a:rPr>
              <a:t> Memorial </a:t>
            </a:r>
            <a:r>
              <a:rPr lang="en-GB" sz="1800" dirty="0" smtClean="0">
                <a:solidFill>
                  <a:schemeClr val="tx2"/>
                </a:solidFill>
              </a:rPr>
              <a:t>Lecture)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64695" y="359764"/>
            <a:ext cx="2852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FDSE Guest Lecture 8 Sept 2014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napshot1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th850_pv_19790127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3" y="2376488"/>
            <a:ext cx="29718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</a:rPr>
              <a:t>McIntyre and Palmer (1983), revisited</a:t>
            </a:r>
            <a:endParaRPr lang="en-US" sz="2600" b="1">
              <a:solidFill>
                <a:srgbClr val="0050A0"/>
              </a:solidFill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/>
              <a:t>PVU</a:t>
            </a:r>
          </a:p>
        </p:txBody>
      </p:sp>
      <p:pic>
        <p:nvPicPr>
          <p:cNvPr id="28679" name="Picture 10" descr="snapshot10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1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6872288" y="19335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Final state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573713" y="1220788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turbulent</a:t>
            </a:r>
          </a:p>
          <a:p>
            <a:r>
              <a:rPr lang="en-US" b="1">
                <a:solidFill>
                  <a:srgbClr val="FF3300"/>
                </a:solidFill>
              </a:rPr>
              <a:t>here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7507288" y="1127125"/>
            <a:ext cx="150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wavelike</a:t>
            </a:r>
          </a:p>
          <a:p>
            <a:r>
              <a:rPr lang="en-US" b="1">
                <a:solidFill>
                  <a:srgbClr val="FF3300"/>
                </a:solidFill>
              </a:rPr>
              <a:t>        here</a:t>
            </a:r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 flipH="1">
            <a:off x="8094663" y="1925638"/>
            <a:ext cx="569912" cy="17065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6370638" y="1917700"/>
            <a:ext cx="958850" cy="14747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4722813" y="720725"/>
            <a:ext cx="4357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PV on the 850K stratification surface: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ls-ajs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563" y="-581025"/>
            <a:ext cx="7240587" cy="762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1135063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978775" y="0"/>
            <a:ext cx="1165225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1177925" y="28575"/>
            <a:ext cx="29733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28988" y="1103313"/>
            <a:ext cx="2636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Inhomogeneous!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065838" y="104775"/>
            <a:ext cx="1830387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PV at 850K</a:t>
            </a:r>
            <a:r>
              <a:rPr lang="en-GB" sz="2000" b="1"/>
              <a:t>,</a:t>
            </a:r>
          </a:p>
          <a:p>
            <a:r>
              <a:rPr lang="en-GB" sz="1800" b="1"/>
              <a:t> mid-Jan. 1979</a:t>
            </a:r>
            <a:endParaRPr lang="en-US" sz="1800" b="1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043613" y="1793875"/>
            <a:ext cx="1903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Quasi-elastic</a:t>
            </a:r>
          </a:p>
          <a:p>
            <a:r>
              <a:rPr lang="en-US" sz="2000"/>
              <a:t>“eddy-transport</a:t>
            </a:r>
          </a:p>
          <a:p>
            <a:r>
              <a:rPr lang="en-US" sz="2000"/>
              <a:t>      barrier”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H="1">
            <a:off x="6146800" y="2498725"/>
            <a:ext cx="354013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6871" name="AutoShape 9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AutoShape 10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515938" y="4445000"/>
            <a:ext cx="82962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/>
              <a:t>NB: </a:t>
            </a:r>
            <a:r>
              <a:rPr lang="en-GB" sz="2000" dirty="0"/>
              <a:t> it’s impossible to make sense of the dynamics, even gross</a:t>
            </a:r>
          </a:p>
          <a:p>
            <a:r>
              <a:rPr lang="en-GB" sz="2000" dirty="0"/>
              <a:t>angular-momentum budgets </a:t>
            </a:r>
            <a:r>
              <a:rPr lang="en-GB" sz="1800" dirty="0">
                <a:solidFill>
                  <a:srgbClr val="FF3300"/>
                </a:solidFill>
              </a:rPr>
              <a:t>–</a:t>
            </a:r>
            <a:r>
              <a:rPr lang="en-GB" sz="2000" dirty="0">
                <a:solidFill>
                  <a:srgbClr val="FF3300"/>
                </a:solidFill>
              </a:rPr>
              <a:t> </a:t>
            </a:r>
            <a:r>
              <a:rPr lang="en-GB" sz="2000" b="1" dirty="0">
                <a:solidFill>
                  <a:srgbClr val="FF3300"/>
                </a:solidFill>
              </a:rPr>
              <a:t>including Starr’s “negative viscosity”</a:t>
            </a:r>
            <a:endParaRPr lang="en-GB" sz="1800" dirty="0">
              <a:solidFill>
                <a:srgbClr val="FF3300"/>
              </a:solidFill>
            </a:endParaRPr>
          </a:p>
          <a:p>
            <a:r>
              <a:rPr lang="en-GB" sz="2000" dirty="0">
                <a:solidFill>
                  <a:srgbClr val="FF3300"/>
                </a:solidFill>
              </a:rPr>
              <a:t>(anti-friction) –</a:t>
            </a:r>
            <a:r>
              <a:rPr lang="en-GB" sz="2000" dirty="0"/>
              <a:t> without recognizing this inhomogeneous jigsaw structure.</a:t>
            </a:r>
          </a:p>
          <a:p>
            <a:endParaRPr lang="en-GB" sz="2000" dirty="0"/>
          </a:p>
          <a:p>
            <a:r>
              <a:rPr lang="en-GB" sz="2000" dirty="0"/>
              <a:t>The simplest  </a:t>
            </a:r>
            <a:r>
              <a:rPr lang="en-GB" sz="2000" b="1" dirty="0"/>
              <a:t>fully self-consistent </a:t>
            </a:r>
            <a:r>
              <a:rPr lang="en-GB" sz="2000" dirty="0"/>
              <a:t> model of the structure is the</a:t>
            </a:r>
          </a:p>
          <a:p>
            <a:r>
              <a:rPr lang="en-GB" sz="2000" b="1" dirty="0" err="1">
                <a:solidFill>
                  <a:srgbClr val="FF3300"/>
                </a:solidFill>
              </a:rPr>
              <a:t>Stewartson</a:t>
            </a:r>
            <a:r>
              <a:rPr lang="en-GB" sz="2000" b="1" dirty="0">
                <a:solidFill>
                  <a:srgbClr val="FF3300"/>
                </a:solidFill>
              </a:rPr>
              <a:t>-Warn-Warn (1978) nonlinear critical-layer theory.</a:t>
            </a:r>
            <a:r>
              <a:rPr lang="en-GB" sz="2000" dirty="0"/>
              <a:t> </a:t>
            </a:r>
          </a:p>
          <a:p>
            <a:r>
              <a:rPr lang="en-GB" sz="2000" dirty="0"/>
              <a:t>And the essence of it was first recognized by Dickinson (1969).</a:t>
            </a:r>
            <a:endParaRPr lang="en-US" sz="2000" dirty="0"/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523875" y="4016375"/>
            <a:ext cx="612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(wave breaking</a:t>
            </a:r>
            <a:r>
              <a:rPr lang="en-GB" sz="1600"/>
              <a:t> </a:t>
            </a:r>
            <a:r>
              <a:rPr lang="en-GB" sz="1600">
                <a:cs typeface="Arial" charset="0"/>
              </a:rPr>
              <a:t>→</a:t>
            </a:r>
            <a:r>
              <a:rPr lang="en-GB" sz="1600"/>
              <a:t> </a:t>
            </a:r>
            <a:r>
              <a:rPr lang="en-GB" sz="1600" b="1">
                <a:solidFill>
                  <a:srgbClr val="FF3300"/>
                </a:solidFill>
              </a:rPr>
              <a:t>inhomogeneous PV mixing</a:t>
            </a:r>
            <a:r>
              <a:rPr lang="en-GB" sz="1600"/>
              <a:t> via </a:t>
            </a:r>
            <a:r>
              <a:rPr lang="en-GB" sz="1600" b="1"/>
              <a:t>scale effect)</a:t>
            </a:r>
            <a:endParaRPr lang="en-US" sz="1600" b="1">
              <a:latin typeface="Baskerville Old Face" pitchFamily="18" charset="0"/>
            </a:endParaRPr>
          </a:p>
        </p:txBody>
      </p:sp>
      <p:sp>
        <p:nvSpPr>
          <p:cNvPr id="36876" name="Text Box 16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6878" name="Text Box 18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6879" name="Line 20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5060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5063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98500" y="4667250"/>
            <a:ext cx="77787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/>
              <a:t>Historical note:</a:t>
            </a:r>
            <a:r>
              <a:rPr lang="en-GB" sz="1800"/>
              <a:t> the PV-mixing idea was  </a:t>
            </a:r>
            <a:r>
              <a:rPr lang="en-GB" sz="1800" b="1">
                <a:solidFill>
                  <a:srgbClr val="FF3300"/>
                </a:solidFill>
              </a:rPr>
              <a:t>not new</a:t>
            </a:r>
            <a:r>
              <a:rPr lang="en-GB" sz="1800"/>
              <a:t>  even in 1982,</a:t>
            </a:r>
          </a:p>
          <a:p>
            <a:r>
              <a:rPr lang="en-GB" sz="1800"/>
              <a:t>if you count the limiting case                 (nondivergent barotropic dynamics).</a:t>
            </a:r>
          </a:p>
          <a:p>
            <a:endParaRPr lang="en-GB" sz="1800"/>
          </a:p>
          <a:p>
            <a:r>
              <a:rPr lang="en-GB" sz="1800"/>
              <a:t>The idea goes back to the work of G. I. Taylor and others on turbulence –</a:t>
            </a:r>
          </a:p>
          <a:p>
            <a:r>
              <a:rPr lang="en-GB" sz="1800"/>
              <a:t>thinking about</a:t>
            </a:r>
            <a:r>
              <a:rPr lang="en-GB" sz="1800" b="1"/>
              <a:t> momentum transport </a:t>
            </a:r>
            <a:r>
              <a:rPr lang="en-GB" sz="1800"/>
              <a:t>versus </a:t>
            </a:r>
            <a:r>
              <a:rPr lang="en-GB" sz="1800" b="1"/>
              <a:t>vorticity transport.</a:t>
            </a:r>
            <a:r>
              <a:rPr lang="en-GB" sz="1800"/>
              <a:t>  Taylor</a:t>
            </a:r>
          </a:p>
          <a:p>
            <a:r>
              <a:rPr lang="en-GB" sz="1800"/>
              <a:t>had already found an </a:t>
            </a:r>
            <a:r>
              <a:rPr lang="en-GB" sz="1800" b="1">
                <a:solidFill>
                  <a:srgbClr val="FF3300"/>
                </a:solidFill>
              </a:rPr>
              <a:t>important clue in 1915, </a:t>
            </a:r>
            <a:r>
              <a:rPr lang="en-GB" sz="1800"/>
              <a:t>showing that one pattern</a:t>
            </a:r>
          </a:p>
          <a:p>
            <a:r>
              <a:rPr lang="en-GB" sz="1800"/>
              <a:t>of vorticity transport can imply a</a:t>
            </a:r>
            <a:r>
              <a:rPr lang="en-GB" sz="1800" b="1">
                <a:solidFill>
                  <a:srgbClr val="FF3300"/>
                </a:solidFill>
              </a:rPr>
              <a:t> different pattern </a:t>
            </a:r>
            <a:r>
              <a:rPr lang="en-GB" sz="1800"/>
              <a:t>of momentum transport:</a:t>
            </a:r>
            <a:endParaRPr lang="en-GB" sz="1800" b="1">
              <a:solidFill>
                <a:srgbClr val="FF3300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507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pic>
        <p:nvPicPr>
          <p:cNvPr id="4507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713" y="5027613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0186" name="Picture 11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Text Box 18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50188" name="Text Box 19"/>
          <p:cNvSpPr txBox="1">
            <a:spLocks noChangeArrowheads="1"/>
          </p:cNvSpPr>
          <p:nvPr/>
        </p:nvSpPr>
        <p:spPr bwMode="auto">
          <a:xfrm>
            <a:off x="487363" y="5405438"/>
            <a:ext cx="81994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NB: nonlinear </a:t>
            </a:r>
            <a:r>
              <a:rPr lang="en-GB">
                <a:solidFill>
                  <a:srgbClr val="FF0000"/>
                </a:solidFill>
              </a:rPr>
              <a:t>relation: valid at any amplitude!!   And valid</a:t>
            </a:r>
          </a:p>
          <a:p>
            <a:r>
              <a:rPr lang="en-GB">
                <a:solidFill>
                  <a:srgbClr val="FF0000"/>
                </a:solidFill>
              </a:rPr>
              <a:t>regardless of whether motion is free, forced, or self-excited.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189" name="TextBox 12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2232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2233" name="Picture 10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Text Box 11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pic>
        <p:nvPicPr>
          <p:cNvPr id="5223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513" y="5641975"/>
            <a:ext cx="51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5602288"/>
            <a:ext cx="212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5"/>
          <p:cNvSpPr txBox="1">
            <a:spLocks noChangeArrowheads="1"/>
          </p:cNvSpPr>
          <p:nvPr/>
        </p:nvSpPr>
        <p:spPr bwMode="auto">
          <a:xfrm>
            <a:off x="449263" y="52038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/>
              <a:t>Corollary</a:t>
            </a:r>
            <a:r>
              <a:rPr lang="en-US" sz="1800"/>
              <a:t>:</a:t>
            </a:r>
          </a:p>
        </p:txBody>
      </p:sp>
      <p:pic>
        <p:nvPicPr>
          <p:cNvPr id="52238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688" y="5718175"/>
            <a:ext cx="2952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9" name="Text Box 17"/>
          <p:cNvSpPr txBox="1">
            <a:spLocks noChangeArrowheads="1"/>
          </p:cNvSpPr>
          <p:nvPr/>
        </p:nvSpPr>
        <p:spPr bwMode="auto">
          <a:xfrm>
            <a:off x="1563688" y="5643563"/>
            <a:ext cx="7435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= 0</a:t>
            </a:r>
            <a:r>
              <a:rPr lang="en-US" sz="1800"/>
              <a:t>   for isolated domain –  once thought to prove PV mixing impossible</a:t>
            </a:r>
          </a:p>
          <a:p>
            <a:r>
              <a:rPr lang="en-US" sz="1800"/>
              <a:t>                –  but actually argues only against </a:t>
            </a:r>
            <a:r>
              <a:rPr lang="en-US" sz="1800" b="1"/>
              <a:t>homogeneous</a:t>
            </a:r>
            <a:r>
              <a:rPr lang="en-US" sz="1800"/>
              <a:t> PV mixing.</a:t>
            </a:r>
          </a:p>
          <a:p>
            <a:r>
              <a:rPr lang="en-US" sz="1800"/>
              <a:t>                  </a:t>
            </a:r>
            <a:r>
              <a:rPr lang="en-US" sz="1800">
                <a:solidFill>
                  <a:srgbClr val="FF3300"/>
                </a:solidFill>
              </a:rPr>
              <a:t>Here are 3 more reasons       </a:t>
            </a:r>
            <a:r>
              <a:rPr lang="en-US" sz="1800"/>
              <a:t>”                 “              “       “</a:t>
            </a:r>
            <a:r>
              <a:rPr lang="en-US" sz="1800">
                <a:solidFill>
                  <a:srgbClr val="FF3300"/>
                </a:solidFill>
              </a:rPr>
              <a:t>     :</a:t>
            </a:r>
          </a:p>
        </p:txBody>
      </p:sp>
      <p:sp>
        <p:nvSpPr>
          <p:cNvPr id="52240" name="Rectangle 18"/>
          <p:cNvSpPr>
            <a:spLocks noChangeArrowheads="1"/>
          </p:cNvSpPr>
          <p:nvPr/>
        </p:nvSpPr>
        <p:spPr bwMode="auto">
          <a:xfrm>
            <a:off x="709613" y="5988050"/>
            <a:ext cx="427037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19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2242" name="TextBox 17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438150" y="5408613"/>
            <a:ext cx="6659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</a:t>
            </a:r>
            <a:r>
              <a:rPr lang="en-US" sz="2000" b="1">
                <a:solidFill>
                  <a:srgbClr val="FF3300"/>
                </a:solidFill>
              </a:rPr>
              <a:t>3.</a:t>
            </a:r>
            <a:r>
              <a:rPr lang="en-US" sz="2000">
                <a:solidFill>
                  <a:srgbClr val="FF3300"/>
                </a:solidFill>
              </a:rPr>
              <a:t>  </a:t>
            </a:r>
            <a:r>
              <a:rPr lang="en-US" sz="2000" b="1">
                <a:solidFill>
                  <a:srgbClr val="FF3300"/>
                </a:solidFill>
              </a:rPr>
              <a:t>PV Phillips effect:</a:t>
            </a:r>
            <a:r>
              <a:rPr lang="en-US" sz="2000"/>
              <a:t> a generic</a:t>
            </a:r>
            <a:r>
              <a:rPr lang="en-US" sz="1800"/>
              <a:t> </a:t>
            </a:r>
            <a:r>
              <a:rPr lang="en-US" sz="2000"/>
              <a:t>positive-feedback effect: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Three more reasons (beyond quasi-geostrophic         )  why PV mixing</a:t>
            </a:r>
          </a:p>
          <a:p>
            <a:r>
              <a:rPr lang="en-US" sz="2000">
                <a:solidFill>
                  <a:schemeClr val="tx2"/>
                </a:solidFill>
              </a:rPr>
              <a:t> on stratification surfaces       is usually inhomogeneous:</a:t>
            </a:r>
          </a:p>
        </p:txBody>
      </p:sp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254000" y="3989388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2.</a:t>
            </a: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 b="1">
                <a:solidFill>
                  <a:srgbClr val="FF3300"/>
                </a:solidFill>
              </a:rPr>
              <a:t> Waveguide effect:</a:t>
            </a:r>
            <a:r>
              <a:rPr lang="en-US" sz="2000"/>
              <a:t> Strong jets (PV contours bunched up) are Rossby</a:t>
            </a:r>
          </a:p>
          <a:p>
            <a:r>
              <a:rPr lang="en-US" sz="2000"/>
              <a:t>        waveguides:</a:t>
            </a:r>
            <a:r>
              <a:rPr lang="en-GB" sz="2000"/>
              <a:t> dispersion relations favour wave breaking in jet flanks.</a:t>
            </a:r>
            <a:endParaRPr lang="en-US" sz="2000"/>
          </a:p>
        </p:txBody>
      </p:sp>
      <p:pic>
        <p:nvPicPr>
          <p:cNvPr id="5735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73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 Box 18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7358" name="Line 19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7359" name="Text Box 20"/>
          <p:cNvSpPr txBox="1">
            <a:spLocks noChangeArrowheads="1"/>
          </p:cNvSpPr>
          <p:nvPr/>
        </p:nvSpPr>
        <p:spPr bwMode="auto">
          <a:xfrm>
            <a:off x="771525" y="4672013"/>
            <a:ext cx="823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(Dispersion relations </a:t>
            </a:r>
            <a:r>
              <a:rPr lang="en-US" sz="1800" b="1"/>
              <a:t>differ</a:t>
            </a:r>
            <a:r>
              <a:rPr lang="en-US" sz="1800"/>
              <a:t> from those of homogeneous beta-turbulence theory)</a:t>
            </a:r>
          </a:p>
        </p:txBody>
      </p:sp>
      <p:pic>
        <p:nvPicPr>
          <p:cNvPr id="5736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Arc 3"/>
          <p:cNvSpPr>
            <a:spLocks/>
          </p:cNvSpPr>
          <p:nvPr/>
        </p:nvSpPr>
        <p:spPr bwMode="auto">
          <a:xfrm rot="4628117" flipH="1" flipV="1">
            <a:off x="4107657" y="4426744"/>
            <a:ext cx="725487" cy="739775"/>
          </a:xfrm>
          <a:custGeom>
            <a:avLst/>
            <a:gdLst>
              <a:gd name="T0" fmla="*/ 0 w 21600"/>
              <a:gd name="T1" fmla="*/ 0 h 21600"/>
              <a:gd name="T2" fmla="*/ 24367193 w 21600"/>
              <a:gd name="T3" fmla="*/ 25336437 h 21600"/>
              <a:gd name="T4" fmla="*/ 0 w 21600"/>
              <a:gd name="T5" fmla="*/ 2533643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164013" y="5081588"/>
            <a:ext cx="4464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more inhomogeneous, the stronger</a:t>
            </a:r>
          </a:p>
          <a:p>
            <a:r>
              <a:rPr lang="en-GB" sz="1800"/>
              <a:t>the feedback, bringing in the </a:t>
            </a:r>
            <a:r>
              <a:rPr lang="en-GB" sz="1800" b="1">
                <a:solidFill>
                  <a:srgbClr val="FF3300"/>
                </a:solidFill>
              </a:rPr>
              <a:t>shear </a:t>
            </a:r>
            <a:r>
              <a:rPr lang="en-GB" sz="1800"/>
              <a:t>effects</a:t>
            </a:r>
          </a:p>
          <a:p>
            <a:r>
              <a:rPr lang="en-GB" sz="1800"/>
              <a:t>(Juckes &amp; M, </a:t>
            </a:r>
            <a:r>
              <a:rPr lang="en-GB" sz="1800" i="1"/>
              <a:t>Nature</a:t>
            </a:r>
            <a:r>
              <a:rPr lang="en-GB" sz="1800"/>
              <a:t> 1987).</a:t>
            </a:r>
            <a:endParaRPr lang="en-US" sz="1800" b="1"/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3496" name="Text Box 14"/>
          <p:cNvSpPr txBox="1">
            <a:spLocks noChangeArrowheads="1"/>
          </p:cNvSpPr>
          <p:nvPr/>
        </p:nvSpPr>
        <p:spPr bwMode="auto">
          <a:xfrm>
            <a:off x="596900" y="5070475"/>
            <a:ext cx="3079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   a </a:t>
            </a:r>
            <a:r>
              <a:rPr lang="en-US" sz="1800" b="1"/>
              <a:t>positive feedback</a:t>
            </a:r>
          </a:p>
          <a:p>
            <a:r>
              <a:rPr lang="en-US" sz="1800"/>
              <a:t>tending to make the mixing</a:t>
            </a:r>
          </a:p>
          <a:p>
            <a:r>
              <a:rPr lang="en-US" sz="1800"/>
              <a:t>     spatially inhomogeneous.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647065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</a:p>
          <a:p>
            <a:endParaRPr lang="en-GB" sz="1800" b="1"/>
          </a:p>
          <a:p>
            <a:r>
              <a:rPr lang="en-GB" sz="1800"/>
              <a:t>So simple kinematics favours Rossby-wave</a:t>
            </a:r>
          </a:p>
          <a:p>
            <a:r>
              <a:rPr lang="en-GB" sz="1800"/>
              <a:t>breaking </a:t>
            </a:r>
            <a:r>
              <a:rPr lang="en-GB" sz="1800" b="1"/>
              <a:t>on the jet flanks.</a:t>
            </a:r>
            <a:r>
              <a:rPr lang="en-GB" sz="1800"/>
              <a:t>  This is the key</a:t>
            </a:r>
          </a:p>
          <a:p>
            <a:r>
              <a:rPr lang="en-GB" sz="1800"/>
              <a:t>message from the Rossby-wave critical-layer</a:t>
            </a:r>
          </a:p>
          <a:p>
            <a:r>
              <a:rPr lang="en-GB" sz="1800"/>
              <a:t>theory – another way of seeing the </a:t>
            </a:r>
            <a:r>
              <a:rPr lang="en-GB" sz="1800" b="1"/>
              <a:t>feedback</a:t>
            </a:r>
          </a:p>
          <a:p>
            <a:r>
              <a:rPr lang="en-GB" sz="1800" b="1"/>
              <a:t>from shear</a:t>
            </a:r>
            <a:r>
              <a:rPr lang="en-GB" sz="1800"/>
              <a:t>.  Illustrates how a strong jet</a:t>
            </a:r>
          </a:p>
          <a:p>
            <a:r>
              <a:rPr lang="en-GB" sz="1800" b="1"/>
              <a:t>sharpens itself  </a:t>
            </a:r>
            <a:r>
              <a:rPr lang="en-GB" sz="1800"/>
              <a:t>when its Rossby waves are excited naturally.</a:t>
            </a:r>
          </a:p>
          <a:p>
            <a:endParaRPr lang="en-GB" sz="1800"/>
          </a:p>
          <a:p>
            <a:r>
              <a:rPr lang="en-GB" sz="1800"/>
              <a:t>Again note the </a:t>
            </a:r>
            <a:r>
              <a:rPr lang="en-GB" sz="1800" b="1"/>
              <a:t>jigsaw-like</a:t>
            </a:r>
            <a:r>
              <a:rPr lang="en-GB" sz="1800"/>
              <a:t> character of this scenario,</a:t>
            </a:r>
          </a:p>
          <a:p>
            <a:r>
              <a:rPr lang="en-GB" sz="1800"/>
              <a:t>involving quasi-linear wave propagation </a:t>
            </a:r>
            <a:r>
              <a:rPr lang="en-GB" sz="1800" b="1"/>
              <a:t>and</a:t>
            </a:r>
            <a:r>
              <a:rPr lang="en-GB" sz="1800"/>
              <a:t> strongly</a:t>
            </a:r>
          </a:p>
          <a:p>
            <a:r>
              <a:rPr lang="en-GB" sz="1800"/>
              <a:t>nonlinear turbulence </a:t>
            </a:r>
            <a:r>
              <a:rPr lang="en-GB" sz="1800" b="1"/>
              <a:t>in close symbiosis.</a:t>
            </a:r>
            <a:endParaRPr lang="en-US" sz="1800" b="1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72715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742950" y="6289675"/>
            <a:ext cx="818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Strong support comes from numerical and laboratory experiments, e.g.,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236538" y="5080000"/>
            <a:ext cx="5800725" cy="10858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sler-fj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2768600"/>
            <a:ext cx="8864600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550863" y="2205038"/>
            <a:ext cx="760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Here the Taylor identity is satisfied via a </a:t>
            </a:r>
            <a:r>
              <a:rPr lang="en-GB" sz="1800" b="1"/>
              <a:t>form stress</a:t>
            </a:r>
            <a:r>
              <a:rPr lang="en-GB" sz="1800"/>
              <a:t> exerted from below:</a:t>
            </a:r>
            <a:endParaRPr lang="en-US" sz="1800"/>
          </a:p>
        </p:txBody>
      </p:sp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0" y="5786438"/>
            <a:ext cx="9386888" cy="168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2438400" y="6046788"/>
            <a:ext cx="653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Next is a classic lab experiment conveying the same message:</a:t>
            </a:r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536575" y="420688"/>
            <a:ext cx="81105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Scott and </a:t>
            </a:r>
            <a:r>
              <a:rPr lang="en-US" sz="2000" dirty="0" err="1"/>
              <a:t>Dritschel</a:t>
            </a:r>
            <a:r>
              <a:rPr lang="en-US" sz="2000" dirty="0"/>
              <a:t> (2012, </a:t>
            </a:r>
            <a:r>
              <a:rPr lang="en-US" sz="2000" i="1" dirty="0"/>
              <a:t>J. Fluid Mech.</a:t>
            </a:r>
            <a:r>
              <a:rPr lang="en-US" sz="2000" dirty="0"/>
              <a:t> </a:t>
            </a:r>
            <a:r>
              <a:rPr lang="en-US" sz="2000" b="1" dirty="0"/>
              <a:t>711</a:t>
            </a:r>
            <a:r>
              <a:rPr lang="en-US" sz="2000" dirty="0"/>
              <a:t>, 576) </a:t>
            </a:r>
            <a:r>
              <a:rPr lang="en-US" sz="1800" dirty="0"/>
              <a:t>– </a:t>
            </a:r>
            <a:r>
              <a:rPr lang="en-US" sz="1800" b="1" dirty="0"/>
              <a:t>forced-dissipative</a:t>
            </a:r>
            <a:endParaRPr lang="en-US" sz="2000" dirty="0"/>
          </a:p>
          <a:p>
            <a:r>
              <a:rPr lang="en-US" sz="1800" dirty="0"/>
              <a:t>but clarifying how to reach the </a:t>
            </a:r>
            <a:r>
              <a:rPr lang="en-US" sz="1800" b="1" dirty="0">
                <a:solidFill>
                  <a:srgbClr val="FF3300"/>
                </a:solidFill>
              </a:rPr>
              <a:t>more “natural”</a:t>
            </a:r>
            <a:r>
              <a:rPr lang="en-US" sz="1800" dirty="0"/>
              <a:t> low-excitation, low-dissipation</a:t>
            </a:r>
          </a:p>
          <a:p>
            <a:r>
              <a:rPr lang="en-US" sz="1800" dirty="0"/>
              <a:t>parameter regimes</a:t>
            </a:r>
            <a:r>
              <a:rPr lang="en-US" sz="2000" dirty="0"/>
              <a:t>.   Also</a:t>
            </a:r>
          </a:p>
          <a:p>
            <a:endParaRPr lang="en-US" sz="2000" dirty="0"/>
          </a:p>
          <a:p>
            <a:r>
              <a:rPr lang="en-US" sz="2000" dirty="0" err="1"/>
              <a:t>Esler</a:t>
            </a:r>
            <a:r>
              <a:rPr lang="en-US" sz="2000" dirty="0"/>
              <a:t>, G., 2008,  </a:t>
            </a:r>
            <a:r>
              <a:rPr lang="en-US" sz="2000" i="1" dirty="0"/>
              <a:t>J. Fluid Mech</a:t>
            </a:r>
            <a:r>
              <a:rPr lang="en-US" sz="2000" dirty="0"/>
              <a:t>. </a:t>
            </a:r>
            <a:r>
              <a:rPr lang="en-US" sz="2000" b="1" dirty="0"/>
              <a:t>599</a:t>
            </a:r>
            <a:r>
              <a:rPr lang="en-US" sz="2000" dirty="0"/>
              <a:t>, 241 and </a:t>
            </a:r>
            <a:r>
              <a:rPr lang="en-US" sz="2000" i="1" dirty="0"/>
              <a:t>Phys. Fluids</a:t>
            </a:r>
            <a:r>
              <a:rPr lang="en-US" sz="2000" dirty="0"/>
              <a:t> </a:t>
            </a:r>
            <a:r>
              <a:rPr lang="en-US" sz="2000" b="1" dirty="0"/>
              <a:t>20</a:t>
            </a:r>
            <a:r>
              <a:rPr lang="en-US" sz="2000" dirty="0"/>
              <a:t>, 116602: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-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2925"/>
            <a:ext cx="9245600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813175" y="2794000"/>
            <a:ext cx="52070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fluid dynamics on a grand scale…</a:t>
            </a:r>
          </a:p>
          <a:p>
            <a:endParaRPr lang="en-GB" b="1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And rotation and stable stratification are</a:t>
            </a:r>
          </a:p>
          <a:p>
            <a:r>
              <a:rPr lang="en-GB" sz="2000">
                <a:solidFill>
                  <a:schemeClr val="bg1"/>
                </a:solidFill>
              </a:rPr>
              <a:t>important in many cases, including the Sun’s</a:t>
            </a:r>
          </a:p>
          <a:p>
            <a:r>
              <a:rPr lang="en-GB" sz="2000">
                <a:solidFill>
                  <a:schemeClr val="bg1"/>
                </a:solidFill>
              </a:rPr>
              <a:t>interior…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Our life support system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657350" cy="622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 b="1">
                <a:cs typeface="Arial" charset="0"/>
              </a:rPr>
              <a:t>PV map</a:t>
            </a:r>
            <a:r>
              <a:rPr lang="en-GB" sz="1800">
                <a:cs typeface="Arial" charset="0"/>
              </a:rPr>
              <a:t> and</a:t>
            </a:r>
          </a:p>
          <a:p>
            <a:r>
              <a:rPr lang="en-GB" sz="1800" b="1">
                <a:cs typeface="Arial" charset="0"/>
              </a:rPr>
              <a:t>dye map</a:t>
            </a:r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near-identical.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Strong jet,</a:t>
            </a:r>
          </a:p>
          <a:p>
            <a:r>
              <a:rPr lang="en-GB" sz="1800">
                <a:cs typeface="Arial" charset="0"/>
              </a:rPr>
              <a:t>very tight</a:t>
            </a:r>
          </a:p>
          <a:p>
            <a:r>
              <a:rPr lang="en-GB" sz="1800">
                <a:cs typeface="Arial" charset="0"/>
              </a:rPr>
              <a:t>eddy-transport</a:t>
            </a:r>
          </a:p>
          <a:p>
            <a:r>
              <a:rPr lang="en-GB" sz="1800">
                <a:cs typeface="Arial" charset="0"/>
              </a:rPr>
              <a:t>barrier.</a:t>
            </a: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  Dye put in</a:t>
            </a:r>
          </a:p>
          <a:p>
            <a:r>
              <a:rPr lang="en-GB" sz="1800">
                <a:cs typeface="Arial" charset="0"/>
              </a:rPr>
              <a:t>  </a:t>
            </a:r>
            <a:r>
              <a:rPr lang="en-GB" sz="1800" b="1">
                <a:cs typeface="Arial" charset="0"/>
              </a:rPr>
              <a:t>&gt; 500 revs.</a:t>
            </a:r>
          </a:p>
          <a:p>
            <a:r>
              <a:rPr lang="en-GB" sz="1800">
                <a:cs typeface="Arial" charset="0"/>
              </a:rPr>
              <a:t>  earlier.</a:t>
            </a:r>
            <a:endParaRPr lang="en-US" sz="1800">
              <a:cs typeface="Arial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 flipV="1">
            <a:off x="1360488" y="4248150"/>
            <a:ext cx="1339850" cy="1257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Polar-night jet strengthened and</a:t>
            </a:r>
          </a:p>
          <a:p>
            <a:r>
              <a:rPr lang="en-US" sz="1800"/>
              <a:t>sharpened by PV mixing, mainly</a:t>
            </a:r>
          </a:p>
          <a:p>
            <a:r>
              <a:rPr lang="en-US" sz="1800"/>
              <a:t>on its equatorward flank, this time,</a:t>
            </a:r>
          </a:p>
          <a:p>
            <a:r>
              <a:rPr lang="en-US" sz="1800"/>
              <a:t>again forming a strong jet and a</a:t>
            </a:r>
          </a:p>
          <a:p>
            <a:r>
              <a:rPr lang="en-US" sz="1800" b="1"/>
              <a:t>very tight eddy-transport barrier.</a:t>
            </a:r>
          </a:p>
          <a:p>
            <a:endParaRPr lang="en-US" sz="1800" b="1"/>
          </a:p>
          <a:p>
            <a:endParaRPr lang="en-US" sz="1800"/>
          </a:p>
          <a:p>
            <a:r>
              <a:rPr lang="en-GB" sz="1800" b="1"/>
              <a:t>   NB:  “inverse cascades”</a:t>
            </a:r>
          </a:p>
          <a:p>
            <a:r>
              <a:rPr lang="en-GB" sz="1800" b="1"/>
              <a:t>     have no significant role</a:t>
            </a:r>
          </a:p>
          <a:p>
            <a:r>
              <a:rPr lang="en-GB" sz="1800" b="1"/>
              <a:t>   in any of these examples</a:t>
            </a:r>
          </a:p>
          <a:p>
            <a:endParaRPr lang="en-GB" sz="1800" b="1"/>
          </a:p>
          <a:p>
            <a:r>
              <a:rPr lang="en-GB" sz="1800"/>
              <a:t> – despite the </a:t>
            </a:r>
            <a:r>
              <a:rPr lang="en-GB" sz="1800" b="1"/>
              <a:t>variety of ways</a:t>
            </a:r>
          </a:p>
          <a:p>
            <a:r>
              <a:rPr lang="en-GB" sz="1800" b="1"/>
              <a:t>in which the flows were excited.</a:t>
            </a:r>
          </a:p>
          <a:p>
            <a:endParaRPr lang="en-GB" sz="1800" b="1"/>
          </a:p>
          <a:p>
            <a:endParaRPr lang="en-GB" sz="1800" b="1"/>
          </a:p>
          <a:p>
            <a:r>
              <a:rPr lang="en-GB" sz="1800" b="1"/>
              <a:t>Many</a:t>
            </a:r>
            <a:r>
              <a:rPr lang="en-GB" sz="1800"/>
              <a:t> </a:t>
            </a:r>
            <a:r>
              <a:rPr lang="en-GB" sz="1800" b="1"/>
              <a:t>other examples</a:t>
            </a:r>
            <a:r>
              <a:rPr lang="en-GB" sz="1800"/>
              <a:t> (e.g. nice</a:t>
            </a:r>
          </a:p>
          <a:p>
            <a:r>
              <a:rPr lang="en-GB" sz="1800"/>
              <a:t>observational work in Huw Davies’</a:t>
            </a:r>
          </a:p>
          <a:p>
            <a:r>
              <a:rPr lang="en-GB" sz="1800"/>
              <a:t>group.   So here’s the bottom line:</a:t>
            </a:r>
            <a:endParaRPr lang="en-US" sz="1800"/>
          </a:p>
        </p:txBody>
      </p:sp>
      <p:pic>
        <p:nvPicPr>
          <p:cNvPr id="83971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3867150" y="2738438"/>
            <a:ext cx="2247900" cy="94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42888" y="3243263"/>
            <a:ext cx="3386137" cy="10144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21625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Inhomogeneous PV mixing is </a:t>
            </a:r>
            <a:r>
              <a:rPr lang="en-GB" sz="1800">
                <a:solidFill>
                  <a:srgbClr val="FF3300"/>
                </a:solidFill>
              </a:rPr>
              <a:t>so robust and so typical</a:t>
            </a:r>
            <a:r>
              <a:rPr lang="en-GB" sz="1800"/>
              <a:t> – mixing works </a:t>
            </a:r>
            <a:r>
              <a:rPr lang="en-GB" sz="1800">
                <a:solidFill>
                  <a:srgbClr val="FF3300"/>
                </a:solidFill>
              </a:rPr>
              <a:t>so</a:t>
            </a:r>
          </a:p>
          <a:p>
            <a:r>
              <a:rPr lang="en-GB" sz="1800">
                <a:solidFill>
                  <a:srgbClr val="FF3300"/>
                </a:solidFill>
              </a:rPr>
              <a:t>much better than it ought </a:t>
            </a:r>
            <a:r>
              <a:rPr lang="en-GB" sz="1800"/>
              <a:t>(in part because of the PV-inversion </a:t>
            </a:r>
            <a:r>
              <a:rPr lang="en-GB" sz="1800" b="1"/>
              <a:t>scale effect</a:t>
            </a:r>
            <a:r>
              <a:rPr lang="en-GB" sz="1800"/>
              <a:t> –</a:t>
            </a:r>
          </a:p>
          <a:p>
            <a:r>
              <a:rPr lang="en-GB" sz="1800"/>
              <a:t>and the arguments against</a:t>
            </a:r>
            <a:r>
              <a:rPr lang="en-GB" sz="1800" b="1"/>
              <a:t> homogeneous</a:t>
            </a:r>
            <a:r>
              <a:rPr lang="en-GB" sz="1800"/>
              <a:t> PV mixing are </a:t>
            </a:r>
            <a:r>
              <a:rPr lang="en-GB" sz="1800">
                <a:solidFill>
                  <a:srgbClr val="FF3300"/>
                </a:solidFill>
              </a:rPr>
              <a:t>so powerful</a:t>
            </a:r>
            <a:r>
              <a:rPr lang="en-GB" sz="1800"/>
              <a:t> –</a:t>
            </a:r>
          </a:p>
          <a:p>
            <a:endParaRPr lang="en-GB" sz="2000" b="1"/>
          </a:p>
          <a:p>
            <a:r>
              <a:rPr lang="en-GB" sz="2000" b="1"/>
              <a:t>         that we can reasonably talk about a paradigm shift</a:t>
            </a:r>
          </a:p>
          <a:p>
            <a:r>
              <a:rPr lang="en-GB" sz="1800"/>
              <a:t>           provided that we emphasize the word</a:t>
            </a:r>
            <a:r>
              <a:rPr lang="en-GB" sz="2000"/>
              <a:t> </a:t>
            </a:r>
            <a:r>
              <a:rPr lang="en-GB" sz="2000" b="1"/>
              <a:t>“inhomogeneous”.</a:t>
            </a:r>
            <a:endParaRPr lang="en-GB" sz="1800"/>
          </a:p>
          <a:p>
            <a:endParaRPr lang="en-GB" sz="1800"/>
          </a:p>
          <a:p>
            <a:r>
              <a:rPr lang="en-GB" sz="1800"/>
              <a:t>And this</a:t>
            </a:r>
            <a:r>
              <a:rPr lang="en-GB" sz="2000" b="1"/>
              <a:t> inhomogeneous PV-mixing paradigm</a:t>
            </a:r>
            <a:r>
              <a:rPr lang="en-GB" sz="2000"/>
              <a:t> is one of the </a:t>
            </a:r>
            <a:r>
              <a:rPr lang="en-GB" sz="2000" b="1"/>
              <a:t>few</a:t>
            </a:r>
          </a:p>
          <a:p>
            <a:r>
              <a:rPr lang="en-GB" sz="2000"/>
              <a:t>simple handles we have on the </a:t>
            </a:r>
            <a:r>
              <a:rPr lang="en-GB" sz="2000">
                <a:solidFill>
                  <a:srgbClr val="FF3300"/>
                </a:solidFill>
              </a:rPr>
              <a:t>strongly nonlinear</a:t>
            </a:r>
            <a:r>
              <a:rPr lang="en-GB" sz="2000"/>
              <a:t> </a:t>
            </a:r>
            <a:r>
              <a:rPr lang="en-GB" sz="2000">
                <a:solidFill>
                  <a:srgbClr val="FF3300"/>
                </a:solidFill>
              </a:rPr>
              <a:t>fluid behaviour</a:t>
            </a:r>
            <a:r>
              <a:rPr lang="en-GB" sz="2000"/>
              <a:t>.</a:t>
            </a:r>
          </a:p>
          <a:p>
            <a:endParaRPr lang="en-GB" sz="2000"/>
          </a:p>
          <a:p>
            <a:r>
              <a:rPr lang="en-GB" sz="1600"/>
              <a:t>It may also give a handle on strong nonlinearity in </a:t>
            </a:r>
            <a:r>
              <a:rPr lang="en-GB" sz="1600" b="1">
                <a:solidFill>
                  <a:srgbClr val="FF3300"/>
                </a:solidFill>
              </a:rPr>
              <a:t>tokamaks</a:t>
            </a:r>
            <a:r>
              <a:rPr lang="en-GB" sz="1600"/>
              <a:t> – Rosenbluth Lecture</a:t>
            </a:r>
            <a:endParaRPr lang="en-GB" sz="1600" b="1">
              <a:solidFill>
                <a:srgbClr val="FF3300"/>
              </a:solidFill>
            </a:endParaRPr>
          </a:p>
          <a:p>
            <a:endParaRPr lang="en-GB" sz="1600"/>
          </a:p>
          <a:p>
            <a:r>
              <a:rPr lang="en-GB" sz="2000" b="1"/>
              <a:t>(Past obstacles? </a:t>
            </a:r>
            <a:r>
              <a:rPr lang="en-GB" sz="2000"/>
              <a:t>  “Homogeneous” unconsciously assumed?</a:t>
            </a:r>
          </a:p>
          <a:p>
            <a:r>
              <a:rPr lang="en-GB" sz="2000"/>
              <a:t>Mathematical temptation?   </a:t>
            </a:r>
            <a:r>
              <a:rPr lang="en-GB" sz="2000" b="1"/>
              <a:t>Constant diffusivity</a:t>
            </a:r>
            <a:r>
              <a:rPr lang="en-GB" sz="2000"/>
              <a:t> too seductive?)</a:t>
            </a:r>
          </a:p>
          <a:p>
            <a:endParaRPr lang="en-GB" sz="2000"/>
          </a:p>
          <a:p>
            <a:r>
              <a:rPr lang="en-GB" sz="2000"/>
              <a:t>The paradigm is </a:t>
            </a:r>
            <a:r>
              <a:rPr lang="en-GB" sz="2000" b="1" i="1"/>
              <a:t>not</a:t>
            </a:r>
            <a:r>
              <a:rPr lang="en-GB" sz="2000" b="1"/>
              <a:t>,</a:t>
            </a:r>
            <a:r>
              <a:rPr lang="en-GB" sz="2000"/>
              <a:t> of course, the Answer to Everything:</a:t>
            </a:r>
          </a:p>
          <a:p>
            <a:r>
              <a:rPr lang="en-GB"/>
              <a:t>       ● </a:t>
            </a:r>
            <a:r>
              <a:rPr lang="en-GB" sz="2000"/>
              <a:t>PV </a:t>
            </a:r>
            <a:r>
              <a:rPr lang="en-GB" sz="2000" b="1"/>
              <a:t>doesn’t</a:t>
            </a:r>
            <a:r>
              <a:rPr lang="en-GB" sz="2000"/>
              <a:t> always mix </a:t>
            </a:r>
            <a:r>
              <a:rPr lang="en-GB" sz="1800"/>
              <a:t>(e.g., </a:t>
            </a:r>
            <a:r>
              <a:rPr lang="en-GB" sz="1800" b="1">
                <a:solidFill>
                  <a:srgbClr val="FF3300"/>
                </a:solidFill>
              </a:rPr>
              <a:t>vortex merging</a:t>
            </a:r>
            <a:r>
              <a:rPr lang="en-GB" sz="1800"/>
              <a:t>)</a:t>
            </a:r>
          </a:p>
          <a:p>
            <a:r>
              <a:rPr lang="en-GB"/>
              <a:t>       ● </a:t>
            </a:r>
            <a:r>
              <a:rPr lang="en-GB" sz="2000" b="1"/>
              <a:t>Not all</a:t>
            </a:r>
            <a:r>
              <a:rPr lang="en-GB" sz="2000"/>
              <a:t>  jets are strong jets </a:t>
            </a:r>
            <a:r>
              <a:rPr lang="en-GB" sz="1800"/>
              <a:t>(e.g., </a:t>
            </a:r>
            <a:r>
              <a:rPr lang="en-GB" sz="1800" b="1">
                <a:solidFill>
                  <a:srgbClr val="FF3300"/>
                </a:solidFill>
              </a:rPr>
              <a:t>“ghost jets”</a:t>
            </a:r>
            <a:r>
              <a:rPr lang="en-GB" sz="1600"/>
              <a:t> in the Pacific Ocean)</a:t>
            </a:r>
          </a:p>
          <a:p>
            <a:r>
              <a:rPr lang="en-GB"/>
              <a:t>       ● </a:t>
            </a:r>
            <a:r>
              <a:rPr lang="en-GB" sz="2000"/>
              <a:t>And there are, of course, </a:t>
            </a:r>
            <a:r>
              <a:rPr lang="en-GB" sz="2000" b="1">
                <a:solidFill>
                  <a:srgbClr val="FF3300"/>
                </a:solidFill>
              </a:rPr>
              <a:t>other nonlinear mechanisms</a:t>
            </a:r>
          </a:p>
          <a:p>
            <a:r>
              <a:rPr lang="en-GB" sz="2000"/>
              <a:t>            that show up in different thought-experiments:</a:t>
            </a:r>
          </a:p>
          <a:p>
            <a:endParaRPr lang="en-GB" sz="2000" b="1"/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8556625" y="334010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336550" y="334645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2550" y="4515971"/>
            <a:ext cx="7015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(iv</a:t>
            </a:r>
            <a:r>
              <a:rPr lang="en-GB" sz="1800" dirty="0"/>
              <a:t>) </a:t>
            </a:r>
            <a:r>
              <a:rPr lang="en-GB" sz="1800" b="1" dirty="0" smtClean="0"/>
              <a:t>Vortex merging</a:t>
            </a:r>
            <a:r>
              <a:rPr lang="en-GB" sz="1800" dirty="0" smtClean="0"/>
              <a:t> and cannibalism, </a:t>
            </a:r>
            <a:r>
              <a:rPr lang="en-GB" sz="2000" dirty="0" smtClean="0"/>
              <a:t>↔</a:t>
            </a:r>
            <a:r>
              <a:rPr lang="en-GB" sz="1800" dirty="0" smtClean="0"/>
              <a:t>  inverse cascade (sort of)</a:t>
            </a:r>
            <a:endParaRPr lang="en-US" sz="1800" dirty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188085" y="5906091"/>
            <a:ext cx="8225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00050" indent="-400050"/>
            <a:r>
              <a:rPr lang="en-GB" sz="1800" dirty="0" smtClean="0"/>
              <a:t>(vii)</a:t>
            </a:r>
            <a:r>
              <a:rPr lang="en-GB" sz="1800" b="1" dirty="0" smtClean="0"/>
              <a:t> PV-biased forcing: </a:t>
            </a:r>
            <a:r>
              <a:rPr lang="en-GB" sz="1800" dirty="0" smtClean="0"/>
              <a:t>critical in the </a:t>
            </a:r>
            <a:r>
              <a:rPr lang="en-GB" sz="1800" b="1" dirty="0" smtClean="0">
                <a:solidFill>
                  <a:srgbClr val="FF0000"/>
                </a:solidFill>
              </a:rPr>
              <a:t>idealized Jupiter weather-layer model</a:t>
            </a:r>
            <a:endParaRPr lang="en-GB" sz="1800" dirty="0" smtClean="0"/>
          </a:p>
          <a:p>
            <a:pPr marL="400050" indent="-400050"/>
            <a:r>
              <a:rPr lang="en-GB" sz="1800" dirty="0" smtClean="0"/>
              <a:t>       being studied by Stephen Thomson and myself.</a:t>
            </a:r>
            <a:endParaRPr lang="en-US" sz="1800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91150" name="Text Box 16"/>
          <p:cNvSpPr txBox="1">
            <a:spLocks noChangeArrowheads="1"/>
          </p:cNvSpPr>
          <p:nvPr/>
        </p:nvSpPr>
        <p:spPr bwMode="auto">
          <a:xfrm>
            <a:off x="236904" y="5001828"/>
            <a:ext cx="823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</a:t>
            </a:r>
            <a:r>
              <a:rPr lang="en-US" sz="1800" dirty="0"/>
              <a:t>) </a:t>
            </a:r>
            <a:r>
              <a:rPr lang="en-US" sz="1800" b="1" dirty="0" smtClean="0"/>
              <a:t>Monopole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Jupiter?  </a:t>
            </a:r>
            <a:r>
              <a:rPr lang="en-US" sz="1800" dirty="0" smtClean="0"/>
              <a:t>Ingersoll </a:t>
            </a:r>
            <a:r>
              <a:rPr lang="en-US" sz="1800" i="1" dirty="0" smtClean="0"/>
              <a:t>et al.</a:t>
            </a:r>
            <a:r>
              <a:rPr lang="en-US" sz="1800" dirty="0" smtClean="0"/>
              <a:t> 2000)</a:t>
            </a:r>
            <a:endParaRPr lang="en-US" sz="1800" b="1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09424" y="5439038"/>
            <a:ext cx="7148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(vi) </a:t>
            </a:r>
            <a:r>
              <a:rPr lang="en-US" sz="1800" b="1" dirty="0" smtClean="0"/>
              <a:t>Quasi-random-walk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</a:t>
            </a:r>
            <a:r>
              <a:rPr lang="en-US" sz="1800" dirty="0" smtClean="0"/>
              <a:t>?)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00025" y="6523730"/>
            <a:ext cx="3967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/>
              <a:t>3. Additional point</a:t>
            </a:r>
            <a:r>
              <a:rPr lang="en-GB" sz="1800" dirty="0"/>
              <a:t>: </a:t>
            </a:r>
            <a:r>
              <a:rPr lang="en-GB" sz="1800" b="1" dirty="0">
                <a:solidFill>
                  <a:srgbClr val="FF0000"/>
                </a:solidFill>
              </a:rPr>
              <a:t>DIMBO</a:t>
            </a:r>
            <a:r>
              <a:rPr lang="en-GB" sz="1800" dirty="0"/>
              <a:t> effect </a:t>
            </a:r>
            <a:r>
              <a:rPr lang="en-GB" sz="1800" dirty="0" smtClean="0"/>
              <a:t>...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653213" cy="55721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</a:rPr>
              <a:t>DIMBO</a:t>
            </a:r>
            <a:r>
              <a:rPr lang="en-US" sz="2000" smtClean="0"/>
              <a:t> = </a:t>
            </a:r>
            <a:r>
              <a:rPr lang="en-US" sz="2000" b="1" smtClean="0">
                <a:solidFill>
                  <a:srgbClr val="FF0000"/>
                </a:solidFill>
              </a:rPr>
              <a:t>DI</a:t>
            </a:r>
            <a:r>
              <a:rPr lang="en-US" sz="2000" smtClean="0"/>
              <a:t>apycnal </a:t>
            </a:r>
            <a:r>
              <a:rPr lang="en-US" sz="2000" b="1" smtClean="0">
                <a:solidFill>
                  <a:srgbClr val="FF0000"/>
                </a:solidFill>
              </a:rPr>
              <a:t>M</a:t>
            </a:r>
            <a:r>
              <a:rPr lang="en-US" sz="2000" smtClean="0"/>
              <a:t>ixing via </a:t>
            </a:r>
            <a:r>
              <a:rPr lang="en-US" sz="2000" b="1" smtClean="0">
                <a:solidFill>
                  <a:srgbClr val="FF0000"/>
                </a:solidFill>
              </a:rPr>
              <a:t>B</a:t>
            </a:r>
            <a:r>
              <a:rPr lang="en-US" sz="2000" smtClean="0"/>
              <a:t>aroclinic </a:t>
            </a:r>
            <a:r>
              <a:rPr lang="en-US" sz="2000" b="1" smtClean="0">
                <a:solidFill>
                  <a:srgbClr val="FF0000"/>
                </a:solidFill>
              </a:rPr>
              <a:t>O</a:t>
            </a:r>
            <a:r>
              <a:rPr lang="en-US" sz="2000" smtClean="0"/>
              <a:t>verturning</a:t>
            </a:r>
          </a:p>
        </p:txBody>
      </p:sp>
      <p:pic>
        <p:nvPicPr>
          <p:cNvPr id="93187" name="Picture 3" descr="dimbo-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692150"/>
            <a:ext cx="51816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525463" y="1758950"/>
            <a:ext cx="2235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DIMBO layer:</a:t>
            </a:r>
            <a:endParaRPr lang="en-US" sz="1600"/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</a:t>
            </a:r>
            <a:r>
              <a:rPr lang="en-US" sz="1600">
                <a:solidFill>
                  <a:srgbClr val="FF0000"/>
                </a:solidFill>
              </a:rPr>
              <a:t>diapycnally</a:t>
            </a:r>
            <a:r>
              <a:rPr lang="en-US" sz="1600"/>
              <a:t> as well</a:t>
            </a:r>
          </a:p>
          <a:p>
            <a:r>
              <a:rPr lang="en-US" sz="1600"/>
              <a:t>as isopycnally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300288" y="3089275"/>
            <a:ext cx="32623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Underneath:</a:t>
            </a:r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only isopycnally.</a:t>
            </a:r>
          </a:p>
          <a:p>
            <a:r>
              <a:rPr lang="en-US" sz="1600"/>
              <a:t>Diapycnal transport is</a:t>
            </a:r>
          </a:p>
          <a:p>
            <a:r>
              <a:rPr lang="en-US" sz="1600"/>
              <a:t>solely by inertia-gravity-wave</a:t>
            </a:r>
          </a:p>
          <a:p>
            <a:r>
              <a:rPr lang="en-US" sz="1600"/>
              <a:t>breaking, cabbeling, DD, spiralling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36563" y="5022850"/>
            <a:ext cx="84645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How deep is the DIMBO layer?</a:t>
            </a:r>
            <a:r>
              <a:rPr lang="en-US" sz="1600"/>
              <a:t>  Scale analysis and semigeostrophic PV inversion suggest</a:t>
            </a:r>
          </a:p>
          <a:p>
            <a:r>
              <a:rPr lang="en-US" sz="1600"/>
              <a:t>the “obvious” answer </a:t>
            </a:r>
            <a:r>
              <a:rPr lang="en-US" sz="1600" i="1">
                <a:latin typeface="Times New Roman" pitchFamily="18" charset="0"/>
              </a:rPr>
              <a:t>fL/N. </a:t>
            </a:r>
            <a:r>
              <a:rPr lang="en-US" sz="1600"/>
              <a:t>  Could </a:t>
            </a:r>
            <a:r>
              <a:rPr lang="en-US" sz="1600">
                <a:cs typeface="Arial" charset="0"/>
              </a:rPr>
              <a:t>~</a:t>
            </a:r>
            <a:r>
              <a:rPr lang="en-US" sz="1600"/>
              <a:t> kilometre or two.  Must often exceed mixed-layer depth.</a:t>
            </a:r>
          </a:p>
          <a:p>
            <a:endParaRPr lang="en-US" sz="1600"/>
          </a:p>
          <a:p>
            <a:r>
              <a:rPr lang="en-US" sz="1600"/>
              <a:t>Numerical experiments underway (John Taylor, Raff Ferrari, personal communication)</a:t>
            </a:r>
          </a:p>
          <a:p>
            <a:r>
              <a:rPr lang="en-US" sz="1600">
                <a:cs typeface="Arial" charset="0"/>
              </a:rPr>
              <a:t>– </a:t>
            </a:r>
            <a:r>
              <a:rPr lang="en-US" sz="1600"/>
              <a:t>watch this space!</a:t>
            </a:r>
          </a:p>
        </p:txBody>
      </p:sp>
      <p:sp>
        <p:nvSpPr>
          <p:cNvPr id="93191" name="AutoShape 7"/>
          <p:cNvSpPr>
            <a:spLocks/>
          </p:cNvSpPr>
          <p:nvPr/>
        </p:nvSpPr>
        <p:spPr bwMode="auto">
          <a:xfrm>
            <a:off x="2763838" y="1916113"/>
            <a:ext cx="88900" cy="1003300"/>
          </a:xfrm>
          <a:prstGeom prst="leftBrace">
            <a:avLst>
              <a:gd name="adj1" fmla="val 940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 rot="60000" flipH="1" flipV="1">
            <a:off x="1327150" y="1222375"/>
            <a:ext cx="157797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 rot="1140000">
            <a:off x="1528763" y="1136650"/>
            <a:ext cx="128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(to Antarctica)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7489825" y="952500"/>
            <a:ext cx="923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isopycnal</a:t>
            </a:r>
          </a:p>
          <a:p>
            <a:r>
              <a:rPr lang="en-US" sz="1400"/>
              <a:t> surface</a:t>
            </a:r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 flipH="1">
            <a:off x="6915150" y="1385888"/>
            <a:ext cx="6350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6858000" y="365125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sea surface, ignoring</a:t>
            </a:r>
          </a:p>
          <a:p>
            <a:r>
              <a:rPr lang="en-US" sz="1400"/>
              <a:t>mixed layer</a:t>
            </a:r>
          </a:p>
        </p:txBody>
      </p:sp>
      <p:sp>
        <p:nvSpPr>
          <p:cNvPr id="93197" name="Line 13"/>
          <p:cNvSpPr>
            <a:spLocks noChangeShapeType="1"/>
          </p:cNvSpPr>
          <p:nvPr/>
        </p:nvSpPr>
        <p:spPr bwMode="auto">
          <a:xfrm flipH="1">
            <a:off x="6016625" y="530225"/>
            <a:ext cx="900113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 rot="-1493244">
            <a:off x="3405188" y="86201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←</a:t>
            </a:r>
            <a:r>
              <a:rPr lang="en-GB" sz="1400"/>
              <a:t> </a:t>
            </a:r>
            <a:r>
              <a:rPr lang="en-GB" sz="1400" i="1">
                <a:latin typeface="Times New Roman" pitchFamily="18" charset="0"/>
              </a:rPr>
              <a:t>L</a:t>
            </a:r>
            <a:r>
              <a:rPr lang="en-GB" sz="1400"/>
              <a:t> (mesoscale) </a:t>
            </a:r>
            <a:r>
              <a:rPr lang="en-GB" sz="1400">
                <a:cs typeface="Arial" charset="0"/>
              </a:rPr>
              <a:t>→</a:t>
            </a:r>
          </a:p>
        </p:txBody>
      </p:sp>
      <p:sp>
        <p:nvSpPr>
          <p:cNvPr id="93199" name="AutoShape 15"/>
          <p:cNvSpPr>
            <a:spLocks noChangeArrowheads="1"/>
          </p:cNvSpPr>
          <p:nvPr/>
        </p:nvSpPr>
        <p:spPr bwMode="auto">
          <a:xfrm>
            <a:off x="4910138" y="1401763"/>
            <a:ext cx="1017587" cy="942975"/>
          </a:xfrm>
          <a:prstGeom prst="lightningBol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6967538" y="2894013"/>
            <a:ext cx="2038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Statically unstable:</a:t>
            </a:r>
          </a:p>
          <a:p>
            <a:r>
              <a:rPr lang="en-GB" sz="1600" b="1">
                <a:solidFill>
                  <a:srgbClr val="FF0000"/>
                </a:solidFill>
              </a:rPr>
              <a:t>    must convect.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3201" name="Line 17"/>
          <p:cNvSpPr>
            <a:spLocks noChangeShapeType="1"/>
          </p:cNvSpPr>
          <p:nvPr/>
        </p:nvSpPr>
        <p:spPr bwMode="auto">
          <a:xfrm flipH="1" flipV="1">
            <a:off x="5937250" y="2338388"/>
            <a:ext cx="1049338" cy="630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ocean-beach-oblique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-962025" y="-3482975"/>
            <a:ext cx="15792450" cy="111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051" name="Rectangle 3"/>
          <p:cNvSpPr>
            <a:spLocks noChangeArrowheads="1"/>
          </p:cNvSpPr>
          <p:nvPr/>
        </p:nvSpPr>
        <p:spPr bwMode="auto">
          <a:xfrm rot="11784651">
            <a:off x="3362325" y="-1117600"/>
            <a:ext cx="9551988" cy="40163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5236" name="Rectangle 6"/>
          <p:cNvSpPr>
            <a:spLocks noChangeArrowheads="1"/>
          </p:cNvSpPr>
          <p:nvPr/>
        </p:nvSpPr>
        <p:spPr bwMode="auto">
          <a:xfrm>
            <a:off x="-633413" y="2109788"/>
            <a:ext cx="633413" cy="50657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Text Box 7"/>
          <p:cNvSpPr txBox="1">
            <a:spLocks noChangeArrowheads="1"/>
          </p:cNvSpPr>
          <p:nvPr/>
        </p:nvSpPr>
        <p:spPr bwMode="auto">
          <a:xfrm>
            <a:off x="41275" y="3481388"/>
            <a:ext cx="3371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(Not all the significant</a:t>
            </a:r>
          </a:p>
          <a:p>
            <a:r>
              <a:rPr lang="en-GB" sz="2000" b="1">
                <a:solidFill>
                  <a:schemeClr val="bg1"/>
                </a:solidFill>
              </a:rPr>
              <a:t>waves are Rossby waves.)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5238" name="Text Box 5"/>
          <p:cNvSpPr txBox="1">
            <a:spLocks noChangeArrowheads="1"/>
          </p:cNvSpPr>
          <p:nvPr/>
        </p:nvSpPr>
        <p:spPr bwMode="auto">
          <a:xfrm>
            <a:off x="17463" y="1924050"/>
            <a:ext cx="33115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Big gear-shift to a</a:t>
            </a:r>
          </a:p>
          <a:p>
            <a:r>
              <a:rPr lang="en-GB" sz="2800" b="1">
                <a:solidFill>
                  <a:schemeClr val="bg1"/>
                </a:solidFill>
              </a:rPr>
              <a:t>wider perspective: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14288" y="5065713"/>
            <a:ext cx="41179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(</a:t>
            </a:r>
            <a:r>
              <a:rPr lang="en-GB" sz="1600" i="1">
                <a:solidFill>
                  <a:schemeClr val="bg1"/>
                </a:solidFill>
              </a:rPr>
              <a:t>Aside:</a:t>
            </a:r>
            <a:r>
              <a:rPr lang="en-GB" sz="1600">
                <a:solidFill>
                  <a:schemeClr val="bg1"/>
                </a:solidFill>
              </a:rPr>
              <a:t> linear critical-layer theory</a:t>
            </a:r>
          </a:p>
          <a:p>
            <a:r>
              <a:rPr lang="en-GB" sz="1600">
                <a:solidFill>
                  <a:schemeClr val="bg1"/>
                </a:solidFill>
              </a:rPr>
              <a:t>misleadingly says that all the action is  </a:t>
            </a:r>
            <a:r>
              <a:rPr lang="en-GB" sz="1600" b="1" i="1">
                <a:solidFill>
                  <a:schemeClr val="bg1"/>
                </a:solidFill>
              </a:rPr>
              <a:t>at</a:t>
            </a:r>
            <a:r>
              <a:rPr lang="en-GB" sz="1600">
                <a:solidFill>
                  <a:schemeClr val="bg1"/>
                </a:solidFill>
              </a:rPr>
              <a:t> </a:t>
            </a:r>
          </a:p>
          <a:p>
            <a:r>
              <a:rPr lang="en-GB" sz="1600">
                <a:solidFill>
                  <a:schemeClr val="bg1"/>
                </a:solidFill>
              </a:rPr>
              <a:t>the edge, where your toes only just get wet)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 flipV="1">
            <a:off x="3878263" y="1562100"/>
            <a:ext cx="3022600" cy="3922713"/>
          </a:xfrm>
          <a:prstGeom prst="line">
            <a:avLst/>
          </a:prstGeom>
          <a:noFill/>
          <a:ln w="12700">
            <a:solidFill>
              <a:srgbClr val="F6F1AA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638" y="2801938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65125" y="2900363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8308" name="AutoShape 4"/>
          <p:cNvSpPr>
            <a:spLocks/>
          </p:cNvSpPr>
          <p:nvPr/>
        </p:nvSpPr>
        <p:spPr bwMode="auto">
          <a:xfrm>
            <a:off x="1768475" y="2849563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AutoShape 5"/>
          <p:cNvSpPr>
            <a:spLocks/>
          </p:cNvSpPr>
          <p:nvPr/>
        </p:nvSpPr>
        <p:spPr bwMode="auto">
          <a:xfrm>
            <a:off x="1738313" y="34956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36550" y="35433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8311" name="Line 8"/>
          <p:cNvSpPr>
            <a:spLocks noChangeShapeType="1"/>
          </p:cNvSpPr>
          <p:nvPr/>
        </p:nvSpPr>
        <p:spPr bwMode="auto">
          <a:xfrm flipH="1">
            <a:off x="6189663" y="2978150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2" name="Line 9"/>
          <p:cNvSpPr>
            <a:spLocks noChangeShapeType="1"/>
          </p:cNvSpPr>
          <p:nvPr/>
        </p:nvSpPr>
        <p:spPr bwMode="auto">
          <a:xfrm flipH="1">
            <a:off x="6411913" y="298608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3" name="Line 10"/>
          <p:cNvSpPr>
            <a:spLocks noChangeShapeType="1"/>
          </p:cNvSpPr>
          <p:nvPr/>
        </p:nvSpPr>
        <p:spPr bwMode="auto">
          <a:xfrm flipH="1">
            <a:off x="6634163" y="299402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4" name="Line 11"/>
          <p:cNvSpPr>
            <a:spLocks noChangeShapeType="1"/>
          </p:cNvSpPr>
          <p:nvPr/>
        </p:nvSpPr>
        <p:spPr bwMode="auto">
          <a:xfrm flipH="1">
            <a:off x="6875463" y="299243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5" name="Text Box 12"/>
          <p:cNvSpPr txBox="1">
            <a:spLocks noChangeArrowheads="1"/>
          </p:cNvSpPr>
          <p:nvPr/>
        </p:nvSpPr>
        <p:spPr bwMode="auto">
          <a:xfrm>
            <a:off x="6584950" y="2627313"/>
            <a:ext cx="2055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EXCITATION</a:t>
            </a:r>
          </a:p>
        </p:txBody>
      </p:sp>
      <p:sp>
        <p:nvSpPr>
          <p:cNvPr id="98316" name="Line 13"/>
          <p:cNvSpPr>
            <a:spLocks noChangeShapeType="1"/>
          </p:cNvSpPr>
          <p:nvPr/>
        </p:nvSpPr>
        <p:spPr bwMode="auto">
          <a:xfrm>
            <a:off x="5907088" y="3314700"/>
            <a:ext cx="301625" cy="79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8317" name="Text Box 14"/>
          <p:cNvSpPr txBox="1">
            <a:spLocks noChangeArrowheads="1"/>
          </p:cNvSpPr>
          <p:nvPr/>
        </p:nvSpPr>
        <p:spPr bwMode="auto">
          <a:xfrm>
            <a:off x="6099175" y="3819525"/>
            <a:ext cx="2124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DISSIPATION</a:t>
            </a:r>
          </a:p>
        </p:txBody>
      </p:sp>
      <p:sp>
        <p:nvSpPr>
          <p:cNvPr id="98318" name="Line 15"/>
          <p:cNvSpPr>
            <a:spLocks noChangeShapeType="1"/>
          </p:cNvSpPr>
          <p:nvPr/>
        </p:nvSpPr>
        <p:spPr bwMode="auto">
          <a:xfrm flipH="1">
            <a:off x="7112000" y="2986088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9" name="Line 16"/>
          <p:cNvSpPr>
            <a:spLocks noChangeShapeType="1"/>
          </p:cNvSpPr>
          <p:nvPr/>
        </p:nvSpPr>
        <p:spPr bwMode="auto">
          <a:xfrm flipH="1">
            <a:off x="7334250" y="2994025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0" name="Line 17"/>
          <p:cNvSpPr>
            <a:spLocks noChangeShapeType="1"/>
          </p:cNvSpPr>
          <p:nvPr/>
        </p:nvSpPr>
        <p:spPr bwMode="auto">
          <a:xfrm flipH="1">
            <a:off x="7570788" y="298767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1" name="Line 18"/>
          <p:cNvSpPr>
            <a:spLocks noChangeShapeType="1"/>
          </p:cNvSpPr>
          <p:nvPr/>
        </p:nvSpPr>
        <p:spPr bwMode="auto">
          <a:xfrm flipH="1">
            <a:off x="7807325" y="2995613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2" name="Line 19"/>
          <p:cNvSpPr>
            <a:spLocks noChangeShapeType="1"/>
          </p:cNvSpPr>
          <p:nvPr/>
        </p:nvSpPr>
        <p:spPr bwMode="auto">
          <a:xfrm flipH="1">
            <a:off x="8043863" y="2989263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3" name="Text Box 20"/>
          <p:cNvSpPr txBox="1">
            <a:spLocks noChangeArrowheads="1"/>
          </p:cNvSpPr>
          <p:nvPr/>
        </p:nvSpPr>
        <p:spPr bwMode="auto">
          <a:xfrm>
            <a:off x="604838" y="993775"/>
            <a:ext cx="74295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inhomogeneous PV mixing paradigm overlaps with a wider</a:t>
            </a:r>
          </a:p>
          <a:p>
            <a:r>
              <a:rPr lang="en-GB" sz="2000"/>
              <a:t>paradigm, that of the  </a:t>
            </a:r>
            <a:r>
              <a:rPr lang="en-GB" sz="2000" b="1">
                <a:solidFill>
                  <a:srgbClr val="FF3300"/>
                </a:solidFill>
              </a:rPr>
              <a:t>radiation-stress-dominated atmosphere</a:t>
            </a:r>
          </a:p>
          <a:p>
            <a:r>
              <a:rPr lang="en-GB" sz="2000"/>
              <a:t>involving a number of different wave types.</a:t>
            </a:r>
          </a:p>
          <a:p>
            <a:endParaRPr lang="en-GB" sz="2000"/>
          </a:p>
          <a:p>
            <a:r>
              <a:rPr lang="en-GB" sz="1800" b="1"/>
              <a:t>                                               G</a:t>
            </a:r>
            <a:r>
              <a:rPr lang="en-GB" sz="2000" b="1"/>
              <a:t>eneralizing:</a:t>
            </a:r>
          </a:p>
        </p:txBody>
      </p:sp>
      <p:sp>
        <p:nvSpPr>
          <p:cNvPr id="98324" name="Text Box 22"/>
          <p:cNvSpPr txBox="1">
            <a:spLocks noChangeArrowheads="1"/>
          </p:cNvSpPr>
          <p:nvPr/>
        </p:nvSpPr>
        <p:spPr bwMode="auto">
          <a:xfrm>
            <a:off x="796925" y="4778375"/>
            <a:ext cx="7659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Unlike </a:t>
            </a:r>
            <a:r>
              <a:rPr lang="en-US" sz="2000" b="1"/>
              <a:t>turbulent</a:t>
            </a:r>
            <a:r>
              <a:rPr lang="en-US" sz="2000"/>
              <a:t> momentum transport  (eddy viscosity),</a:t>
            </a:r>
          </a:p>
          <a:p>
            <a:r>
              <a:rPr lang="en-US" sz="2000" b="1">
                <a:solidFill>
                  <a:srgbClr val="FF3300"/>
                </a:solidFill>
              </a:rPr>
              <a:t>wave-induced</a:t>
            </a:r>
            <a:r>
              <a:rPr lang="en-US" sz="2000"/>
              <a:t>           </a:t>
            </a:r>
            <a:r>
              <a:rPr lang="en-US" sz="1800"/>
              <a:t>“</a:t>
            </a:r>
            <a:r>
              <a:rPr lang="en-US" sz="2000"/>
              <a:t>                 </a:t>
            </a:r>
            <a:r>
              <a:rPr lang="en-US" sz="1800"/>
              <a:t>“</a:t>
            </a:r>
            <a:r>
              <a:rPr lang="en-US" sz="2000"/>
              <a:t>         can operate at </a:t>
            </a:r>
            <a:r>
              <a:rPr lang="en-US" sz="2000" b="1">
                <a:solidFill>
                  <a:srgbClr val="FF3300"/>
                </a:solidFill>
              </a:rPr>
              <a:t>long range</a:t>
            </a:r>
            <a:r>
              <a:rPr lang="en-US" sz="2000"/>
              <a:t>.</a:t>
            </a:r>
          </a:p>
        </p:txBody>
      </p:sp>
      <p:sp>
        <p:nvSpPr>
          <p:cNvPr id="98325" name="Text Box 23"/>
          <p:cNvSpPr txBox="1">
            <a:spLocks noChangeArrowheads="1"/>
          </p:cNvSpPr>
          <p:nvPr/>
        </p:nvSpPr>
        <p:spPr bwMode="auto">
          <a:xfrm>
            <a:off x="3279775" y="5946775"/>
            <a:ext cx="536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Again there’s a long history over the past century…</a:t>
            </a:r>
            <a:endParaRPr lang="en-US" sz="1800"/>
          </a:p>
        </p:txBody>
      </p:sp>
      <p:sp>
        <p:nvSpPr>
          <p:cNvPr id="98326" name="Text Box 22"/>
          <p:cNvSpPr txBox="1">
            <a:spLocks noChangeArrowheads="1"/>
          </p:cNvSpPr>
          <p:nvPr/>
        </p:nvSpPr>
        <p:spPr bwMode="auto">
          <a:xfrm>
            <a:off x="7483475" y="1746250"/>
            <a:ext cx="16605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(including arrival</a:t>
            </a:r>
          </a:p>
          <a:p>
            <a:r>
              <a:rPr lang="en-GB" sz="1600"/>
              <a:t>from elsewhere,</a:t>
            </a:r>
          </a:p>
          <a:p>
            <a:r>
              <a:rPr lang="en-GB" sz="1600"/>
              <a:t>e.g. from below)</a:t>
            </a:r>
            <a:endParaRPr lang="en-US" sz="1600"/>
          </a:p>
        </p:txBody>
      </p:sp>
      <p:sp>
        <p:nvSpPr>
          <p:cNvPr id="98327" name="Line 23"/>
          <p:cNvSpPr>
            <a:spLocks noChangeShapeType="1"/>
          </p:cNvSpPr>
          <p:nvPr/>
        </p:nvSpPr>
        <p:spPr bwMode="auto">
          <a:xfrm flipH="1">
            <a:off x="7270750" y="2182813"/>
            <a:ext cx="250825" cy="48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6502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</a:t>
            </a:r>
            <a:r>
              <a:rPr lang="en-GB" sz="1800" b="1" dirty="0" smtClean="0">
                <a:solidFill>
                  <a:srgbClr val="FF0000"/>
                </a:solidFill>
              </a:rPr>
              <a:t> </a:t>
            </a:r>
            <a:r>
              <a:rPr lang="en-GB" sz="1800" b="1" dirty="0">
                <a:solidFill>
                  <a:srgbClr val="FF0000"/>
                </a:solidFill>
              </a:rPr>
              <a:t>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r>
              <a:rPr lang="en-GB" sz="1800" dirty="0"/>
              <a:t>   All three were solved by the paradigm</a:t>
            </a:r>
          </a:p>
          <a:p>
            <a:r>
              <a:rPr lang="en-GB" sz="1800" dirty="0"/>
              <a:t>change</a:t>
            </a:r>
          </a:p>
          <a:p>
            <a:r>
              <a:rPr lang="en-GB" sz="1800" dirty="0"/>
              <a:t>                              “turbulent atmosphere” (</a:t>
            </a:r>
            <a:r>
              <a:rPr lang="en-GB" sz="1800" b="1" dirty="0">
                <a:solidFill>
                  <a:srgbClr val="FF3300"/>
                </a:solidFill>
              </a:rPr>
              <a:t>frictional</a:t>
            </a:r>
            <a:r>
              <a:rPr lang="en-GB" sz="1800" dirty="0"/>
              <a:t>)</a:t>
            </a:r>
          </a:p>
          <a:p>
            <a:r>
              <a:rPr lang="en-GB" sz="1800" dirty="0">
                <a:cs typeface="Arial" charset="0"/>
              </a:rPr>
              <a:t>                                                    </a:t>
            </a:r>
            <a:r>
              <a:rPr lang="en-GB" dirty="0">
                <a:cs typeface="Arial" charset="0"/>
              </a:rPr>
              <a:t>→</a:t>
            </a:r>
          </a:p>
          <a:p>
            <a:r>
              <a:rPr lang="en-GB" sz="1800" dirty="0">
                <a:cs typeface="Arial" charset="0"/>
              </a:rPr>
              <a:t>          “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radiation-stress</a:t>
            </a:r>
            <a:r>
              <a:rPr lang="en-GB" sz="1800" dirty="0">
                <a:cs typeface="Arial" charset="0"/>
              </a:rPr>
              <a:t>-dominated atmosphere” (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often anti-frictional</a:t>
            </a:r>
            <a:r>
              <a:rPr lang="en-GB" sz="1800" dirty="0">
                <a:cs typeface="Arial" charset="0"/>
              </a:rPr>
              <a:t>)</a:t>
            </a:r>
          </a:p>
          <a:p>
            <a:endParaRPr lang="en-GB" sz="1800" b="1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The same paradigm change was critical to our </a:t>
            </a:r>
            <a:r>
              <a:rPr lang="en-GB" sz="1800" b="1" dirty="0">
                <a:cs typeface="Arial" charset="0"/>
              </a:rPr>
              <a:t>solar </a:t>
            </a:r>
            <a:r>
              <a:rPr lang="en-GB" sz="1800" b="1" dirty="0" err="1">
                <a:cs typeface="Arial" charset="0"/>
              </a:rPr>
              <a:t>tachocline</a:t>
            </a:r>
            <a:r>
              <a:rPr lang="en-GB" sz="1800" b="1" dirty="0">
                <a:cs typeface="Arial" charset="0"/>
              </a:rPr>
              <a:t> breakthrough.</a:t>
            </a:r>
          </a:p>
          <a:p>
            <a:endParaRPr lang="en-GB" sz="1800" i="1" dirty="0">
              <a:cs typeface="Arial" charset="0"/>
            </a:endParaRPr>
          </a:p>
          <a:p>
            <a:r>
              <a:rPr lang="en-GB" sz="1800" i="1" dirty="0">
                <a:cs typeface="Arial" charset="0"/>
              </a:rPr>
              <a:t>Remark:</a:t>
            </a:r>
            <a:r>
              <a:rPr lang="en-GB" sz="1800" dirty="0">
                <a:cs typeface="Arial" charset="0"/>
              </a:rPr>
              <a:t> the generic role of wave propagation mechanisms illustrates one of the</a:t>
            </a:r>
          </a:p>
          <a:p>
            <a:r>
              <a:rPr lang="en-GB" sz="1800" b="1" dirty="0">
                <a:cs typeface="Arial" charset="0"/>
              </a:rPr>
              <a:t>grand themes of physics,</a:t>
            </a:r>
            <a:r>
              <a:rPr lang="en-GB" sz="1800" dirty="0">
                <a:cs typeface="Arial" charset="0"/>
              </a:rPr>
              <a:t> the 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dynamical organization of fluctuations</a:t>
            </a:r>
            <a:r>
              <a:rPr lang="en-GB" sz="1800" dirty="0">
                <a:cs typeface="Arial" charset="0"/>
              </a:rPr>
              <a:t> with</a:t>
            </a:r>
          </a:p>
          <a:p>
            <a:r>
              <a:rPr lang="en-GB" sz="1800" dirty="0">
                <a:cs typeface="Arial" charset="0"/>
              </a:rPr>
              <a:t>systematic mean effects.                                                 </a:t>
            </a:r>
            <a:r>
              <a:rPr lang="en-GB" sz="1600" dirty="0">
                <a:cs typeface="Arial" charset="0"/>
              </a:rPr>
              <a:t>(e.g. bio-molecular motors!)</a:t>
            </a:r>
          </a:p>
          <a:p>
            <a:endParaRPr lang="en-GB" sz="1600" b="1" dirty="0">
              <a:cs typeface="Arial" charset="0"/>
            </a:endParaRPr>
          </a:p>
          <a:p>
            <a:r>
              <a:rPr lang="en-GB" sz="1600" dirty="0">
                <a:cs typeface="Arial" charset="0"/>
              </a:rPr>
              <a:t>    A simple non-</a:t>
            </a:r>
            <a:r>
              <a:rPr lang="en-GB" sz="1600" dirty="0" err="1">
                <a:cs typeface="Arial" charset="0"/>
              </a:rPr>
              <a:t>Rossby</a:t>
            </a:r>
            <a:r>
              <a:rPr lang="en-GB" sz="1600" dirty="0">
                <a:cs typeface="Arial" charset="0"/>
              </a:rPr>
              <a:t>-wave example is the Plumb-</a:t>
            </a:r>
            <a:r>
              <a:rPr lang="en-GB" sz="1600" dirty="0" err="1">
                <a:cs typeface="Arial" charset="0"/>
              </a:rPr>
              <a:t>McEwan</a:t>
            </a:r>
            <a:r>
              <a:rPr lang="en-GB" sz="1600" dirty="0">
                <a:cs typeface="Arial" charset="0"/>
              </a:rPr>
              <a:t> experiment (laboratory QBO):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180975"/>
            <a:ext cx="61849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dirty="0"/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book, beginning</a:t>
            </a:r>
            <a:r>
              <a:rPr lang="en-GB" sz="2000" dirty="0"/>
              <a:t> </a:t>
            </a:r>
            <a:r>
              <a:rPr lang="en-GB" sz="1800" dirty="0"/>
              <a:t>with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         and </a:t>
            </a:r>
            <a:r>
              <a:rPr lang="en-GB" sz="1800" dirty="0" err="1">
                <a:cs typeface="Arial" charset="0"/>
              </a:rPr>
              <a:t>Aleksandr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Obukhov</a:t>
            </a:r>
            <a:r>
              <a:rPr lang="en-GB" sz="1800" dirty="0">
                <a:cs typeface="Arial" charset="0"/>
              </a:rPr>
              <a:t>.</a:t>
            </a:r>
          </a:p>
          <a:p>
            <a:r>
              <a:rPr lang="en-GB" sz="1800" dirty="0">
                <a:cs typeface="Arial" charset="0"/>
              </a:rPr>
              <a:t>         History long and tortuous –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ecmwf21-plumb-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15888"/>
            <a:ext cx="5280025" cy="736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6732588" y="0"/>
            <a:ext cx="6477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738188" y="1397000"/>
            <a:ext cx="2327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/>
              <a:t>Here, “fluctuations”</a:t>
            </a:r>
          </a:p>
          <a:p>
            <a:pPr algn="ctr"/>
            <a:r>
              <a:rPr lang="en-GB" sz="2000"/>
              <a:t>are departures  </a:t>
            </a:r>
          </a:p>
          <a:p>
            <a:pPr algn="ctr"/>
            <a:r>
              <a:rPr lang="en-GB" sz="2000"/>
              <a:t>from the</a:t>
            </a:r>
            <a:r>
              <a:rPr lang="en-GB" sz="2000">
                <a:solidFill>
                  <a:srgbClr val="FF3300"/>
                </a:solidFill>
              </a:rPr>
              <a:t> zonal or</a:t>
            </a:r>
          </a:p>
          <a:p>
            <a:pPr algn="ctr"/>
            <a:r>
              <a:rPr lang="en-GB" sz="2000">
                <a:solidFill>
                  <a:srgbClr val="FF3300"/>
                </a:solidFill>
              </a:rPr>
              <a:t>azimuthal mean.</a:t>
            </a:r>
            <a:endParaRPr lang="en-US" sz="2000">
              <a:solidFill>
                <a:srgbClr val="FF3300"/>
              </a:solidFill>
            </a:endParaRP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820738" y="4951413"/>
            <a:ext cx="244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/>
              <a:t>(The bottom-boundary</a:t>
            </a:r>
          </a:p>
          <a:p>
            <a:pPr algn="ctr"/>
            <a:r>
              <a:rPr lang="en-GB" sz="1800"/>
              <a:t>oscillations can be   </a:t>
            </a:r>
          </a:p>
          <a:p>
            <a:pPr algn="ctr"/>
            <a:r>
              <a:rPr lang="en-GB" sz="1800"/>
              <a:t>more chaotic or      </a:t>
            </a:r>
          </a:p>
          <a:p>
            <a:pPr algn="ctr"/>
            <a:r>
              <a:rPr lang="en-GB" sz="1800"/>
              <a:t>stochastic) 	   </a:t>
            </a:r>
            <a:endParaRPr lang="en-US" sz="1800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6427788" y="5035550"/>
            <a:ext cx="2508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/>
              <a:t>(Oscillation</a:t>
            </a:r>
          </a:p>
          <a:p>
            <a:pPr algn="ctr"/>
            <a:r>
              <a:rPr lang="en-GB" sz="1800"/>
              <a:t>frequencies allow</a:t>
            </a:r>
          </a:p>
          <a:p>
            <a:pPr algn="ctr"/>
            <a:r>
              <a:rPr lang="en-GB" sz="1800"/>
              <a:t> </a:t>
            </a:r>
            <a:r>
              <a:rPr lang="en-GB" sz="1800" b="1"/>
              <a:t>internal gravity wave</a:t>
            </a:r>
          </a:p>
          <a:p>
            <a:pPr algn="ctr"/>
            <a:r>
              <a:rPr lang="en-GB" sz="1800" b="1"/>
              <a:t>propagation.</a:t>
            </a:r>
            <a:r>
              <a:rPr lang="en-GB" sz="1800"/>
              <a:t>)</a:t>
            </a:r>
            <a:endParaRPr lang="en-US" sz="1800"/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 flipH="1" flipV="1">
            <a:off x="3198813" y="5278438"/>
            <a:ext cx="1874837" cy="87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6964363" y="2322513"/>
            <a:ext cx="1957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cf. “nonacceleration</a:t>
            </a:r>
          </a:p>
          <a:p>
            <a:r>
              <a:rPr lang="en-GB" sz="1600"/>
              <a:t>theorems”, “wave</a:t>
            </a:r>
          </a:p>
          <a:p>
            <a:r>
              <a:rPr lang="en-GB" sz="1600"/>
              <a:t>breaking”, etc…</a:t>
            </a:r>
            <a:endParaRPr lang="en-US" sz="1600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 flipH="1">
            <a:off x="7342188" y="3194050"/>
            <a:ext cx="341312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ecmwf21-plumb-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-695325"/>
            <a:ext cx="5280025" cy="736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6732588" y="0"/>
            <a:ext cx="6477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2771775" y="-315913"/>
            <a:ext cx="4968875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6156325" y="1484313"/>
            <a:ext cx="1223963" cy="187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1908175" y="5445125"/>
            <a:ext cx="5472113" cy="1412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1763713" y="908050"/>
            <a:ext cx="1441450" cy="2736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6" name="Oval 8"/>
          <p:cNvSpPr>
            <a:spLocks noChangeArrowheads="1"/>
          </p:cNvSpPr>
          <p:nvPr/>
        </p:nvSpPr>
        <p:spPr bwMode="auto">
          <a:xfrm>
            <a:off x="3276600" y="2781300"/>
            <a:ext cx="6477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3086100" y="2817813"/>
            <a:ext cx="433388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B2B2B2"/>
                </a:solidFill>
              </a:rPr>
              <a:t>I</a:t>
            </a: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3348038" y="3357563"/>
            <a:ext cx="792162" cy="935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5219700" y="3573463"/>
            <a:ext cx="792163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1187450" y="728663"/>
            <a:ext cx="297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/>
              <a:t>Kyoto University version: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868363"/>
            <a:ext cx="11009313" cy="85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36913" y="2867025"/>
            <a:ext cx="24955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algn="ctr"/>
            <a:r>
              <a:rPr lang="en-US" sz="1800"/>
              <a:t>radiative interior  </a:t>
            </a:r>
            <a:r>
              <a:rPr lang="en-US" sz="1800">
                <a:cs typeface="Arial" charset="0"/>
              </a:rPr>
              <a:t>–</a:t>
            </a:r>
            <a:endParaRPr lang="en-GB" sz="1800"/>
          </a:p>
          <a:p>
            <a:pPr algn="ctr"/>
            <a:r>
              <a:rPr lang="en-GB" sz="1800"/>
              <a:t>no significant evidence</a:t>
            </a:r>
          </a:p>
          <a:p>
            <a:pPr algn="ctr"/>
            <a:r>
              <a:rPr lang="en-GB" sz="1800"/>
              <a:t>for departures from</a:t>
            </a:r>
          </a:p>
          <a:p>
            <a:pPr algn="ctr"/>
            <a:r>
              <a:rPr lang="en-GB" sz="1800" b="1"/>
              <a:t>solid rotation</a:t>
            </a:r>
          </a:p>
          <a:p>
            <a:pPr algn="ctr"/>
            <a:r>
              <a:rPr lang="en-GB" sz="1800"/>
              <a:t>(Princeton, May 2011)</a:t>
            </a:r>
            <a:endParaRPr lang="en-US" sz="180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/>
              <a:t>tachocline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/>
              <a:t>convection</a:t>
            </a:r>
          </a:p>
          <a:p>
            <a:r>
              <a:rPr lang="en-US" sz="2000"/>
              <a:t>zone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2000"/>
              <a:t>2</a:t>
            </a:r>
            <a:r>
              <a:rPr lang="el-GR" sz="2000" i="1"/>
              <a:t>π</a:t>
            </a:r>
            <a:r>
              <a:rPr lang="el-GR" sz="2000">
                <a:cs typeface="Arial" charset="0"/>
              </a:rPr>
              <a:t>Ω</a:t>
            </a:r>
            <a:r>
              <a:rPr lang="en-GB" sz="2000">
                <a:cs typeface="Arial" charset="0"/>
              </a:rPr>
              <a:t>/</a:t>
            </a:r>
            <a:r>
              <a:rPr lang="en-GB" sz="2000"/>
              <a:t>nHz</a:t>
            </a:r>
            <a:endParaRPr lang="en-US" sz="2000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785938" y="6478588"/>
            <a:ext cx="1880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Schou</a:t>
            </a:r>
            <a:r>
              <a:rPr lang="en-US" sz="2000" dirty="0"/>
              <a:t> et al ’98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14990" y="1049314"/>
            <a:ext cx="1574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Wood &amp; </a:t>
            </a:r>
            <a:r>
              <a:rPr lang="en-GB" sz="2000" b="0" i="0" dirty="0" err="1" smtClean="0"/>
              <a:t>McI</a:t>
            </a:r>
            <a:endParaRPr lang="en-GB" sz="2000" b="0" i="0" dirty="0" smtClean="0"/>
          </a:p>
          <a:p>
            <a:r>
              <a:rPr lang="en-GB" sz="2000" b="0" i="0" dirty="0" smtClean="0"/>
              <a:t>(2011),</a:t>
            </a:r>
          </a:p>
          <a:p>
            <a:r>
              <a:rPr lang="en-GB" sz="2000" b="0" dirty="0" smtClean="0"/>
              <a:t>J. Fluid</a:t>
            </a:r>
          </a:p>
          <a:p>
            <a:r>
              <a:rPr lang="en-GB" sz="2000" b="0" dirty="0" smtClean="0"/>
              <a:t>Mech</a:t>
            </a:r>
            <a:r>
              <a:rPr lang="en-GB" sz="2000" b="0" i="0" dirty="0" smtClean="0"/>
              <a:t>. </a:t>
            </a:r>
            <a:r>
              <a:rPr lang="en-GB" sz="2000" b="1" i="0" dirty="0" smtClean="0"/>
              <a:t>677</a:t>
            </a:r>
            <a:endParaRPr lang="en-GB" sz="2000" b="1" i="0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 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490538" y="3116263"/>
            <a:ext cx="79819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From the Kyoto University version of the Plumb-McEwan experiment:</a:t>
            </a:r>
            <a:endParaRPr lang="en-US" sz="1800"/>
          </a:p>
          <a:p>
            <a:r>
              <a:rPr lang="en-US" sz="1800">
                <a:hlinkClick r:id="rId4"/>
              </a:rPr>
              <a:t>www.gfd-dennou.org/library/gfd_exp/</a:t>
            </a:r>
            <a:r>
              <a:rPr lang="en-US" sz="1800"/>
              <a:t>  or</a:t>
            </a:r>
            <a:r>
              <a:rPr lang="en-GB" sz="1800"/>
              <a:t> websearch  QBO  “Tech Tips”</a:t>
            </a:r>
          </a:p>
          <a:p>
            <a:endParaRPr lang="en-GB" sz="1800"/>
          </a:p>
          <a:p>
            <a:r>
              <a:rPr lang="en-GB" sz="1800" b="1">
                <a:solidFill>
                  <a:srgbClr val="FF0000"/>
                </a:solidFill>
              </a:rPr>
              <a:t>Anti-frictional:</a:t>
            </a:r>
            <a:r>
              <a:rPr lang="en-GB" sz="1800"/>
              <a:t> an annulus of stratified fluid is driven away from solid rotation</a:t>
            </a:r>
          </a:p>
          <a:p>
            <a:r>
              <a:rPr lang="en-GB" sz="1800"/>
              <a:t>by </a:t>
            </a:r>
            <a:r>
              <a:rPr lang="en-GB" sz="1800" b="1">
                <a:solidFill>
                  <a:srgbClr val="FF0000"/>
                </a:solidFill>
              </a:rPr>
              <a:t>nothing more than the imposition of fluctuations at its top boundary.</a:t>
            </a:r>
          </a:p>
          <a:p>
            <a:endParaRPr lang="en-GB" sz="1800" b="1">
              <a:solidFill>
                <a:srgbClr val="FF0000"/>
              </a:solidFill>
            </a:endParaRPr>
          </a:p>
          <a:p>
            <a:r>
              <a:rPr lang="en-GB" sz="1800"/>
              <a:t>In the real QBO, waves dissipate partly by breaking.– turbulent indeed!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0" y="5586413"/>
            <a:ext cx="8951913" cy="1082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596" name="Text Box 6"/>
          <p:cNvSpPr txBox="1">
            <a:spLocks noChangeArrowheads="1"/>
          </p:cNvSpPr>
          <p:nvPr/>
        </p:nvSpPr>
        <p:spPr bwMode="auto">
          <a:xfrm>
            <a:off x="439738" y="5300663"/>
            <a:ext cx="8332787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/>
              <a:t>But the key point is mean momentum transport is dynamically organized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/>
              <a:t>by the waves – a </a:t>
            </a:r>
            <a:r>
              <a:rPr lang="en-GB" sz="2000" b="1">
                <a:solidFill>
                  <a:srgbClr val="FF0000"/>
                </a:solidFill>
              </a:rPr>
              <a:t>long-range</a:t>
            </a:r>
            <a:r>
              <a:rPr lang="en-GB" sz="2000"/>
              <a:t> effect – and by their interplay with the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/>
              <a:t>mean flow </a:t>
            </a:r>
            <a:r>
              <a:rPr lang="en-GB" sz="1800">
                <a:solidFill>
                  <a:srgbClr val="FF3300"/>
                </a:solidFill>
              </a:rPr>
              <a:t>(</a:t>
            </a:r>
            <a:r>
              <a:rPr lang="en-US" sz="1800">
                <a:solidFill>
                  <a:srgbClr val="FF3300"/>
                </a:solidFill>
              </a:rPr>
              <a:t>Bühler 2009 &amp; 2014, </a:t>
            </a:r>
            <a:r>
              <a:rPr lang="en-US" sz="1800" i="1">
                <a:solidFill>
                  <a:srgbClr val="FF3300"/>
                </a:solidFill>
              </a:rPr>
              <a:t>Waves and Mean Flows,</a:t>
            </a:r>
            <a:r>
              <a:rPr lang="en-US" sz="1800">
                <a:solidFill>
                  <a:srgbClr val="FF3300"/>
                </a:solidFill>
              </a:rPr>
              <a:t> Cambridge U.Press.)</a:t>
            </a:r>
            <a:endParaRPr lang="en-US" sz="1800" i="1"/>
          </a:p>
        </p:txBody>
      </p:sp>
      <p:pic>
        <p:nvPicPr>
          <p:cNvPr id="4" name="no_qbo_vbo01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" y="203200"/>
            <a:ext cx="3735388" cy="2801938"/>
          </a:xfrm>
          <a:noFill/>
          <a:ln>
            <a:miter lim="800000"/>
            <a:headEnd/>
            <a:tailEnd/>
          </a:ln>
        </p:spPr>
      </p:pic>
      <p:pic>
        <p:nvPicPr>
          <p:cNvPr id="5" name="qbo_vbo02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198438"/>
            <a:ext cx="3740150" cy="28067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rich-sheared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425" y="2155825"/>
            <a:ext cx="432593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Line 4"/>
          <p:cNvSpPr>
            <a:spLocks noChangeShapeType="1"/>
          </p:cNvSpPr>
          <p:nvPr/>
        </p:nvSpPr>
        <p:spPr bwMode="auto">
          <a:xfrm>
            <a:off x="1131888" y="457993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1620" name="Line 5"/>
          <p:cNvSpPr>
            <a:spLocks noChangeShapeType="1"/>
          </p:cNvSpPr>
          <p:nvPr/>
        </p:nvSpPr>
        <p:spPr bwMode="auto">
          <a:xfrm flipV="1">
            <a:off x="1131888" y="2073275"/>
            <a:ext cx="0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1621" name="Line 6"/>
          <p:cNvSpPr>
            <a:spLocks noChangeShapeType="1"/>
          </p:cNvSpPr>
          <p:nvPr/>
        </p:nvSpPr>
        <p:spPr bwMode="auto">
          <a:xfrm flipV="1">
            <a:off x="1347788" y="2130425"/>
            <a:ext cx="1152525" cy="24495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1622" name="Line 7"/>
          <p:cNvSpPr>
            <a:spLocks noChangeShapeType="1"/>
          </p:cNvSpPr>
          <p:nvPr/>
        </p:nvSpPr>
        <p:spPr bwMode="auto">
          <a:xfrm>
            <a:off x="1131888" y="39306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1623" name="Line 8"/>
          <p:cNvSpPr>
            <a:spLocks noChangeShapeType="1"/>
          </p:cNvSpPr>
          <p:nvPr/>
        </p:nvSpPr>
        <p:spPr bwMode="auto">
          <a:xfrm>
            <a:off x="1131888" y="3282950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1624" name="Line 9"/>
          <p:cNvSpPr>
            <a:spLocks noChangeShapeType="1"/>
          </p:cNvSpPr>
          <p:nvPr/>
        </p:nvSpPr>
        <p:spPr bwMode="auto">
          <a:xfrm>
            <a:off x="1131888" y="2706688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1625" name="Text Box 10"/>
          <p:cNvSpPr txBox="1">
            <a:spLocks noChangeArrowheads="1"/>
          </p:cNvSpPr>
          <p:nvPr/>
        </p:nvSpPr>
        <p:spPr bwMode="auto">
          <a:xfrm>
            <a:off x="2332038" y="4291013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i="1">
                <a:latin typeface="Times New Roman" pitchFamily="18" charset="0"/>
              </a:rPr>
              <a:t>u</a:t>
            </a:r>
            <a:endParaRPr lang="en-US" i="1">
              <a:latin typeface="Times New Roman" pitchFamily="18" charset="0"/>
            </a:endParaRPr>
          </a:p>
        </p:txBody>
      </p:sp>
      <p:sp>
        <p:nvSpPr>
          <p:cNvPr id="111626" name="Text Box 11"/>
          <p:cNvSpPr txBox="1">
            <a:spLocks noChangeArrowheads="1"/>
          </p:cNvSpPr>
          <p:nvPr/>
        </p:nvSpPr>
        <p:spPr bwMode="auto">
          <a:xfrm>
            <a:off x="979488" y="1647825"/>
            <a:ext cx="3032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i="1">
                <a:latin typeface="Times New Roman" pitchFamily="18" charset="0"/>
              </a:rPr>
              <a:t>z</a:t>
            </a:r>
            <a:endParaRPr lang="en-US" i="1">
              <a:latin typeface="Times New Roman" pitchFamily="18" charset="0"/>
            </a:endParaRPr>
          </a:p>
        </p:txBody>
      </p:sp>
      <p:sp>
        <p:nvSpPr>
          <p:cNvPr id="111627" name="Text Box 3"/>
          <p:cNvSpPr txBox="1">
            <a:spLocks noChangeArrowheads="1"/>
          </p:cNvSpPr>
          <p:nvPr/>
        </p:nvSpPr>
        <p:spPr bwMode="auto">
          <a:xfrm>
            <a:off x="973138" y="555625"/>
            <a:ext cx="77454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The interplay with the mean flow</a:t>
            </a:r>
            <a:r>
              <a:rPr lang="en-GB" sz="1800" b="1" i="1"/>
              <a:t> </a:t>
            </a:r>
            <a:r>
              <a:rPr lang="en-GB" sz="1800"/>
              <a:t>involves the</a:t>
            </a:r>
            <a:r>
              <a:rPr lang="en-GB" sz="1800" b="1"/>
              <a:t> </a:t>
            </a:r>
            <a:r>
              <a:rPr lang="en-US" sz="1800"/>
              <a:t>generic</a:t>
            </a:r>
          </a:p>
          <a:p>
            <a:r>
              <a:rPr lang="en-US" sz="1800" b="1">
                <a:solidFill>
                  <a:srgbClr val="FF0000"/>
                </a:solidFill>
              </a:rPr>
              <a:t>sheared-disturbance kinematics</a:t>
            </a:r>
            <a:r>
              <a:rPr lang="en-US" sz="1800"/>
              <a:t> already mentioned:</a:t>
            </a:r>
          </a:p>
          <a:p>
            <a:r>
              <a:rPr lang="en-US" sz="1800"/>
              <a:t>                                                                         Thomson (Lord Kelvin) 1887</a:t>
            </a:r>
            <a:endParaRPr lang="en-US" sz="18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407988" y="596900"/>
            <a:ext cx="75215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/>
              <a:t>Here the “anti-frictional” effects are simple to understand</a:t>
            </a:r>
          </a:p>
          <a:p>
            <a:pPr algn="ctr"/>
            <a:r>
              <a:rPr lang="en-GB" sz="2000"/>
              <a:t>         (motion essentially incompressible; wave mechanism</a:t>
            </a:r>
          </a:p>
          <a:p>
            <a:pPr algn="ctr"/>
            <a:r>
              <a:rPr lang="en-GB" sz="2000"/>
              <a:t>                  correlates vertical and horizontal velocity fluctuations):</a:t>
            </a:r>
            <a:endParaRPr lang="en-US" sz="2000"/>
          </a:p>
        </p:txBody>
      </p:sp>
      <p:sp>
        <p:nvSpPr>
          <p:cNvPr id="115715" name="Line 3"/>
          <p:cNvSpPr>
            <a:spLocks noChangeShapeType="1"/>
          </p:cNvSpPr>
          <p:nvPr/>
        </p:nvSpPr>
        <p:spPr bwMode="auto">
          <a:xfrm flipV="1">
            <a:off x="3348038" y="2420938"/>
            <a:ext cx="1800225" cy="19446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5716" name="Line 4"/>
          <p:cNvSpPr>
            <a:spLocks noChangeShapeType="1"/>
          </p:cNvSpPr>
          <p:nvPr/>
        </p:nvSpPr>
        <p:spPr bwMode="auto">
          <a:xfrm flipV="1">
            <a:off x="3779838" y="2420938"/>
            <a:ext cx="1800225" cy="19446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 flipV="1">
            <a:off x="4211638" y="2420938"/>
            <a:ext cx="1800225" cy="19446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 flipV="1">
            <a:off x="4643438" y="2420938"/>
            <a:ext cx="1800225" cy="19446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 flipV="1">
            <a:off x="5075238" y="2420938"/>
            <a:ext cx="1800225" cy="19446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1403350" y="4365625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 flipV="1">
            <a:off x="1403350" y="1844675"/>
            <a:ext cx="0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5722" name="Line 10"/>
          <p:cNvSpPr>
            <a:spLocks noChangeShapeType="1"/>
          </p:cNvSpPr>
          <p:nvPr/>
        </p:nvSpPr>
        <p:spPr bwMode="auto">
          <a:xfrm flipV="1">
            <a:off x="1619250" y="1916113"/>
            <a:ext cx="1152525" cy="2449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5723" name="Line 11"/>
          <p:cNvSpPr>
            <a:spLocks noChangeShapeType="1"/>
          </p:cNvSpPr>
          <p:nvPr/>
        </p:nvSpPr>
        <p:spPr bwMode="auto">
          <a:xfrm>
            <a:off x="1403350" y="37163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>
            <a:off x="1403350" y="3068638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5725" name="Line 13"/>
          <p:cNvSpPr>
            <a:spLocks noChangeShapeType="1"/>
          </p:cNvSpPr>
          <p:nvPr/>
        </p:nvSpPr>
        <p:spPr bwMode="auto">
          <a:xfrm>
            <a:off x="1403350" y="2492375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5726" name="Text Box 14"/>
          <p:cNvSpPr txBox="1">
            <a:spLocks noChangeArrowheads="1"/>
          </p:cNvSpPr>
          <p:nvPr/>
        </p:nvSpPr>
        <p:spPr bwMode="auto">
          <a:xfrm>
            <a:off x="1250950" y="1433513"/>
            <a:ext cx="3032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i="1">
                <a:latin typeface="Times New Roman" pitchFamily="18" charset="0"/>
              </a:rPr>
              <a:t>z</a:t>
            </a:r>
            <a:endParaRPr lang="en-US" i="1">
              <a:latin typeface="Times New Roman" pitchFamily="18" charset="0"/>
            </a:endParaRP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2603500" y="4076700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i="1">
                <a:latin typeface="Times New Roman" pitchFamily="18" charset="0"/>
              </a:rPr>
              <a:t>u</a:t>
            </a:r>
            <a:endParaRPr lang="en-US" i="1">
              <a:latin typeface="Times New Roman" pitchFamily="18" charset="0"/>
            </a:endParaRPr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608013" y="4778375"/>
            <a:ext cx="8429625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The real QBO: </a:t>
            </a:r>
            <a:r>
              <a:rPr lang="en-GB" sz="1800" b="1" dirty="0"/>
              <a:t>fundamentally </a:t>
            </a:r>
            <a:r>
              <a:rPr lang="en-GB" sz="1800" b="1" dirty="0" smtClean="0"/>
              <a:t>similar</a:t>
            </a:r>
            <a:r>
              <a:rPr lang="en-GB" sz="1800" dirty="0" smtClean="0"/>
              <a:t> (</a:t>
            </a:r>
            <a:r>
              <a:rPr lang="en-GB" sz="1800" dirty="0" err="1" smtClean="0"/>
              <a:t>tho</a:t>
            </a:r>
            <a:r>
              <a:rPr lang="en-GB" sz="1800" dirty="0" smtClean="0"/>
              <a:t>’ details </a:t>
            </a:r>
            <a:r>
              <a:rPr lang="en-GB" sz="1800" dirty="0"/>
              <a:t>more </a:t>
            </a:r>
            <a:r>
              <a:rPr lang="en-GB" sz="1800" dirty="0" smtClean="0"/>
              <a:t>complicated). </a:t>
            </a:r>
            <a:r>
              <a:rPr lang="en-GB" sz="1800" dirty="0"/>
              <a:t>Part of</a:t>
            </a:r>
          </a:p>
          <a:p>
            <a:r>
              <a:rPr lang="en-GB" sz="1800" dirty="0"/>
              <a:t> the case for this is the </a:t>
            </a:r>
            <a:r>
              <a:rPr lang="en-GB" sz="1800" b="1" dirty="0">
                <a:solidFill>
                  <a:srgbClr val="FF3300"/>
                </a:solidFill>
              </a:rPr>
              <a:t>Michelson-Morley principle</a:t>
            </a:r>
            <a:r>
              <a:rPr lang="en-GB" sz="1800" dirty="0"/>
              <a:t> (Wallace &amp; Holton 1968).</a:t>
            </a:r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                              The other enigma in 1968, when I was a </a:t>
            </a:r>
            <a:r>
              <a:rPr lang="en-GB" sz="1800" dirty="0" err="1"/>
              <a:t>postdoc</a:t>
            </a:r>
            <a:r>
              <a:rPr lang="en-GB" sz="1800" dirty="0"/>
              <a:t> at MIT, was</a:t>
            </a:r>
            <a:endParaRPr lang="en-US" sz="1800" dirty="0"/>
          </a:p>
          <a:p>
            <a:endParaRPr lang="en-US" sz="1800" i="1" dirty="0"/>
          </a:p>
        </p:txBody>
      </p:sp>
      <p:sp>
        <p:nvSpPr>
          <p:cNvPr id="115729" name="Line 17"/>
          <p:cNvSpPr>
            <a:spLocks noChangeShapeType="1"/>
          </p:cNvSpPr>
          <p:nvPr/>
        </p:nvSpPr>
        <p:spPr bwMode="auto">
          <a:xfrm flipV="1">
            <a:off x="4321175" y="3067050"/>
            <a:ext cx="4572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5730" name="Line 18"/>
          <p:cNvSpPr>
            <a:spLocks noChangeShapeType="1"/>
          </p:cNvSpPr>
          <p:nvPr/>
        </p:nvSpPr>
        <p:spPr bwMode="auto">
          <a:xfrm flipV="1">
            <a:off x="6064250" y="3054350"/>
            <a:ext cx="4572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 flipV="1">
            <a:off x="5195888" y="3057525"/>
            <a:ext cx="4572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 rot="10800000" flipV="1">
            <a:off x="5621338" y="3071813"/>
            <a:ext cx="4572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5733" name="Line 21"/>
          <p:cNvSpPr>
            <a:spLocks noChangeShapeType="1"/>
          </p:cNvSpPr>
          <p:nvPr/>
        </p:nvSpPr>
        <p:spPr bwMode="auto">
          <a:xfrm rot="10800000" flipV="1">
            <a:off x="3881438" y="3074988"/>
            <a:ext cx="4572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5734" name="Line 22"/>
          <p:cNvSpPr>
            <a:spLocks noChangeShapeType="1"/>
          </p:cNvSpPr>
          <p:nvPr/>
        </p:nvSpPr>
        <p:spPr bwMode="auto">
          <a:xfrm rot="10800000" flipV="1">
            <a:off x="4740275" y="3076575"/>
            <a:ext cx="4572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15735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2788" y="3062288"/>
            <a:ext cx="6223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36" name="Text Box 24"/>
          <p:cNvSpPr txBox="1">
            <a:spLocks noChangeArrowheads="1"/>
          </p:cNvSpPr>
          <p:nvPr/>
        </p:nvSpPr>
        <p:spPr bwMode="auto">
          <a:xfrm>
            <a:off x="7708900" y="3097213"/>
            <a:ext cx="53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&gt;</a:t>
            </a:r>
            <a:r>
              <a:rPr lang="en-GB" sz="1800" b="1"/>
              <a:t> </a:t>
            </a:r>
            <a:r>
              <a:rPr lang="en-GB" sz="2000" b="1"/>
              <a:t>0</a:t>
            </a: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nlc-salyut-6-georgii-grechko-pag-frontis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09700"/>
            <a:ext cx="9421813" cy="82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589088" y="5518150"/>
            <a:ext cx="6249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Photo Georgii Grechko, from Salyut 6 in orbit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25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smtClean="0">
                <a:solidFill>
                  <a:schemeClr val="bg1"/>
                </a:solidFill>
              </a:rPr>
              <a:t>the enigma of the cold summer mesopause and</a:t>
            </a:r>
            <a:br>
              <a:rPr lang="en-GB" sz="2800" smtClean="0">
                <a:solidFill>
                  <a:schemeClr val="bg1"/>
                </a:solidFill>
              </a:rPr>
            </a:br>
            <a:r>
              <a:rPr lang="en-GB" sz="2800" smtClean="0">
                <a:solidFill>
                  <a:schemeClr val="bg1"/>
                </a:solidFill>
              </a:rPr>
              <a:t>its noctilucent, or polar-mesospheric, clouds:</a:t>
            </a:r>
            <a:endParaRPr lang="en-US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654050" y="307975"/>
            <a:ext cx="791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The sunniest place on earth is the coldest place on earth.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533400" y="936625"/>
            <a:ext cx="809942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Not a radiative-photochemical mystery!  Just long-range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momentum transport by gravity waves: an anti-frictional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force field driving a mean meridional circulation through a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mechanical “</a:t>
            </a:r>
            <a:r>
              <a:rPr lang="en-GB" sz="2000" b="1">
                <a:solidFill>
                  <a:schemeClr val="bg1"/>
                </a:solidFill>
              </a:rPr>
              <a:t>gyroscopic pumping</a:t>
            </a:r>
            <a:r>
              <a:rPr lang="en-GB" sz="2000">
                <a:solidFill>
                  <a:schemeClr val="bg1"/>
                </a:solidFill>
              </a:rPr>
              <a:t>” action.</a:t>
            </a:r>
          </a:p>
          <a:p>
            <a:pPr algn="ctr"/>
            <a:endParaRPr lang="en-GB" sz="2000">
              <a:solidFill>
                <a:schemeClr val="bg1"/>
              </a:solidFill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This was </a:t>
            </a:r>
            <a:r>
              <a:rPr lang="en-GB" sz="2000" b="1">
                <a:solidFill>
                  <a:schemeClr val="bg1"/>
                </a:solidFill>
              </a:rPr>
              <a:t>not</a:t>
            </a:r>
            <a:r>
              <a:rPr lang="en-GB" sz="2000">
                <a:solidFill>
                  <a:schemeClr val="bg1"/>
                </a:solidFill>
              </a:rPr>
              <a:t> understood when I was a postdoc in 1968.  Meridional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circulations of this kind were regarded as “thermally driven” – including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the stratospheric Brewer-Dobson circulation, and analogous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circulations inside solar-type stars.</a:t>
            </a:r>
          </a:p>
          <a:p>
            <a:pPr algn="ctr"/>
            <a:endParaRPr lang="en-GB" sz="1800">
              <a:solidFill>
                <a:schemeClr val="bg1"/>
              </a:solidFill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(Aside: today’s understanding is still </a:t>
            </a:r>
            <a:r>
              <a:rPr lang="en-GB" sz="2000" b="1" i="1">
                <a:solidFill>
                  <a:schemeClr val="bg1"/>
                </a:solidFill>
              </a:rPr>
              <a:t>not</a:t>
            </a:r>
            <a:r>
              <a:rPr lang="en-GB" sz="2000">
                <a:solidFill>
                  <a:schemeClr val="bg1"/>
                </a:solidFill>
              </a:rPr>
              <a:t> complete: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websearch ”missing forces”, ” Einsteinian mismatch”)</a:t>
            </a:r>
          </a:p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19063" y="4913313"/>
            <a:ext cx="8788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Remark:</a:t>
            </a:r>
            <a:r>
              <a:rPr lang="en-US" sz="2000">
                <a:solidFill>
                  <a:schemeClr val="bg1"/>
                </a:solidFill>
              </a:rPr>
              <a:t> “gyroscopic pumping” is essentially the same as  </a:t>
            </a:r>
            <a:r>
              <a:rPr lang="en-US" sz="2000" b="1">
                <a:solidFill>
                  <a:srgbClr val="FF3300"/>
                </a:solidFill>
              </a:rPr>
              <a:t>Ekman pumping,</a:t>
            </a:r>
          </a:p>
          <a:p>
            <a:r>
              <a:rPr lang="en-US" sz="2000">
                <a:solidFill>
                  <a:schemeClr val="bg1"/>
                </a:solidFill>
              </a:rPr>
              <a:t>and astrophysical “orbital decay”.    Any azimuthal force will do.    So</a:t>
            </a:r>
          </a:p>
          <a:p>
            <a:r>
              <a:rPr lang="en-US" sz="2000" b="1">
                <a:solidFill>
                  <a:schemeClr val="bg1"/>
                </a:solidFill>
              </a:rPr>
              <a:t>WHY</a:t>
            </a:r>
            <a:r>
              <a:rPr lang="en-US" sz="2000">
                <a:solidFill>
                  <a:schemeClr val="bg1"/>
                </a:solidFill>
              </a:rPr>
              <a:t> were these </a:t>
            </a:r>
            <a:r>
              <a:rPr lang="en-GB" sz="2000">
                <a:solidFill>
                  <a:schemeClr val="bg1"/>
                </a:solidFill>
              </a:rPr>
              <a:t>circulations regarded as “</a:t>
            </a:r>
            <a:r>
              <a:rPr lang="en-GB" sz="2000" b="1">
                <a:solidFill>
                  <a:schemeClr val="bg1"/>
                </a:solidFill>
              </a:rPr>
              <a:t>thermally driven</a:t>
            </a:r>
            <a:r>
              <a:rPr lang="en-GB" sz="2000">
                <a:solidFill>
                  <a:schemeClr val="bg1"/>
                </a:solidFill>
              </a:rPr>
              <a:t>”?   This brings</a:t>
            </a:r>
          </a:p>
          <a:p>
            <a:r>
              <a:rPr lang="en-GB" sz="2000">
                <a:solidFill>
                  <a:schemeClr val="bg1"/>
                </a:solidFill>
              </a:rPr>
              <a:t>me to a topic of great scientific importance:  </a:t>
            </a:r>
            <a:r>
              <a:rPr lang="en-GB" sz="2000" b="1">
                <a:solidFill>
                  <a:schemeClr val="bg1"/>
                </a:solidFill>
              </a:rPr>
              <a:t>unconscious assumptions.</a:t>
            </a:r>
            <a:endParaRPr 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769938" y="5368925"/>
            <a:ext cx="75247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For more detail, websearch</a:t>
            </a:r>
            <a:r>
              <a:rPr lang="en-US" sz="2000" b="1">
                <a:solidFill>
                  <a:srgbClr val="FF3300"/>
                </a:solidFill>
              </a:rPr>
              <a:t> ”lucidity principles” </a:t>
            </a:r>
            <a:endParaRPr lang="en-US" sz="2000"/>
          </a:p>
          <a:p>
            <a:pPr algn="ctr"/>
            <a:r>
              <a:rPr lang="en-US" sz="1800"/>
              <a:t>then back to my home page at ”Encyclopedia”, ”staircase”, ”Rosenbluth”.</a:t>
            </a:r>
          </a:p>
        </p:txBody>
      </p:sp>
      <p:sp>
        <p:nvSpPr>
          <p:cNvPr id="123908" name="Line 5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2925" y="350838"/>
            <a:ext cx="790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History reminds us how science is a struggle with unconscious assumptions;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and here’s another reminder (that we all make them):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406400" y="3995738"/>
            <a:ext cx="6975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/>
              <a:t>A = B</a:t>
            </a:r>
            <a:r>
              <a:rPr lang="en-US" sz="1800" b="1"/>
              <a:t>  </a:t>
            </a:r>
            <a:r>
              <a:rPr lang="en-US" sz="1800"/>
              <a:t>assumption: “an equation  </a:t>
            </a:r>
            <a:r>
              <a:rPr lang="en-US" sz="1800" i="1">
                <a:latin typeface="Times New Roman" pitchFamily="18" charset="0"/>
              </a:rPr>
              <a:t>A = B</a:t>
            </a:r>
            <a:r>
              <a:rPr lang="en-US" sz="1800" i="1"/>
              <a:t> </a:t>
            </a:r>
            <a:r>
              <a:rPr lang="en-US" sz="1800"/>
              <a:t> means that </a:t>
            </a:r>
            <a:r>
              <a:rPr lang="en-US" sz="1800" i="1">
                <a:latin typeface="Times New Roman" pitchFamily="18" charset="0"/>
              </a:rPr>
              <a:t> B </a:t>
            </a:r>
            <a:r>
              <a:rPr lang="en-US" sz="1800"/>
              <a:t> causes  </a:t>
            </a:r>
            <a:r>
              <a:rPr lang="en-US" sz="1800" i="1">
                <a:latin typeface="Times New Roman" pitchFamily="18" charset="0"/>
              </a:rPr>
              <a:t>A</a:t>
            </a:r>
            <a:r>
              <a:rPr lang="en-US" sz="1800"/>
              <a:t>.”</a:t>
            </a:r>
            <a:endParaRPr lang="en-GB" sz="1800"/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804863" y="5453063"/>
            <a:ext cx="74120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/>
              <a:t> </a:t>
            </a:r>
            <a:r>
              <a:rPr lang="en-GB" sz="1800" b="1"/>
              <a:t>For meridional circulations,</a:t>
            </a:r>
            <a:r>
              <a:rPr lang="en-GB" sz="1800"/>
              <a:t>  </a:t>
            </a:r>
            <a:r>
              <a:rPr lang="en-US" sz="1800" i="1">
                <a:latin typeface="Times New Roman" pitchFamily="18" charset="0"/>
              </a:rPr>
              <a:t>A = B  </a:t>
            </a:r>
            <a:r>
              <a:rPr lang="en-US" sz="1800"/>
              <a:t>is the equation for temperature or</a:t>
            </a:r>
          </a:p>
          <a:p>
            <a:pPr algn="ctr"/>
            <a:r>
              <a:rPr lang="en-US" sz="1800"/>
              <a:t>potential temperature in the mean-circulation model:</a:t>
            </a:r>
          </a:p>
          <a:p>
            <a:pPr algn="ctr"/>
            <a:r>
              <a:rPr lang="en-GB" sz="1800"/>
              <a:t>  </a:t>
            </a:r>
            <a:r>
              <a:rPr lang="en-GB" sz="1800" i="1">
                <a:latin typeface="Times New Roman" pitchFamily="18" charset="0"/>
              </a:rPr>
              <a:t>B =</a:t>
            </a:r>
            <a:r>
              <a:rPr lang="en-GB" sz="1800"/>
              <a:t> </a:t>
            </a:r>
            <a:r>
              <a:rPr lang="en-GB" sz="1800" b="1"/>
              <a:t>mean heating rate</a:t>
            </a:r>
            <a:r>
              <a:rPr lang="en-GB" sz="1800"/>
              <a:t>,  </a:t>
            </a:r>
            <a:r>
              <a:rPr lang="en-GB" sz="1800" i="1">
                <a:latin typeface="Times New Roman" pitchFamily="18" charset="0"/>
              </a:rPr>
              <a:t>A = </a:t>
            </a:r>
            <a:r>
              <a:rPr lang="en-US" sz="1800"/>
              <a:t> (TEM residual) </a:t>
            </a:r>
            <a:r>
              <a:rPr lang="en-US" sz="1800" b="1"/>
              <a:t>mean vertical velocity</a:t>
            </a:r>
          </a:p>
          <a:p>
            <a:pPr algn="ctr"/>
            <a:r>
              <a:rPr lang="en-US" sz="1800"/>
              <a:t>times the static stability of the stable stratification.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827088" y="4794250"/>
            <a:ext cx="8085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You may laugh!  But I’ve </a:t>
            </a:r>
            <a:r>
              <a:rPr lang="en-GB" sz="1800" i="1">
                <a:solidFill>
                  <a:srgbClr val="FF0000"/>
                </a:solidFill>
              </a:rPr>
              <a:t>often</a:t>
            </a:r>
            <a:r>
              <a:rPr lang="en-GB" sz="1800"/>
              <a:t> encountered exactly this assumption, and  in                                                                                                 </a:t>
            </a:r>
          </a:p>
          <a:p>
            <a:r>
              <a:rPr lang="en-GB" sz="1800"/>
              <a:t>                                                                                    more than one context.</a:t>
            </a:r>
            <a:endParaRPr lang="en-US" b="1" i="1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2379663" y="4373563"/>
            <a:ext cx="440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      (As if it were </a:t>
            </a:r>
            <a:r>
              <a:rPr lang="en-GB" sz="1800"/>
              <a:t>a line of computer code.)</a:t>
            </a:r>
          </a:p>
        </p:txBody>
      </p:sp>
      <p:sp>
        <p:nvSpPr>
          <p:cNvPr id="136201" name="AutoShape 9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351713" y="4254500"/>
            <a:ext cx="17557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/>
              <a:t>e.g., “pressure gradient</a:t>
            </a:r>
          </a:p>
          <a:p>
            <a:r>
              <a:rPr lang="en-GB" sz="1200" b="1" i="1" dirty="0"/>
              <a:t>causes</a:t>
            </a:r>
            <a:r>
              <a:rPr lang="en-GB" sz="1200" dirty="0"/>
              <a:t> </a:t>
            </a:r>
            <a:r>
              <a:rPr lang="en-GB" sz="1200" dirty="0" err="1"/>
              <a:t>geostrophic</a:t>
            </a:r>
            <a:endParaRPr lang="en-GB" sz="1200" dirty="0"/>
          </a:p>
          <a:p>
            <a:r>
              <a:rPr lang="en-GB" sz="1200" dirty="0"/>
              <a:t>motion.”</a:t>
            </a:r>
            <a:endParaRPr lang="en-US" sz="1200" dirty="0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7005638" y="4410075"/>
            <a:ext cx="382587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458200" cy="64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old idea that the right-hand side  </a:t>
            </a:r>
            <a:r>
              <a:rPr lang="en-GB" i="1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GB" sz="2000"/>
              <a:t>  can be regarded as </a:t>
            </a:r>
            <a:r>
              <a:rPr lang="en-GB" sz="2000" b="1"/>
              <a:t>prescribed</a:t>
            </a:r>
            <a:r>
              <a:rPr lang="en-GB" sz="2000"/>
              <a:t>,</a:t>
            </a:r>
          </a:p>
          <a:p>
            <a:r>
              <a:rPr lang="en-GB" sz="2000"/>
              <a:t>and therefore the circulations as thermally</a:t>
            </a:r>
            <a:r>
              <a:rPr lang="en-GB" sz="2000" b="1"/>
              <a:t> driven</a:t>
            </a:r>
            <a:r>
              <a:rPr lang="en-GB" sz="2000"/>
              <a:t> is, indeed,</a:t>
            </a:r>
          </a:p>
          <a:p>
            <a:endParaRPr lang="en-GB" sz="2000"/>
          </a:p>
          <a:p>
            <a:r>
              <a:rPr lang="en-GB" sz="2000"/>
              <a:t>                               </a:t>
            </a:r>
            <a:r>
              <a:rPr lang="en-GB">
                <a:solidFill>
                  <a:srgbClr val="FF0000"/>
                </a:solidFill>
              </a:rPr>
              <a:t>just an</a:t>
            </a:r>
            <a:r>
              <a:rPr lang="en-GB"/>
              <a:t>  </a:t>
            </a:r>
            <a:r>
              <a:rPr lang="en-GB" i="1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>
                <a:solidFill>
                  <a:srgbClr val="FF0000"/>
                </a:solidFill>
              </a:rPr>
              <a:t>  assumption.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 sz="2000"/>
              <a:t>But hang on – what’s wrong with that?  What’s wrong with a</a:t>
            </a:r>
          </a:p>
          <a:p>
            <a:r>
              <a:rPr lang="en-US" sz="2000"/>
              <a:t>thought-experiment in which one prescribes the heating rate?</a:t>
            </a:r>
          </a:p>
          <a:p>
            <a:endParaRPr lang="en-US" sz="2000"/>
          </a:p>
          <a:p>
            <a:r>
              <a:rPr lang="en-US" sz="2000" b="1"/>
              <a:t>Answer:  some thought-experiments are better than others.</a:t>
            </a:r>
          </a:p>
          <a:p>
            <a:endParaRPr lang="en-US" sz="2000" b="1"/>
          </a:p>
          <a:p>
            <a:r>
              <a:rPr lang="en-US" sz="2000"/>
              <a:t>Think about pushing a plate along a dinner table.  We can declare</a:t>
            </a:r>
          </a:p>
          <a:p>
            <a:r>
              <a:rPr lang="en-US" sz="2000"/>
              <a:t>that the friction force  </a:t>
            </a:r>
            <a:r>
              <a:rPr lang="en-US" i="1">
                <a:solidFill>
                  <a:srgbClr val="FF3300"/>
                </a:solidFill>
                <a:latin typeface="Times New Roman" pitchFamily="18" charset="0"/>
              </a:rPr>
              <a:t>B </a:t>
            </a:r>
            <a:r>
              <a:rPr lang="en-US" sz="2000"/>
              <a:t> is prescribed – but does that correspond</a:t>
            </a:r>
          </a:p>
          <a:p>
            <a:r>
              <a:rPr lang="en-US" sz="2000"/>
              <a:t>to a good thought-experiment (?)</a:t>
            </a:r>
          </a:p>
          <a:p>
            <a:endParaRPr lang="en-US" sz="2000"/>
          </a:p>
          <a:p>
            <a:r>
              <a:rPr lang="en-US" sz="2000"/>
              <a:t>The stratosphere and mesosphere – and the interiors of solar-type stars –</a:t>
            </a:r>
          </a:p>
          <a:p>
            <a:r>
              <a:rPr lang="en-US" sz="2000"/>
              <a:t>are all </a:t>
            </a:r>
            <a:r>
              <a:rPr lang="en-US" sz="2000" b="1">
                <a:solidFill>
                  <a:srgbClr val="FF3300"/>
                </a:solidFill>
              </a:rPr>
              <a:t>thermally-relaxing systems</a:t>
            </a:r>
            <a:r>
              <a:rPr lang="en-US" sz="2000"/>
              <a:t>.  So – as with the friction on the</a:t>
            </a:r>
          </a:p>
          <a:p>
            <a:r>
              <a:rPr lang="en-US" sz="2000"/>
              <a:t>dinner plate – it’s more insightful to regard the heating rate  </a:t>
            </a:r>
            <a:r>
              <a:rPr lang="en-US" i="1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000"/>
              <a:t>  as part of</a:t>
            </a:r>
          </a:p>
          <a:p>
            <a:r>
              <a:rPr lang="en-US" sz="2000"/>
              <a:t>the </a:t>
            </a:r>
            <a:r>
              <a:rPr lang="en-US" sz="2000" b="1"/>
              <a:t>response</a:t>
            </a:r>
            <a:r>
              <a:rPr lang="en-US" sz="2000"/>
              <a:t> to some forcing.</a:t>
            </a:r>
          </a:p>
          <a:p>
            <a:endParaRPr lang="en-US" sz="2000"/>
          </a:p>
          <a:p>
            <a:r>
              <a:rPr lang="en-US" sz="1800"/>
              <a:t>So “gyroscopic pumping” or “downward control” thought-experiments are </a:t>
            </a:r>
            <a:r>
              <a:rPr lang="en-US" sz="1800" b="1"/>
              <a:t>better.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0"/>
          <p:cNvSpPr txBox="1">
            <a:spLocks noChangeArrowheads="1"/>
          </p:cNvSpPr>
          <p:nvPr/>
        </p:nvSpPr>
        <p:spPr bwMode="auto">
          <a:xfrm>
            <a:off x="411163" y="133350"/>
            <a:ext cx="695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/>
              <a:t>Summary: two paradigms with great explanatory power:</a:t>
            </a:r>
            <a:endParaRPr lang="en-US" sz="2000"/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357188" y="846138"/>
            <a:ext cx="7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● </a:t>
            </a: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GB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radiation-stress-dominated </a:t>
            </a:r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</a:rPr>
              <a:t>atmosphere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2706" name="Text Box 18"/>
          <p:cNvSpPr txBox="1">
            <a:spLocks noChangeArrowheads="1"/>
          </p:cNvSpPr>
          <p:nvPr/>
        </p:nvSpPr>
        <p:spPr bwMode="auto">
          <a:xfrm>
            <a:off x="471488" y="2041525"/>
            <a:ext cx="7037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>
                <a:solidFill>
                  <a:srgbClr val="FF3300"/>
                </a:solidFill>
              </a:rPr>
              <a:t>  </a:t>
            </a: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</a:rPr>
              <a:t>● </a:t>
            </a:r>
            <a:r>
              <a:rPr lang="en-GB" b="1">
                <a:solidFill>
                  <a:srgbClr val="FF3300"/>
                </a:solidFill>
              </a:rPr>
              <a:t>Inhomogeneous</a:t>
            </a:r>
            <a:r>
              <a:rPr lang="en-GB" b="1"/>
              <a:t> PV mixing </a:t>
            </a:r>
            <a:r>
              <a:rPr lang="en-GB" sz="1800" b="1"/>
              <a:t>  </a:t>
            </a:r>
            <a:r>
              <a:rPr lang="en-GB" sz="1800"/>
              <a:t>–  too good to be true?</a:t>
            </a:r>
            <a:endParaRPr lang="en-US" sz="1800"/>
          </a:p>
        </p:txBody>
      </p:sp>
      <p:sp>
        <p:nvSpPr>
          <p:cNvPr id="144389" name="Text Box 19"/>
          <p:cNvSpPr txBox="1">
            <a:spLocks noChangeArrowheads="1"/>
          </p:cNvSpPr>
          <p:nvPr/>
        </p:nvSpPr>
        <p:spPr bwMode="auto">
          <a:xfrm>
            <a:off x="769938" y="5368925"/>
            <a:ext cx="75247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For more detail, websearch</a:t>
            </a:r>
            <a:r>
              <a:rPr lang="en-US" sz="2000" b="1">
                <a:solidFill>
                  <a:srgbClr val="FF3300"/>
                </a:solidFill>
              </a:rPr>
              <a:t> ”lucidity principles” </a:t>
            </a:r>
            <a:endParaRPr lang="en-US" sz="2000"/>
          </a:p>
          <a:p>
            <a:pPr algn="ctr"/>
            <a:r>
              <a:rPr lang="en-US" sz="1800"/>
              <a:t>then back to my home page at ”Encyclopedia”, ”staircase”, ”Rosenbluth”.</a:t>
            </a:r>
          </a:p>
        </p:txBody>
      </p:sp>
      <p:sp>
        <p:nvSpPr>
          <p:cNvPr id="144390" name="Line 20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4391" name="Text Box 21"/>
          <p:cNvSpPr txBox="1">
            <a:spLocks noChangeArrowheads="1"/>
          </p:cNvSpPr>
          <p:nvPr/>
        </p:nvSpPr>
        <p:spPr bwMode="auto">
          <a:xfrm>
            <a:off x="1111250" y="3632200"/>
            <a:ext cx="723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Old paradoxes resolved by recognizing the spatial inhomogeneity and</a:t>
            </a:r>
          </a:p>
          <a:p>
            <a:r>
              <a:rPr lang="en-GB" sz="1800"/>
              <a:t>the</a:t>
            </a:r>
            <a:r>
              <a:rPr lang="en-GB" sz="1800" b="1">
                <a:solidFill>
                  <a:srgbClr val="FF3300"/>
                </a:solidFill>
              </a:rPr>
              <a:t> wave </a:t>
            </a:r>
            <a:r>
              <a:rPr lang="en-GB" sz="1800"/>
              <a:t>or</a:t>
            </a:r>
            <a:r>
              <a:rPr lang="en-GB" sz="1800" b="1"/>
              <a:t> </a:t>
            </a:r>
            <a:r>
              <a:rPr lang="en-GB" sz="1800" b="1">
                <a:solidFill>
                  <a:srgbClr val="FF3300"/>
                </a:solidFill>
              </a:rPr>
              <a:t>radiation-stress</a:t>
            </a:r>
            <a:r>
              <a:rPr lang="en-GB" sz="1800"/>
              <a:t> part of the jigsaw.</a:t>
            </a:r>
            <a:endParaRPr lang="en-US" sz="1800"/>
          </a:p>
        </p:txBody>
      </p:sp>
      <p:sp>
        <p:nvSpPr>
          <p:cNvPr id="144392" name="Text Box 22"/>
          <p:cNvSpPr txBox="1">
            <a:spLocks noChangeArrowheads="1"/>
          </p:cNvSpPr>
          <p:nvPr/>
        </p:nvSpPr>
        <p:spPr bwMode="auto">
          <a:xfrm>
            <a:off x="881063" y="1422400"/>
            <a:ext cx="746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– cf. the old “turbulent stress-dominated…”.  And, re Rossby-wave part,</a:t>
            </a:r>
            <a:endParaRPr lang="en-US" sz="1800"/>
          </a:p>
        </p:txBody>
      </p:sp>
      <p:sp>
        <p:nvSpPr>
          <p:cNvPr id="144393" name="Text Box 23"/>
          <p:cNvSpPr txBox="1">
            <a:spLocks noChangeArrowheads="1"/>
          </p:cNvSpPr>
          <p:nvPr/>
        </p:nvSpPr>
        <p:spPr bwMode="auto">
          <a:xfrm>
            <a:off x="1095375" y="2735263"/>
            <a:ext cx="7385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/>
              <a:t>No!</a:t>
            </a:r>
            <a:r>
              <a:rPr lang="en-GB" sz="1800"/>
              <a:t>  It’s an observed reality  –  explaining, e,g,, the typical, ubiquitous</a:t>
            </a:r>
          </a:p>
          <a:p>
            <a:r>
              <a:rPr lang="en-GB" sz="1800" b="1"/>
              <a:t>strong-jet </a:t>
            </a:r>
            <a:r>
              <a:rPr lang="en-GB" sz="1800"/>
              <a:t>and</a:t>
            </a:r>
            <a:r>
              <a:rPr lang="en-GB" sz="1800" b="1"/>
              <a:t> eddy-transport-barrier</a:t>
            </a:r>
            <a:r>
              <a:rPr lang="en-GB" sz="1800"/>
              <a:t> structures.  Understandable via</a:t>
            </a:r>
          </a:p>
          <a:p>
            <a:r>
              <a:rPr lang="en-GB" sz="1800"/>
              <a:t>the PV-inversion </a:t>
            </a:r>
            <a:r>
              <a:rPr lang="en-GB" sz="1800" b="1"/>
              <a:t>scale effect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144394" name="Text Box 24"/>
          <p:cNvSpPr txBox="1">
            <a:spLocks noChangeArrowheads="1"/>
          </p:cNvSpPr>
          <p:nvPr/>
        </p:nvSpPr>
        <p:spPr bwMode="auto">
          <a:xfrm>
            <a:off x="409575" y="4754563"/>
            <a:ext cx="629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And  –  </a:t>
            </a:r>
            <a:r>
              <a:rPr lang="en-GB" sz="1800" b="1"/>
              <a:t>watch out for unconscious thought-experiments!</a:t>
            </a:r>
            <a:endParaRPr lang="en-US" sz="1800" b="1"/>
          </a:p>
        </p:txBody>
      </p:sp>
      <p:sp>
        <p:nvSpPr>
          <p:cNvPr id="144395" name="Line 25"/>
          <p:cNvSpPr>
            <a:spLocks noChangeShapeType="1"/>
          </p:cNvSpPr>
          <p:nvPr/>
        </p:nvSpPr>
        <p:spPr bwMode="auto">
          <a:xfrm flipV="1">
            <a:off x="0" y="45799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-220663" y="-368300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931988" y="5803900"/>
            <a:ext cx="500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ACA6F8"/>
                </a:solidFill>
              </a:rPr>
              <a:t>(No time for the following slides:</a:t>
            </a:r>
            <a:r>
              <a:rPr lang="en-US" b="1" i="1">
                <a:solidFill>
                  <a:srgbClr val="ACA6F8"/>
                </a:solidFill>
                <a:sym typeface="Wingdings" pitchFamily="2" charset="2"/>
              </a:rPr>
              <a:t>)</a:t>
            </a:r>
            <a:endParaRPr lang="en-US" b="1" i="1">
              <a:solidFill>
                <a:srgbClr val="ACA6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41463"/>
            <a:ext cx="9144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22963" y="59960"/>
            <a:ext cx="82836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1979: Voyager </a:t>
            </a:r>
            <a:r>
              <a:rPr lang="en-US" dirty="0">
                <a:solidFill>
                  <a:schemeClr val="bg1"/>
                </a:solidFill>
              </a:rPr>
              <a:t>1 approaching (60 Jupiter days) – unearthly!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 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516086" y="830042"/>
            <a:ext cx="1550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folded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filamentary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region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726264" y="1549829"/>
            <a:ext cx="790415" cy="3564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654050" y="307975"/>
            <a:ext cx="791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The sunniest place on earth is the coldest place on earth.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533400" y="936625"/>
            <a:ext cx="809942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Not a radiative-photochemical mystery!  Just long-range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momentum transport by gravity waves: an anti-frictional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force field driving a mean meridional circulation through a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mechanical “</a:t>
            </a:r>
            <a:r>
              <a:rPr lang="en-GB" sz="2000" b="1">
                <a:solidFill>
                  <a:schemeClr val="bg1"/>
                </a:solidFill>
              </a:rPr>
              <a:t>gyroscopic pumping</a:t>
            </a:r>
            <a:r>
              <a:rPr lang="en-GB" sz="2000">
                <a:solidFill>
                  <a:schemeClr val="bg1"/>
                </a:solidFill>
              </a:rPr>
              <a:t>” action.</a:t>
            </a:r>
          </a:p>
          <a:p>
            <a:pPr algn="ctr"/>
            <a:endParaRPr lang="en-GB" sz="2000">
              <a:solidFill>
                <a:schemeClr val="bg1"/>
              </a:solidFill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This was </a:t>
            </a:r>
            <a:r>
              <a:rPr lang="en-GB" sz="2000" b="1">
                <a:solidFill>
                  <a:schemeClr val="bg1"/>
                </a:solidFill>
              </a:rPr>
              <a:t>not</a:t>
            </a:r>
            <a:r>
              <a:rPr lang="en-GB" sz="2000">
                <a:solidFill>
                  <a:schemeClr val="bg1"/>
                </a:solidFill>
              </a:rPr>
              <a:t> understood when I was a postdoc in 1968.  Meridional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circulations of this kind were regarded as “thermally driven” – including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the stratospheric Brewer-Dobson circulation, and analogous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circulations inside solar-type stars.</a:t>
            </a:r>
          </a:p>
          <a:p>
            <a:pPr algn="ctr"/>
            <a:endParaRPr lang="en-GB" sz="1800">
              <a:solidFill>
                <a:schemeClr val="bg1"/>
              </a:solidFill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(Aside: todays’ understanding is still </a:t>
            </a:r>
            <a:r>
              <a:rPr lang="en-GB" sz="2000" b="1" i="1">
                <a:solidFill>
                  <a:schemeClr val="bg1"/>
                </a:solidFill>
              </a:rPr>
              <a:t>not</a:t>
            </a:r>
            <a:r>
              <a:rPr lang="en-GB" sz="2000">
                <a:solidFill>
                  <a:schemeClr val="bg1"/>
                </a:solidFill>
              </a:rPr>
              <a:t> complete:</a:t>
            </a:r>
          </a:p>
          <a:p>
            <a:pPr algn="ctr"/>
            <a:r>
              <a:rPr lang="en-GB" sz="2000">
                <a:solidFill>
                  <a:schemeClr val="bg1"/>
                </a:solidFill>
              </a:rPr>
              <a:t>websearch ”missing forces”, ” Einsteinian mismatch”)</a:t>
            </a:r>
          </a:p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558800" y="6419850"/>
            <a:ext cx="848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What do these circulations look like (in the terrestrial case)?  A nostalgic reminder: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Line 5"/>
          <p:cNvSpPr>
            <a:spLocks noChangeShapeType="1"/>
          </p:cNvSpPr>
          <p:nvPr/>
        </p:nvSpPr>
        <p:spPr bwMode="auto">
          <a:xfrm>
            <a:off x="4284663" y="5229225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2" name="Line 6"/>
          <p:cNvSpPr>
            <a:spLocks noChangeShapeType="1"/>
          </p:cNvSpPr>
          <p:nvPr/>
        </p:nvSpPr>
        <p:spPr bwMode="auto">
          <a:xfrm>
            <a:off x="4284663" y="5003800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3" name="Line 7"/>
          <p:cNvSpPr>
            <a:spLocks noChangeShapeType="1"/>
          </p:cNvSpPr>
          <p:nvPr/>
        </p:nvSpPr>
        <p:spPr bwMode="auto">
          <a:xfrm flipV="1">
            <a:off x="4284663" y="5589588"/>
            <a:ext cx="10080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4" name="Line 8"/>
          <p:cNvSpPr>
            <a:spLocks noChangeShapeType="1"/>
          </p:cNvSpPr>
          <p:nvPr/>
        </p:nvSpPr>
        <p:spPr bwMode="auto">
          <a:xfrm>
            <a:off x="4284663" y="5445125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50536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Line 5"/>
          <p:cNvSpPr>
            <a:spLocks noChangeShapeType="1"/>
          </p:cNvSpPr>
          <p:nvPr/>
        </p:nvSpPr>
        <p:spPr bwMode="auto">
          <a:xfrm>
            <a:off x="4284663" y="513873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6" name="Line 6"/>
          <p:cNvSpPr>
            <a:spLocks noChangeShapeType="1"/>
          </p:cNvSpPr>
          <p:nvPr/>
        </p:nvSpPr>
        <p:spPr bwMode="auto">
          <a:xfrm>
            <a:off x="4284663" y="486886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7" name="Line 7"/>
          <p:cNvSpPr>
            <a:spLocks noChangeShapeType="1"/>
          </p:cNvSpPr>
          <p:nvPr/>
        </p:nvSpPr>
        <p:spPr bwMode="auto">
          <a:xfrm flipV="1">
            <a:off x="4284663" y="5543550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8" name="Line 8"/>
          <p:cNvSpPr>
            <a:spLocks noChangeShapeType="1"/>
          </p:cNvSpPr>
          <p:nvPr/>
        </p:nvSpPr>
        <p:spPr bwMode="auto">
          <a:xfrm>
            <a:off x="4284663" y="537368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/>
          <p:cNvPicPr>
            <a:picLocks noGrp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8839200" cy="28892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395288" y="908050"/>
            <a:ext cx="8201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Evidence for the tape-recorder effect (Mote et al 1998, JGR </a:t>
            </a:r>
            <a:r>
              <a:rPr lang="en-US" sz="2000" b="1"/>
              <a:t>103</a:t>
            </a:r>
            <a:r>
              <a:rPr lang="en-US" sz="2000"/>
              <a:t>, 8651)</a:t>
            </a:r>
            <a:r>
              <a:rPr lang="en-GB" sz="2000"/>
              <a:t>:</a:t>
            </a:r>
            <a:endParaRPr lang="en-US" sz="2000"/>
          </a:p>
        </p:txBody>
      </p:sp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276225" y="4700588"/>
            <a:ext cx="857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HALOE “total hydrogen” concentration  H</a:t>
            </a:r>
            <a:r>
              <a:rPr lang="en-US" sz="2000" baseline="-25000"/>
              <a:t>2</a:t>
            </a:r>
            <a:r>
              <a:rPr lang="en-US" sz="2000"/>
              <a:t>O + 2 CH</a:t>
            </a:r>
            <a:r>
              <a:rPr lang="en-US" sz="2000" baseline="-25000"/>
              <a:t>4 </a:t>
            </a:r>
            <a:r>
              <a:rPr lang="en-US"/>
              <a:t> </a:t>
            </a:r>
            <a:r>
              <a:rPr lang="en-US" sz="2000"/>
              <a:t>(good passive tracer)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195263" y="5294313"/>
            <a:ext cx="748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800" b="1"/>
              <a:t>Why, then, were these circulations regarded as “thermally driven”?</a:t>
            </a:r>
          </a:p>
          <a:p>
            <a:pPr algn="r"/>
            <a:r>
              <a:rPr lang="en-GB" sz="1800" b="1">
                <a:solidFill>
                  <a:srgbClr val="FF0000"/>
                </a:solidFill>
              </a:rPr>
              <a:t> Unconscious assumptions again!                            </a:t>
            </a:r>
            <a:endParaRPr lang="en-US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cmwf24-gyr-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488" y="825500"/>
            <a:ext cx="452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Text Box 5"/>
          <p:cNvSpPr txBox="1">
            <a:spLocks noChangeArrowheads="1"/>
          </p:cNvSpPr>
          <p:nvPr/>
        </p:nvSpPr>
        <p:spPr bwMode="auto">
          <a:xfrm>
            <a:off x="63500" y="6462713"/>
            <a:ext cx="912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Now recognized as crucial to the solar problem too</a:t>
            </a:r>
            <a:r>
              <a:rPr lang="en-GB" sz="1800"/>
              <a:t>: L. Mestel (2012) </a:t>
            </a:r>
            <a:r>
              <a:rPr lang="en-GB" sz="1800" i="1"/>
              <a:t>Stellar Magnetism</a:t>
            </a:r>
            <a:r>
              <a:rPr lang="en-GB" sz="1800"/>
              <a:t> (OUP)</a:t>
            </a:r>
            <a:endParaRPr lang="en-US" sz="1800"/>
          </a:p>
        </p:txBody>
      </p:sp>
      <p:sp>
        <p:nvSpPr>
          <p:cNvPr id="153604" name="Line 6"/>
          <p:cNvSpPr>
            <a:spLocks noChangeShapeType="1"/>
          </p:cNvSpPr>
          <p:nvPr/>
        </p:nvSpPr>
        <p:spPr bwMode="auto">
          <a:xfrm flipV="1">
            <a:off x="4540250" y="2163763"/>
            <a:ext cx="360363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5" name="Line 7"/>
          <p:cNvSpPr>
            <a:spLocks noChangeShapeType="1"/>
          </p:cNvSpPr>
          <p:nvPr/>
        </p:nvSpPr>
        <p:spPr bwMode="auto">
          <a:xfrm flipH="1" flipV="1">
            <a:off x="8228013" y="2178050"/>
            <a:ext cx="287337" cy="431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6" name="Text Box 3"/>
          <p:cNvSpPr txBox="1">
            <a:spLocks noChangeArrowheads="1"/>
          </p:cNvSpPr>
          <p:nvPr/>
        </p:nvSpPr>
        <p:spPr bwMode="auto">
          <a:xfrm>
            <a:off x="739775" y="423863"/>
            <a:ext cx="7140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 </a:t>
            </a:r>
            <a:r>
              <a:rPr lang="en-GB" sz="2800"/>
              <a:t>Gyroscopic</a:t>
            </a:r>
            <a:r>
              <a:rPr lang="en-GB"/>
              <a:t> </a:t>
            </a:r>
            <a:r>
              <a:rPr lang="en-GB" sz="2800"/>
              <a:t>pumpi</a:t>
            </a:r>
            <a:r>
              <a:rPr lang="en-GB" sz="2800">
                <a:solidFill>
                  <a:schemeClr val="tx2"/>
                </a:solidFill>
              </a:rPr>
              <a:t>ng is</a:t>
            </a:r>
            <a:r>
              <a:rPr lang="en-GB" sz="2800" b="1">
                <a:solidFill>
                  <a:schemeClr val="tx2"/>
                </a:solidFill>
              </a:rPr>
              <a:t> easy </a:t>
            </a:r>
            <a:r>
              <a:rPr lang="en-GB" sz="2800">
                <a:solidFill>
                  <a:schemeClr val="tx2"/>
                </a:solidFill>
              </a:rPr>
              <a:t>to understand: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153607" name="Text Box 5"/>
          <p:cNvSpPr txBox="1">
            <a:spLocks noChangeArrowheads="1"/>
          </p:cNvSpPr>
          <p:nvPr/>
        </p:nvSpPr>
        <p:spPr bwMode="auto">
          <a:xfrm>
            <a:off x="711200" y="2921000"/>
            <a:ext cx="795972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Coriolis force </a:t>
            </a:r>
            <a:r>
              <a:rPr lang="en-GB" sz="2000" b="1">
                <a:solidFill>
                  <a:srgbClr val="FF0000"/>
                </a:solidFill>
              </a:rPr>
              <a:t>turns</a:t>
            </a:r>
          </a:p>
          <a:p>
            <a:r>
              <a:rPr lang="en-GB" sz="2000" b="1">
                <a:solidFill>
                  <a:srgbClr val="FF0000"/>
                </a:solidFill>
              </a:rPr>
              <a:t>fluid poleward</a:t>
            </a:r>
            <a:r>
              <a:rPr lang="en-GB" sz="2000"/>
              <a:t>: a robust</a:t>
            </a:r>
          </a:p>
          <a:p>
            <a:r>
              <a:rPr lang="en-GB" sz="2000"/>
              <a:t>and systematic </a:t>
            </a:r>
            <a:r>
              <a:rPr lang="en-GB" sz="2000" b="1"/>
              <a:t>mechanical</a:t>
            </a:r>
          </a:p>
          <a:p>
            <a:r>
              <a:rPr lang="en-GB" sz="2000" b="1"/>
              <a:t>pumping effect</a:t>
            </a:r>
            <a:r>
              <a:rPr lang="en-GB" sz="2000"/>
              <a:t>.  Another</a:t>
            </a:r>
          </a:p>
          <a:p>
            <a:r>
              <a:rPr lang="en-GB" sz="2000"/>
              <a:t>example is</a:t>
            </a:r>
            <a:r>
              <a:rPr lang="en-GB" sz="2000" b="1">
                <a:solidFill>
                  <a:srgbClr val="FF0000"/>
                </a:solidFill>
              </a:rPr>
              <a:t> Ekman </a:t>
            </a:r>
            <a:r>
              <a:rPr lang="en-GB" sz="2000"/>
              <a:t>pumping.</a:t>
            </a:r>
          </a:p>
          <a:p>
            <a:endParaRPr lang="en-GB"/>
          </a:p>
          <a:p>
            <a:endParaRPr lang="en-GB" b="1">
              <a:solidFill>
                <a:srgbClr val="FF0000"/>
              </a:solidFill>
            </a:endParaRPr>
          </a:p>
          <a:p>
            <a:r>
              <a:rPr lang="en-GB" sz="2000"/>
              <a:t>In the stratospheric case there is a</a:t>
            </a:r>
          </a:p>
          <a:p>
            <a:r>
              <a:rPr lang="en-GB" sz="2000"/>
              <a:t>westward (i.e. retrograde) force due mainly to</a:t>
            </a:r>
          </a:p>
          <a:p>
            <a:r>
              <a:rPr lang="en-GB" sz="2000" b="1">
                <a:solidFill>
                  <a:srgbClr val="FF3300"/>
                </a:solidFill>
              </a:rPr>
              <a:t>breaking</a:t>
            </a:r>
            <a:r>
              <a:rPr lang="en-GB" sz="2000"/>
              <a:t> </a:t>
            </a:r>
            <a:r>
              <a:rPr lang="en-GB" sz="2000" b="1">
                <a:solidFill>
                  <a:srgbClr val="FF3300"/>
                </a:solidFill>
              </a:rPr>
              <a:t>Rossby waves.</a:t>
            </a:r>
            <a:r>
              <a:rPr lang="en-GB" sz="2000"/>
              <a:t>  That’s why the Brewer-Dobson circulation</a:t>
            </a:r>
          </a:p>
          <a:p>
            <a:r>
              <a:rPr lang="en-GB" sz="2000"/>
              <a:t>is always poleward.  In the Ekman case the force is due to </a:t>
            </a:r>
            <a:r>
              <a:rPr lang="en-GB" sz="2000" b="1">
                <a:solidFill>
                  <a:srgbClr val="FF0000"/>
                </a:solidFill>
              </a:rPr>
              <a:t>friction</a:t>
            </a:r>
            <a:r>
              <a:rPr lang="en-GB" sz="2000"/>
              <a:t>,</a:t>
            </a:r>
            <a:endParaRPr lang="en-US" sz="1800"/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5908675" y="3486150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(persistent)</a:t>
            </a:r>
            <a:endParaRPr lang="en-US" sz="1600"/>
          </a:p>
        </p:txBody>
      </p:sp>
      <p:sp>
        <p:nvSpPr>
          <p:cNvPr id="153609" name="Text Box 4"/>
          <p:cNvSpPr txBox="1">
            <a:spLocks noChangeArrowheads="1"/>
          </p:cNvSpPr>
          <p:nvPr/>
        </p:nvSpPr>
        <p:spPr bwMode="auto">
          <a:xfrm>
            <a:off x="712788" y="1549400"/>
            <a:ext cx="3216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Rapidly-rotating system!</a:t>
            </a:r>
          </a:p>
          <a:p>
            <a:r>
              <a:rPr lang="en-GB" sz="2000"/>
              <a:t>Low Rossby number,</a:t>
            </a:r>
          </a:p>
          <a:p>
            <a:r>
              <a:rPr lang="en-GB" sz="2000"/>
              <a:t>Coriolis effects are </a:t>
            </a:r>
            <a:r>
              <a:rPr lang="en-GB" sz="2000" b="1"/>
              <a:t>strong</a:t>
            </a:r>
            <a:r>
              <a:rPr lang="en-GB" sz="2000"/>
              <a:t>.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rotoplanetary-disk-k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1825" cy="761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22263" y="792163"/>
            <a:ext cx="568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Artist’s impression – NASA/JPL-Caltech/T. Pyle (SSC)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5588" y="195263"/>
            <a:ext cx="505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Protoplanetary accretion disks: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69938" y="5368925"/>
            <a:ext cx="75247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For more detail, websearch</a:t>
            </a:r>
            <a:r>
              <a:rPr lang="en-US" sz="2000" b="1">
                <a:solidFill>
                  <a:schemeClr val="bg1"/>
                </a:solidFill>
              </a:rPr>
              <a:t> ”lucidity principles” </a:t>
            </a:r>
            <a:endParaRPr lang="en-US" sz="2000">
              <a:solidFill>
                <a:schemeClr val="bg1"/>
              </a:solidFill>
            </a:endParaRPr>
          </a:p>
          <a:p>
            <a:pPr algn="ctr"/>
            <a:r>
              <a:rPr lang="en-US" sz="1800">
                <a:solidFill>
                  <a:schemeClr val="bg1"/>
                </a:solidFill>
              </a:rPr>
              <a:t>then back to my home page at ”Encyclopedia”, ”staircase”, ”Rosenbluth”.</a:t>
            </a:r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9938" y="5368925"/>
            <a:ext cx="75247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For more detail, websearch</a:t>
            </a:r>
            <a:r>
              <a:rPr lang="en-US" sz="2000" b="1">
                <a:solidFill>
                  <a:schemeClr val="bg1"/>
                </a:solidFill>
              </a:rPr>
              <a:t> ”lucidity principles” </a:t>
            </a:r>
            <a:endParaRPr lang="en-US" sz="2000">
              <a:solidFill>
                <a:schemeClr val="bg1"/>
              </a:solidFill>
            </a:endParaRPr>
          </a:p>
          <a:p>
            <a:pPr algn="ctr"/>
            <a:r>
              <a:rPr lang="en-US" sz="1800">
                <a:solidFill>
                  <a:schemeClr val="bg1"/>
                </a:solidFill>
              </a:rPr>
              <a:t>then back to my home page at ”Encyclopedia”, ”staircase”, ”Rosenbluth”.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18075" y="0"/>
            <a:ext cx="44211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     Today it  hardly needs saying, following an</a:t>
            </a:r>
          </a:p>
          <a:p>
            <a:r>
              <a:rPr lang="en-GB" sz="1600">
                <a:solidFill>
                  <a:schemeClr val="bg1"/>
                </a:solidFill>
              </a:rPr>
              <a:t>                        aphorism of  V.I. Arnol’d,  that</a:t>
            </a:r>
          </a:p>
          <a:p>
            <a:endParaRPr lang="en-GB" sz="14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                         Rotating, stratified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fluid dynamics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cannot be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understood without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potential vorticity,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        PV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7319963" y="39608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Tokamaks</a:t>
            </a:r>
            <a:r>
              <a:rPr lang="en-US" sz="1800">
                <a:solidFill>
                  <a:schemeClr val="bg1"/>
                </a:solidFill>
              </a:rPr>
              <a:t> too?</a:t>
            </a: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7258050" y="2784475"/>
            <a:ext cx="186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(Disk people call</a:t>
            </a:r>
          </a:p>
          <a:p>
            <a:r>
              <a:rPr lang="en-US" sz="1800">
                <a:solidFill>
                  <a:schemeClr val="bg1"/>
                </a:solidFill>
              </a:rPr>
              <a:t>  it “vortensity”)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267575" y="4679950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  Here’s its most</a:t>
            </a:r>
          </a:p>
          <a:p>
            <a:r>
              <a:rPr lang="en-GB" sz="1600">
                <a:solidFill>
                  <a:schemeClr val="bg1"/>
                </a:solidFill>
              </a:rPr>
              <a:t>beautiful definition:</a:t>
            </a:r>
            <a:endParaRPr 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>
            <a:off x="7194550" y="4543425"/>
            <a:ext cx="3905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562850" y="4329113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impermeability</a:t>
            </a:r>
          </a:p>
          <a:p>
            <a:r>
              <a:rPr lang="en-US" sz="1400"/>
              <a:t>theorem etc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15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Line 15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519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1520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And </a:t>
            </a:r>
            <a:r>
              <a:rPr lang="en-US" sz="2000" b="1">
                <a:solidFill>
                  <a:srgbClr val="FF3300"/>
                </a:solidFill>
              </a:rPr>
              <a:t>(2) </a:t>
            </a:r>
            <a:r>
              <a:rPr lang="en-US" sz="2000"/>
              <a:t>the PV is</a:t>
            </a:r>
            <a:r>
              <a:rPr lang="en-US" sz="2000" b="1">
                <a:solidFill>
                  <a:srgbClr val="FF3300"/>
                </a:solidFill>
              </a:rPr>
              <a:t> invertible:</a:t>
            </a:r>
            <a:r>
              <a:rPr lang="en-US" sz="2000"/>
              <a:t> the PV field has nearly all the dynamical</a:t>
            </a:r>
          </a:p>
          <a:p>
            <a:pPr algn="ctr"/>
            <a:r>
              <a:rPr lang="en-US" sz="2000"/>
              <a:t> information.   (Invertibility depends on the flow being </a:t>
            </a:r>
            <a:r>
              <a:rPr lang="en-US" sz="2000" b="1">
                <a:solidFill>
                  <a:srgbClr val="FF3300"/>
                </a:solidFill>
              </a:rPr>
              <a:t>balanced</a:t>
            </a:r>
            <a:r>
              <a:rPr lang="en-US" sz="2000"/>
              <a:t>.)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7194550" y="4543425"/>
            <a:ext cx="3905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562850" y="4329113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impermeability</a:t>
            </a:r>
          </a:p>
          <a:p>
            <a:r>
              <a:rPr lang="en-US" sz="1400"/>
              <a:t>theorem etc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Text Box 14"/>
          <p:cNvSpPr txBox="1">
            <a:spLocks noChangeArrowheads="1"/>
          </p:cNvSpPr>
          <p:nvPr/>
        </p:nvSpPr>
        <p:spPr bwMode="auto">
          <a:xfrm>
            <a:off x="963613" y="6308725"/>
            <a:ext cx="773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/>
              <a:t>Note </a:t>
            </a:r>
            <a:r>
              <a:rPr lang="en-GB" sz="2000" b="1" dirty="0">
                <a:solidFill>
                  <a:srgbClr val="FF0000"/>
                </a:solidFill>
              </a:rPr>
              <a:t>scale effect</a:t>
            </a:r>
            <a:r>
              <a:rPr lang="en-GB" sz="2000" b="1" dirty="0"/>
              <a:t>:</a:t>
            </a:r>
            <a:r>
              <a:rPr lang="en-GB" sz="2000" dirty="0"/>
              <a:t> small-scale PV anomalies </a:t>
            </a:r>
            <a:r>
              <a:rPr lang="en-GB" sz="2000" dirty="0">
                <a:cs typeface="Arial" charset="0"/>
              </a:rPr>
              <a:t>→ weak velocities.</a:t>
            </a:r>
            <a:endParaRPr lang="en-US" sz="2000" dirty="0"/>
          </a:p>
        </p:txBody>
      </p:sp>
      <p:sp>
        <p:nvSpPr>
          <p:cNvPr id="23566" name="Rectangle 15"/>
          <p:cNvSpPr>
            <a:spLocks noChangeArrowheads="1"/>
          </p:cNvSpPr>
          <p:nvPr/>
        </p:nvSpPr>
        <p:spPr bwMode="auto">
          <a:xfrm>
            <a:off x="300038" y="5400675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3568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And </a:t>
            </a:r>
            <a:r>
              <a:rPr lang="en-US" sz="2000" b="1">
                <a:solidFill>
                  <a:srgbClr val="FF3300"/>
                </a:solidFill>
              </a:rPr>
              <a:t>(2) </a:t>
            </a:r>
            <a:r>
              <a:rPr lang="en-US" sz="2000"/>
              <a:t>the PV is</a:t>
            </a:r>
            <a:r>
              <a:rPr lang="en-US" sz="2000" b="1">
                <a:solidFill>
                  <a:srgbClr val="FF3300"/>
                </a:solidFill>
              </a:rPr>
              <a:t> invertible:</a:t>
            </a:r>
            <a:r>
              <a:rPr lang="en-US" sz="2000"/>
              <a:t> the PV field has nearly all the dynamical</a:t>
            </a:r>
          </a:p>
          <a:p>
            <a:pPr algn="ctr"/>
            <a:r>
              <a:rPr lang="en-US" sz="2000"/>
              <a:t> information.   (Invertibility depends on the flow being </a:t>
            </a:r>
            <a:r>
              <a:rPr lang="en-US" sz="2000" b="1">
                <a:solidFill>
                  <a:srgbClr val="FF3300"/>
                </a:solidFill>
              </a:rPr>
              <a:t>balanced</a:t>
            </a:r>
            <a:r>
              <a:rPr lang="en-US" sz="2000"/>
              <a:t>.)</a:t>
            </a:r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 flipH="1">
            <a:off x="7194550" y="4543425"/>
            <a:ext cx="3905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7562850" y="4329113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impermeability</a:t>
            </a:r>
          </a:p>
          <a:p>
            <a:r>
              <a:rPr lang="en-US" sz="1400"/>
              <a:t>theorem etc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458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Text Box 15"/>
          <p:cNvSpPr txBox="1">
            <a:spLocks noChangeArrowheads="1"/>
          </p:cNvSpPr>
          <p:nvPr/>
        </p:nvSpPr>
        <p:spPr bwMode="auto">
          <a:xfrm>
            <a:off x="620258" y="6334125"/>
            <a:ext cx="8352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What do </a:t>
            </a:r>
            <a:r>
              <a:rPr lang="en-GB" sz="2000" b="1" dirty="0" smtClean="0">
                <a:solidFill>
                  <a:srgbClr val="FF0000"/>
                </a:solidFill>
              </a:rPr>
              <a:t>real PV </a:t>
            </a:r>
            <a:r>
              <a:rPr lang="en-GB" sz="2000" b="1" dirty="0">
                <a:solidFill>
                  <a:srgbClr val="FF0000"/>
                </a:solidFill>
              </a:rPr>
              <a:t>fields</a:t>
            </a:r>
            <a:r>
              <a:rPr lang="en-GB" sz="2000" dirty="0"/>
              <a:t> look like?  Here’s an example (nostalgic for me):</a:t>
            </a:r>
            <a:endParaRPr lang="en-US" sz="2000" dirty="0"/>
          </a:p>
        </p:txBody>
      </p:sp>
      <p:sp>
        <p:nvSpPr>
          <p:cNvPr id="24590" name="Rectangle 17"/>
          <p:cNvSpPr>
            <a:spLocks noChangeArrowheads="1"/>
          </p:cNvSpPr>
          <p:nvPr/>
        </p:nvSpPr>
        <p:spPr bwMode="auto">
          <a:xfrm>
            <a:off x="300038" y="5400675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Text Box 18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4592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3" name="Line 20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32171</TotalTime>
  <Words>3987</Words>
  <Application>Microsoft Office PowerPoint</Application>
  <PresentationFormat>On-screen Show (4:3)</PresentationFormat>
  <Paragraphs>600</Paragraphs>
  <Slides>44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DIMBO = DIapycnal Mixing via Baroclinic Overturning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the enigma of the cold summer mesopause and its noctilucent, or polar-mesospheric, clouds: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mem</cp:lastModifiedBy>
  <cp:revision>274</cp:revision>
  <dcterms:created xsi:type="dcterms:W3CDTF">2006-01-04T15:10:06Z</dcterms:created>
  <dcterms:modified xsi:type="dcterms:W3CDTF">2014-08-11T13:08:00Z</dcterms:modified>
</cp:coreProperties>
</file>