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2"/>
  </p:notesMasterIdLst>
  <p:sldIdLst>
    <p:sldId id="394" r:id="rId2"/>
    <p:sldId id="660" r:id="rId3"/>
    <p:sldId id="661" r:id="rId4"/>
    <p:sldId id="662" r:id="rId5"/>
    <p:sldId id="942" r:id="rId6"/>
    <p:sldId id="943" r:id="rId7"/>
    <p:sldId id="944" r:id="rId8"/>
    <p:sldId id="789" r:id="rId9"/>
    <p:sldId id="787" r:id="rId10"/>
    <p:sldId id="791" r:id="rId11"/>
    <p:sldId id="788" r:id="rId12"/>
    <p:sldId id="790" r:id="rId13"/>
    <p:sldId id="785" r:id="rId14"/>
    <p:sldId id="853" r:id="rId15"/>
    <p:sldId id="792" r:id="rId16"/>
    <p:sldId id="932" r:id="rId17"/>
    <p:sldId id="939" r:id="rId18"/>
    <p:sldId id="793" r:id="rId19"/>
    <p:sldId id="856" r:id="rId20"/>
    <p:sldId id="872" r:id="rId21"/>
    <p:sldId id="854" r:id="rId22"/>
    <p:sldId id="850" r:id="rId23"/>
    <p:sldId id="851" r:id="rId24"/>
    <p:sldId id="855" r:id="rId25"/>
    <p:sldId id="852" r:id="rId26"/>
    <p:sldId id="753" r:id="rId27"/>
    <p:sldId id="857" r:id="rId28"/>
    <p:sldId id="756" r:id="rId29"/>
    <p:sldId id="858" r:id="rId30"/>
    <p:sldId id="859" r:id="rId31"/>
    <p:sldId id="669" r:id="rId32"/>
    <p:sldId id="670" r:id="rId33"/>
    <p:sldId id="671" r:id="rId34"/>
    <p:sldId id="672" r:id="rId35"/>
    <p:sldId id="893" r:id="rId36"/>
    <p:sldId id="673" r:id="rId37"/>
    <p:sldId id="674" r:id="rId38"/>
    <p:sldId id="860" r:id="rId39"/>
    <p:sldId id="676" r:id="rId40"/>
    <p:sldId id="873" r:id="rId41"/>
    <p:sldId id="871" r:id="rId42"/>
    <p:sldId id="889" r:id="rId43"/>
    <p:sldId id="890" r:id="rId44"/>
    <p:sldId id="677" r:id="rId45"/>
    <p:sldId id="874" r:id="rId46"/>
    <p:sldId id="678" r:id="rId47"/>
    <p:sldId id="861" r:id="rId48"/>
    <p:sldId id="862" r:id="rId49"/>
    <p:sldId id="679" r:id="rId50"/>
    <p:sldId id="992" r:id="rId51"/>
    <p:sldId id="680" r:id="rId52"/>
    <p:sldId id="681" r:id="rId53"/>
    <p:sldId id="682" r:id="rId54"/>
    <p:sldId id="683" r:id="rId55"/>
    <p:sldId id="684" r:id="rId56"/>
    <p:sldId id="685" r:id="rId57"/>
    <p:sldId id="686" r:id="rId58"/>
    <p:sldId id="687" r:id="rId59"/>
    <p:sldId id="688" r:id="rId60"/>
    <p:sldId id="892" r:id="rId61"/>
    <p:sldId id="690" r:id="rId62"/>
    <p:sldId id="863" r:id="rId63"/>
    <p:sldId id="774" r:id="rId64"/>
    <p:sldId id="691" r:id="rId65"/>
    <p:sldId id="692" r:id="rId66"/>
    <p:sldId id="693" r:id="rId67"/>
    <p:sldId id="694" r:id="rId68"/>
    <p:sldId id="695" r:id="rId69"/>
    <p:sldId id="696" r:id="rId70"/>
    <p:sldId id="697" r:id="rId71"/>
    <p:sldId id="698" r:id="rId72"/>
    <p:sldId id="699" r:id="rId73"/>
    <p:sldId id="700" r:id="rId74"/>
    <p:sldId id="701" r:id="rId75"/>
    <p:sldId id="702" r:id="rId76"/>
    <p:sldId id="703" r:id="rId77"/>
    <p:sldId id="704" r:id="rId78"/>
    <p:sldId id="705" r:id="rId79"/>
    <p:sldId id="706" r:id="rId80"/>
    <p:sldId id="707" r:id="rId81"/>
    <p:sldId id="708" r:id="rId82"/>
    <p:sldId id="709" r:id="rId83"/>
    <p:sldId id="710" r:id="rId84"/>
    <p:sldId id="711" r:id="rId85"/>
    <p:sldId id="712" r:id="rId86"/>
    <p:sldId id="713" r:id="rId87"/>
    <p:sldId id="714" r:id="rId88"/>
    <p:sldId id="715" r:id="rId89"/>
    <p:sldId id="716" r:id="rId90"/>
    <p:sldId id="717" r:id="rId91"/>
    <p:sldId id="718" r:id="rId92"/>
    <p:sldId id="719" r:id="rId93"/>
    <p:sldId id="720" r:id="rId94"/>
    <p:sldId id="721" r:id="rId95"/>
    <p:sldId id="722" r:id="rId96"/>
    <p:sldId id="723" r:id="rId97"/>
    <p:sldId id="724" r:id="rId98"/>
    <p:sldId id="725" r:id="rId99"/>
    <p:sldId id="726" r:id="rId100"/>
    <p:sldId id="727" r:id="rId101"/>
    <p:sldId id="728" r:id="rId102"/>
    <p:sldId id="729" r:id="rId103"/>
    <p:sldId id="730" r:id="rId104"/>
    <p:sldId id="731" r:id="rId105"/>
    <p:sldId id="732" r:id="rId106"/>
    <p:sldId id="733" r:id="rId107"/>
    <p:sldId id="734" r:id="rId108"/>
    <p:sldId id="735" r:id="rId109"/>
    <p:sldId id="736" r:id="rId110"/>
    <p:sldId id="869" r:id="rId111"/>
    <p:sldId id="868" r:id="rId112"/>
    <p:sldId id="875" r:id="rId113"/>
    <p:sldId id="865" r:id="rId114"/>
    <p:sldId id="866" r:id="rId115"/>
    <p:sldId id="867" r:id="rId116"/>
    <p:sldId id="742" r:id="rId117"/>
    <p:sldId id="804" r:id="rId118"/>
    <p:sldId id="897" r:id="rId119"/>
    <p:sldId id="898" r:id="rId120"/>
    <p:sldId id="899" r:id="rId121"/>
    <p:sldId id="940" r:id="rId122"/>
    <p:sldId id="941" r:id="rId123"/>
    <p:sldId id="935" r:id="rId124"/>
    <p:sldId id="936" r:id="rId125"/>
    <p:sldId id="993" r:id="rId126"/>
    <p:sldId id="937" r:id="rId127"/>
    <p:sldId id="901" r:id="rId128"/>
    <p:sldId id="933" r:id="rId129"/>
    <p:sldId id="934" r:id="rId130"/>
    <p:sldId id="903" r:id="rId131"/>
    <p:sldId id="904" r:id="rId132"/>
    <p:sldId id="905" r:id="rId133"/>
    <p:sldId id="906" r:id="rId134"/>
    <p:sldId id="907" r:id="rId135"/>
    <p:sldId id="945" r:id="rId136"/>
    <p:sldId id="946" r:id="rId137"/>
    <p:sldId id="908" r:id="rId138"/>
    <p:sldId id="909" r:id="rId139"/>
    <p:sldId id="910" r:id="rId140"/>
    <p:sldId id="911" r:id="rId141"/>
    <p:sldId id="912" r:id="rId142"/>
    <p:sldId id="913" r:id="rId143"/>
    <p:sldId id="914" r:id="rId144"/>
    <p:sldId id="915" r:id="rId145"/>
    <p:sldId id="916" r:id="rId146"/>
    <p:sldId id="949" r:id="rId147"/>
    <p:sldId id="950" r:id="rId148"/>
    <p:sldId id="951" r:id="rId149"/>
    <p:sldId id="947" r:id="rId150"/>
    <p:sldId id="952" r:id="rId151"/>
    <p:sldId id="980" r:id="rId152"/>
    <p:sldId id="948" r:id="rId153"/>
    <p:sldId id="978" r:id="rId154"/>
    <p:sldId id="979" r:id="rId155"/>
    <p:sldId id="976" r:id="rId156"/>
    <p:sldId id="975" r:id="rId157"/>
    <p:sldId id="974" r:id="rId158"/>
    <p:sldId id="971" r:id="rId159"/>
    <p:sldId id="972" r:id="rId160"/>
    <p:sldId id="985" r:id="rId161"/>
    <p:sldId id="984" r:id="rId162"/>
    <p:sldId id="983" r:id="rId163"/>
    <p:sldId id="982" r:id="rId164"/>
    <p:sldId id="981" r:id="rId165"/>
    <p:sldId id="961" r:id="rId166"/>
    <p:sldId id="519" r:id="rId167"/>
    <p:sldId id="894" r:id="rId168"/>
    <p:sldId id="576" r:id="rId169"/>
    <p:sldId id="575" r:id="rId170"/>
    <p:sldId id="986" r:id="rId171"/>
    <p:sldId id="513" r:id="rId172"/>
    <p:sldId id="573" r:id="rId173"/>
    <p:sldId id="577" r:id="rId174"/>
    <p:sldId id="578" r:id="rId175"/>
    <p:sldId id="635" r:id="rId176"/>
    <p:sldId id="991" r:id="rId177"/>
    <p:sldId id="633" r:id="rId178"/>
    <p:sldId id="634" r:id="rId179"/>
    <p:sldId id="759" r:id="rId180"/>
    <p:sldId id="659" r:id="rId181"/>
    <p:sldId id="632" r:id="rId182"/>
    <p:sldId id="880" r:id="rId183"/>
    <p:sldId id="881" r:id="rId184"/>
    <p:sldId id="882" r:id="rId185"/>
    <p:sldId id="990" r:id="rId186"/>
    <p:sldId id="989" r:id="rId187"/>
    <p:sldId id="988" r:id="rId188"/>
    <p:sldId id="987" r:id="rId189"/>
    <p:sldId id="886" r:id="rId190"/>
    <p:sldId id="444" r:id="rId191"/>
    <p:sldId id="931" r:id="rId192"/>
    <p:sldId id="403" r:id="rId193"/>
    <p:sldId id="953" r:id="rId194"/>
    <p:sldId id="954" r:id="rId195"/>
    <p:sldId id="955" r:id="rId196"/>
    <p:sldId id="956" r:id="rId197"/>
    <p:sldId id="957" r:id="rId198"/>
    <p:sldId id="958" r:id="rId199"/>
    <p:sldId id="959" r:id="rId200"/>
    <p:sldId id="960" r:id="rId2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6F1AA"/>
    <a:srgbClr val="F9F7A7"/>
    <a:srgbClr val="F5F7A7"/>
    <a:srgbClr val="F8F2A6"/>
    <a:srgbClr val="B2B2B2"/>
    <a:srgbClr val="DDDDDD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74" autoAdjust="0"/>
  </p:normalViewPr>
  <p:slideViewPr>
    <p:cSldViewPr snapToGrid="0">
      <p:cViewPr varScale="1">
        <p:scale>
          <a:sx n="66" d="100"/>
          <a:sy n="66" d="100"/>
        </p:scale>
        <p:origin x="-6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heme" Target="theme/theme1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notesMaster" Target="notesMasters/notesMaster1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48D16-CC0E-4EDA-B3B7-D7517AD46EF3}" type="datetimeFigureOut">
              <a:rPr lang="en-GB" smtClean="0"/>
              <a:pPr/>
              <a:t>30/09/2016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6A055-D8A1-49DB-A274-A62936D7467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5F678AC-9C33-43C7-B3BA-97CFF8302A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PPTS\KILLW-TACHO-JETS\HAURW\qbo_vbo02.wmv" TargetMode="External"/><Relationship Id="rId1" Type="http://schemas.openxmlformats.org/officeDocument/2006/relationships/video" Target="file:///C:\PPTS\KILLW-TACHO-JETS\HAURW\no_qbo_vbo01.wmv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://www.gfd-dennou.org/library/gfd_exp/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PPTS\KILLW-TACHO-JETS\HAURW\qbo_vbo02.wmv" TargetMode="External"/><Relationship Id="rId1" Type="http://schemas.openxmlformats.org/officeDocument/2006/relationships/video" Target="file:///C:\PPTS\KILLW-TACHO-JETS\HAURW\no_qbo_vbo01.wmv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://www.gfd-dennou.org/library/gfd_exp/" TargetMode="Externa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PTS\MUSICMATH-TALKS\lucidity-walking-lights1.avi" TargetMode="External"/><Relationship Id="rId4" Type="http://schemas.openxmlformats.org/officeDocument/2006/relationships/hyperlink" Target="http://www.atm.damtp.cam.ac.uk/people/mem/" TargetMode="Externa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wmf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7.png"/><Relationship Id="rId4" Type="http://schemas.openxmlformats.org/officeDocument/2006/relationships/image" Target="../media/image1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7" Type="http://schemas.openxmlformats.org/officeDocument/2006/relationships/image" Target="../media/image14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547279" y="3494203"/>
            <a:ext cx="605050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/>
              <a:t>Michael </a:t>
            </a:r>
            <a:r>
              <a:rPr lang="en-GB" sz="2000" dirty="0" err="1" smtClean="0"/>
              <a:t>Edgeworth</a:t>
            </a:r>
            <a:r>
              <a:rPr lang="en-GB" sz="2000" dirty="0" smtClean="0"/>
              <a:t> McIntyre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Dept of Applied Mathematics &amp; Theoretical Physics</a:t>
            </a:r>
            <a:r>
              <a:rPr lang="en-GB" sz="2000" dirty="0" smtClean="0"/>
              <a:t>,</a:t>
            </a:r>
          </a:p>
          <a:p>
            <a:pPr algn="ctr"/>
            <a:endParaRPr lang="en-GB" sz="2000" dirty="0"/>
          </a:p>
          <a:p>
            <a:pPr algn="ctr"/>
            <a:r>
              <a:rPr lang="en-GB" sz="2000" dirty="0"/>
              <a:t>University of </a:t>
            </a:r>
            <a:r>
              <a:rPr lang="en-GB" sz="2000" dirty="0" smtClean="0"/>
              <a:t>Cambridge </a:t>
            </a:r>
            <a:endParaRPr lang="en-US" sz="2000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08097" y="1175242"/>
            <a:ext cx="51427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chemeClr val="tx2"/>
                </a:solidFill>
              </a:rPr>
              <a:t>Jetstreams</a:t>
            </a:r>
            <a:r>
              <a:rPr lang="en-GB" sz="2800" b="1" dirty="0" smtClean="0">
                <a:solidFill>
                  <a:schemeClr val="tx2"/>
                </a:solidFill>
              </a:rPr>
              <a:t>, vortices, and the</a:t>
            </a:r>
          </a:p>
          <a:p>
            <a:r>
              <a:rPr lang="en-GB" sz="2800" b="1" dirty="0" smtClean="0">
                <a:solidFill>
                  <a:schemeClr val="tx2"/>
                </a:solidFill>
              </a:rPr>
              <a:t>      Antarctic  ozone  hole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004" y="2383852"/>
            <a:ext cx="7470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/>
              <a:t> – </a:t>
            </a:r>
            <a:r>
              <a:rPr lang="en-GB" dirty="0" smtClean="0"/>
              <a:t>and a tale of two paradigms in atmospheric science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257" y="217714"/>
            <a:ext cx="2465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LASG, Beijing, 30 Sept 2016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893" y="6096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whole structure is called</a:t>
            </a:r>
          </a:p>
          <a:p>
            <a:r>
              <a:rPr lang="en-GB" sz="1800" dirty="0" smtClean="0"/>
              <a:t>the </a:t>
            </a:r>
            <a:r>
              <a:rPr lang="en-GB" sz="1800" b="1" dirty="0" smtClean="0"/>
              <a:t>stratospheric polar vortex.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36575" y="420688"/>
            <a:ext cx="81105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   Also</a:t>
            </a:r>
          </a:p>
          <a:p>
            <a:endParaRPr lang="en-US" sz="2000" dirty="0"/>
          </a:p>
          <a:p>
            <a:r>
              <a:rPr lang="en-US" sz="2000" dirty="0" err="1"/>
              <a:t>Esler</a:t>
            </a:r>
            <a:r>
              <a:rPr lang="en-US" sz="2000" dirty="0"/>
              <a:t>, G., 2008,  </a:t>
            </a:r>
            <a:r>
              <a:rPr lang="en-US" sz="2000" i="1" dirty="0"/>
              <a:t>J. Fluid Mech</a:t>
            </a:r>
            <a:r>
              <a:rPr lang="en-US" sz="2000" dirty="0"/>
              <a:t>. </a:t>
            </a:r>
            <a:r>
              <a:rPr lang="en-US" sz="2000" b="1" dirty="0"/>
              <a:t>599</a:t>
            </a:r>
            <a:r>
              <a:rPr lang="en-US" sz="2000" dirty="0"/>
              <a:t>, 241 and </a:t>
            </a:r>
            <a:r>
              <a:rPr lang="en-US" sz="2000" i="1" dirty="0"/>
              <a:t>Phys. Fluids</a:t>
            </a:r>
            <a:r>
              <a:rPr lang="en-US" sz="2000" dirty="0"/>
              <a:t> </a:t>
            </a:r>
            <a:r>
              <a:rPr lang="en-US" sz="2000" b="1" dirty="0"/>
              <a:t>20</a:t>
            </a:r>
            <a:r>
              <a:rPr lang="en-US" sz="2000" dirty="0"/>
              <a:t>, 116602: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sler-fj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" y="2768600"/>
            <a:ext cx="8864600" cy="66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550863" y="2205038"/>
            <a:ext cx="760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Here the Taylor identity is satisfied via a </a:t>
            </a:r>
            <a:r>
              <a:rPr lang="en-GB" sz="1800" b="1"/>
              <a:t>form stress</a:t>
            </a:r>
            <a:r>
              <a:rPr lang="en-GB" sz="1800"/>
              <a:t> exerted from below:</a:t>
            </a:r>
            <a:endParaRPr lang="en-US" sz="1800"/>
          </a:p>
        </p:txBody>
      </p:sp>
      <p:sp>
        <p:nvSpPr>
          <p:cNvPr id="75780" name="Rectangle 7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Text Box 8"/>
          <p:cNvSpPr txBox="1">
            <a:spLocks noChangeArrowheads="1"/>
          </p:cNvSpPr>
          <p:nvPr/>
        </p:nvSpPr>
        <p:spPr bwMode="auto">
          <a:xfrm>
            <a:off x="2438400" y="6046788"/>
            <a:ext cx="653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Next is a classic lab experiment conveying the same message:</a:t>
            </a:r>
          </a:p>
        </p:txBody>
      </p:sp>
      <p:sp>
        <p:nvSpPr>
          <p:cNvPr id="75782" name="Text Box 10"/>
          <p:cNvSpPr txBox="1">
            <a:spLocks noChangeArrowheads="1"/>
          </p:cNvSpPr>
          <p:nvPr/>
        </p:nvSpPr>
        <p:spPr bwMode="auto">
          <a:xfrm>
            <a:off x="536575" y="420688"/>
            <a:ext cx="81105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   Also</a:t>
            </a:r>
          </a:p>
          <a:p>
            <a:endParaRPr lang="en-US" sz="2000" dirty="0"/>
          </a:p>
          <a:p>
            <a:r>
              <a:rPr lang="en-US" sz="2000" dirty="0" err="1"/>
              <a:t>Esler</a:t>
            </a:r>
            <a:r>
              <a:rPr lang="en-US" sz="2000" dirty="0"/>
              <a:t>, G., 2008,  </a:t>
            </a:r>
            <a:r>
              <a:rPr lang="en-US" sz="2000" i="1" dirty="0"/>
              <a:t>J. Fluid Mech</a:t>
            </a:r>
            <a:r>
              <a:rPr lang="en-US" sz="2000" dirty="0"/>
              <a:t>. </a:t>
            </a:r>
            <a:r>
              <a:rPr lang="en-US" sz="2000" b="1" dirty="0"/>
              <a:t>599</a:t>
            </a:r>
            <a:r>
              <a:rPr lang="en-US" sz="2000" dirty="0"/>
              <a:t>, 241 and </a:t>
            </a:r>
            <a:r>
              <a:rPr lang="en-US" sz="2000" i="1" dirty="0"/>
              <a:t>Phys. Fluids</a:t>
            </a:r>
            <a:r>
              <a:rPr lang="en-US" sz="2000" dirty="0"/>
              <a:t> </a:t>
            </a:r>
            <a:r>
              <a:rPr lang="en-US" sz="2000" b="1" dirty="0"/>
              <a:t>20</a:t>
            </a:r>
            <a:r>
              <a:rPr lang="en-US" sz="2000" dirty="0"/>
              <a:t>, 116602: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58115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  <a:endParaRPr lang="en-GB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192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57350" cy="512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Strong jet,</a:t>
            </a:r>
          </a:p>
          <a:p>
            <a:r>
              <a:rPr lang="en-GB" sz="1800">
                <a:cs typeface="Arial" charset="0"/>
              </a:rPr>
              <a:t>very tight</a:t>
            </a:r>
          </a:p>
          <a:p>
            <a:r>
              <a:rPr lang="en-GB" sz="1800">
                <a:cs typeface="Arial" charset="0"/>
              </a:rPr>
              <a:t>eddy-transport</a:t>
            </a:r>
          </a:p>
          <a:p>
            <a:r>
              <a:rPr lang="en-GB" sz="1800">
                <a:cs typeface="Arial" charset="0"/>
              </a:rPr>
              <a:t>barrier.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ommeria-nature-dye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-595313"/>
            <a:ext cx="7745413" cy="783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2863" y="74613"/>
            <a:ext cx="1657350" cy="622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/>
              <a:t>Sommeria,</a:t>
            </a:r>
          </a:p>
          <a:p>
            <a:r>
              <a:rPr lang="en-GB" sz="2000" b="1"/>
              <a:t>Myers, and</a:t>
            </a:r>
          </a:p>
          <a:p>
            <a:r>
              <a:rPr lang="en-GB" sz="2000" b="1"/>
              <a:t>Swinney,</a:t>
            </a:r>
          </a:p>
          <a:p>
            <a:r>
              <a:rPr lang="en-GB" sz="1800" i="1"/>
              <a:t>Nature</a:t>
            </a:r>
            <a:r>
              <a:rPr lang="en-GB" sz="1800"/>
              <a:t> 1989</a:t>
            </a:r>
          </a:p>
          <a:p>
            <a:r>
              <a:rPr lang="en-GB" sz="1800"/>
              <a:t>86.4 cm dia.;</a:t>
            </a:r>
            <a:endParaRPr lang="en-US" sz="1800">
              <a:cs typeface="Arial" charset="0"/>
            </a:endParaRPr>
          </a:p>
          <a:p>
            <a:r>
              <a:rPr lang="en-US" sz="1800" b="1">
                <a:cs typeface="Arial" charset="0"/>
              </a:rPr>
              <a:t>3 revs/sec</a:t>
            </a:r>
            <a:r>
              <a:rPr lang="en-US" sz="1800">
                <a:cs typeface="Arial" charset="0"/>
              </a:rPr>
              <a:t> </a:t>
            </a:r>
            <a:r>
              <a:rPr lang="en-US" sz="1800" b="1">
                <a:solidFill>
                  <a:srgbClr val="FF0000"/>
                </a:solidFill>
                <a:cs typeface="Arial" charset="0"/>
              </a:rPr>
              <a:t>(!)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 b="1">
                <a:cs typeface="Arial" charset="0"/>
              </a:rPr>
              <a:t>PV map</a:t>
            </a:r>
            <a:r>
              <a:rPr lang="en-GB" sz="1800">
                <a:cs typeface="Arial" charset="0"/>
              </a:rPr>
              <a:t> and</a:t>
            </a:r>
          </a:p>
          <a:p>
            <a:r>
              <a:rPr lang="en-GB" sz="1800" b="1">
                <a:cs typeface="Arial" charset="0"/>
              </a:rPr>
              <a:t>dye map</a:t>
            </a:r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near-identical.</a:t>
            </a:r>
          </a:p>
          <a:p>
            <a:endParaRPr lang="en-GB" sz="1800">
              <a:cs typeface="Arial" charset="0"/>
            </a:endParaRP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Strong jet,</a:t>
            </a:r>
          </a:p>
          <a:p>
            <a:r>
              <a:rPr lang="en-GB" sz="1800">
                <a:cs typeface="Arial" charset="0"/>
              </a:rPr>
              <a:t>very tight</a:t>
            </a:r>
          </a:p>
          <a:p>
            <a:r>
              <a:rPr lang="en-GB" sz="1800">
                <a:cs typeface="Arial" charset="0"/>
              </a:rPr>
              <a:t>eddy-transport</a:t>
            </a:r>
          </a:p>
          <a:p>
            <a:r>
              <a:rPr lang="en-GB" sz="1800">
                <a:cs typeface="Arial" charset="0"/>
              </a:rPr>
              <a:t>barrier.</a:t>
            </a:r>
          </a:p>
          <a:p>
            <a:endParaRPr lang="en-GB" sz="1800">
              <a:cs typeface="Arial" charset="0"/>
            </a:endParaRPr>
          </a:p>
          <a:p>
            <a:r>
              <a:rPr lang="en-GB" sz="1800">
                <a:cs typeface="Arial" charset="0"/>
              </a:rPr>
              <a:t>  Dye put in</a:t>
            </a:r>
          </a:p>
          <a:p>
            <a:r>
              <a:rPr lang="en-GB" sz="1800">
                <a:cs typeface="Arial" charset="0"/>
              </a:rPr>
              <a:t>  </a:t>
            </a:r>
            <a:r>
              <a:rPr lang="en-GB" sz="1800" b="1">
                <a:cs typeface="Arial" charset="0"/>
              </a:rPr>
              <a:t>&gt; 500 revs.</a:t>
            </a:r>
          </a:p>
          <a:p>
            <a:r>
              <a:rPr lang="en-GB" sz="1800">
                <a:cs typeface="Arial" charset="0"/>
              </a:rPr>
              <a:t>  earlier.</a:t>
            </a:r>
            <a:endParaRPr lang="en-US" sz="1800">
              <a:cs typeface="Arial" charset="0"/>
            </a:endParaRPr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 flipV="1">
            <a:off x="1360488" y="4248150"/>
            <a:ext cx="1339850" cy="125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</p:txBody>
      </p:sp>
      <p:pic>
        <p:nvPicPr>
          <p:cNvPr id="80899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  <a:endParaRPr lang="en-US" sz="1800"/>
          </a:p>
        </p:txBody>
      </p:sp>
      <p:pic>
        <p:nvPicPr>
          <p:cNvPr id="81923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</a:p>
          <a:p>
            <a:endParaRPr lang="en-US" sz="1800" b="1"/>
          </a:p>
          <a:p>
            <a:endParaRPr lang="en-US" sz="1800"/>
          </a:p>
          <a:p>
            <a:r>
              <a:rPr lang="en-GB" sz="1800" b="1"/>
              <a:t>   NB:  “inverse cascades”</a:t>
            </a:r>
          </a:p>
          <a:p>
            <a:r>
              <a:rPr lang="en-GB" sz="1800" b="1"/>
              <a:t>     have no significant role</a:t>
            </a:r>
          </a:p>
          <a:p>
            <a:r>
              <a:rPr lang="en-GB" sz="1800" b="1"/>
              <a:t>   in any of these examples</a:t>
            </a:r>
          </a:p>
          <a:p>
            <a:endParaRPr lang="en-GB" sz="1800" b="1"/>
          </a:p>
          <a:p>
            <a:r>
              <a:rPr lang="en-GB" sz="1800"/>
              <a:t> – despite the </a:t>
            </a:r>
            <a:r>
              <a:rPr lang="en-GB" sz="1800" b="1"/>
              <a:t>variety of ways</a:t>
            </a:r>
          </a:p>
          <a:p>
            <a:r>
              <a:rPr lang="en-GB" sz="1800" b="1"/>
              <a:t>in which the flows were excited.</a:t>
            </a:r>
            <a:endParaRPr lang="en-US" sz="1800"/>
          </a:p>
        </p:txBody>
      </p:sp>
      <p:pic>
        <p:nvPicPr>
          <p:cNvPr id="82947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242888" y="3243263"/>
            <a:ext cx="3386137" cy="10144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74625" y="252413"/>
            <a:ext cx="380365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PV in a 2-D idealized “stratosphere”</a:t>
            </a:r>
          </a:p>
          <a:p>
            <a:r>
              <a:rPr lang="en-US" sz="1800"/>
              <a:t>(Juckes &amp; McI 1987):</a:t>
            </a:r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Polar-night jet strengthened and</a:t>
            </a:r>
          </a:p>
          <a:p>
            <a:r>
              <a:rPr lang="en-US" sz="1800"/>
              <a:t>sharpened by PV mixing, mainly</a:t>
            </a:r>
          </a:p>
          <a:p>
            <a:r>
              <a:rPr lang="en-US" sz="1800"/>
              <a:t>on its equatorward flank, this time,</a:t>
            </a:r>
          </a:p>
          <a:p>
            <a:r>
              <a:rPr lang="en-US" sz="1800"/>
              <a:t>again forming a strong jet and a</a:t>
            </a:r>
          </a:p>
          <a:p>
            <a:r>
              <a:rPr lang="en-US" sz="1800" b="1"/>
              <a:t>very tight eddy-transport barrier.</a:t>
            </a:r>
          </a:p>
          <a:p>
            <a:endParaRPr lang="en-US" sz="1800" b="1"/>
          </a:p>
          <a:p>
            <a:endParaRPr lang="en-US" sz="1800"/>
          </a:p>
          <a:p>
            <a:r>
              <a:rPr lang="en-GB" sz="1800" b="1"/>
              <a:t>   NB:  “inverse cascades”</a:t>
            </a:r>
          </a:p>
          <a:p>
            <a:r>
              <a:rPr lang="en-GB" sz="1800" b="1"/>
              <a:t>     have no significant role</a:t>
            </a:r>
          </a:p>
          <a:p>
            <a:r>
              <a:rPr lang="en-GB" sz="1800" b="1"/>
              <a:t>   in any of these examples</a:t>
            </a:r>
          </a:p>
          <a:p>
            <a:endParaRPr lang="en-GB" sz="1800" b="1"/>
          </a:p>
          <a:p>
            <a:r>
              <a:rPr lang="en-GB" sz="1800"/>
              <a:t> – despite the </a:t>
            </a:r>
            <a:r>
              <a:rPr lang="en-GB" sz="1800" b="1"/>
              <a:t>variety of ways</a:t>
            </a:r>
          </a:p>
          <a:p>
            <a:r>
              <a:rPr lang="en-GB" sz="1800" b="1"/>
              <a:t>in which the flows were excited.</a:t>
            </a:r>
          </a:p>
          <a:p>
            <a:endParaRPr lang="en-GB" sz="1800" b="1"/>
          </a:p>
          <a:p>
            <a:endParaRPr lang="en-GB" sz="1800" b="1"/>
          </a:p>
          <a:p>
            <a:r>
              <a:rPr lang="en-GB" sz="1800" b="1"/>
              <a:t>Many</a:t>
            </a:r>
            <a:r>
              <a:rPr lang="en-GB" sz="1800"/>
              <a:t> </a:t>
            </a:r>
            <a:r>
              <a:rPr lang="en-GB" sz="1800" b="1"/>
              <a:t>other examples</a:t>
            </a:r>
            <a:r>
              <a:rPr lang="en-GB" sz="1800"/>
              <a:t> (e.g. nice</a:t>
            </a:r>
          </a:p>
          <a:p>
            <a:r>
              <a:rPr lang="en-GB" sz="1800"/>
              <a:t>observational work in Huw Davies’</a:t>
            </a:r>
          </a:p>
          <a:p>
            <a:r>
              <a:rPr lang="en-GB" sz="1800"/>
              <a:t>group.   So here’s the bottom line:</a:t>
            </a:r>
            <a:endParaRPr lang="en-US" sz="1800"/>
          </a:p>
        </p:txBody>
      </p:sp>
      <p:pic>
        <p:nvPicPr>
          <p:cNvPr id="83971" name="Picture 3" descr="juckes-mci-cover-b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4025900" y="-211138"/>
            <a:ext cx="5251450" cy="706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3867150" y="2738438"/>
            <a:ext cx="2247900" cy="946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42888" y="3243263"/>
            <a:ext cx="3386137" cy="10144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36" y="4394550"/>
            <a:ext cx="3749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velocity profile of the</a:t>
            </a:r>
          </a:p>
          <a:p>
            <a:r>
              <a:rPr lang="en-US" sz="1800" dirty="0" smtClean="0"/>
              <a:t>jet is shaped, and </a:t>
            </a:r>
            <a:r>
              <a:rPr lang="en-US" sz="1800" b="1" dirty="0" smtClean="0">
                <a:solidFill>
                  <a:srgbClr val="FF0000"/>
                </a:solidFill>
              </a:rPr>
              <a:t>sharpened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by </a:t>
            </a:r>
            <a:r>
              <a:rPr lang="en-US" sz="1800" b="1" dirty="0" smtClean="0">
                <a:solidFill>
                  <a:srgbClr val="FF0000"/>
                </a:solidFill>
              </a:rPr>
              <a:t>wave-induced forces</a:t>
            </a:r>
            <a:r>
              <a:rPr lang="en-US" sz="1800" dirty="0" smtClean="0"/>
              <a:t>, from the</a:t>
            </a:r>
          </a:p>
          <a:p>
            <a:r>
              <a:rPr lang="en-US" sz="1800" dirty="0" smtClean="0"/>
              <a:t>waves disturbing the edge.</a:t>
            </a:r>
          </a:p>
          <a:p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Anti-frictional!</a:t>
            </a:r>
            <a:r>
              <a:rPr lang="en-US" sz="1800" dirty="0" smtClean="0"/>
              <a:t>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893" y="6096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whole structure is called</a:t>
            </a:r>
          </a:p>
          <a:p>
            <a:r>
              <a:rPr lang="en-GB" sz="1800" dirty="0" smtClean="0"/>
              <a:t>the </a:t>
            </a:r>
            <a:r>
              <a:rPr lang="en-GB" sz="1800" b="1" dirty="0" smtClean="0"/>
              <a:t>stratospheric polar vortex.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</a:t>
            </a:r>
            <a:r>
              <a:rPr lang="en-GB" sz="1800" dirty="0" smtClean="0"/>
              <a:t>–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/>
              <a:t> 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</a:t>
            </a:r>
            <a:r>
              <a:rPr lang="en-GB" sz="2000" b="1" dirty="0" smtClean="0"/>
              <a:t>”.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/>
              <a:t> 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</a:t>
            </a:r>
            <a:r>
              <a:rPr lang="en-GB" sz="2000" b="1" dirty="0" smtClean="0"/>
              <a:t>”.</a:t>
            </a:r>
            <a:endParaRPr lang="en-GB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699585" y="12772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400" dirty="0" smtClean="0"/>
              <a:t>cf. the old</a:t>
            </a:r>
          </a:p>
          <a:p>
            <a:r>
              <a:rPr lang="en-GB" sz="1400" dirty="0" smtClean="0"/>
              <a:t>  ‘turbulent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momentum</a:t>
            </a:r>
            <a:r>
              <a:rPr lang="en-GB" sz="1400" dirty="0" smtClean="0"/>
              <a:t>-</a:t>
            </a:r>
          </a:p>
          <a:p>
            <a:r>
              <a:rPr lang="en-GB" sz="1400" dirty="0" smtClean="0"/>
              <a:t>    mixing’</a:t>
            </a:r>
          </a:p>
          <a:p>
            <a:r>
              <a:rPr lang="en-GB" sz="1400" dirty="0" smtClean="0"/>
              <a:t>  paradigm)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0686" y="1480458"/>
            <a:ext cx="449943" cy="188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/>
              <a:t> 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“inhomogeneous”.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And this</a:t>
            </a:r>
            <a:r>
              <a:rPr lang="en-GB" sz="2000" b="1" dirty="0"/>
              <a:t> inhomogeneous PV-mixing paradigm</a:t>
            </a:r>
            <a:r>
              <a:rPr lang="en-GB" sz="2000" dirty="0"/>
              <a:t> is one of the </a:t>
            </a:r>
            <a:r>
              <a:rPr lang="en-GB" sz="2000" b="1" dirty="0"/>
              <a:t>few</a:t>
            </a:r>
          </a:p>
          <a:p>
            <a:r>
              <a:rPr lang="en-GB" sz="2000" dirty="0"/>
              <a:t>simple handles we have on the </a:t>
            </a:r>
            <a:r>
              <a:rPr lang="en-GB" sz="2000" dirty="0">
                <a:solidFill>
                  <a:srgbClr val="FF3300"/>
                </a:solidFill>
              </a:rPr>
              <a:t>strongly nonlinear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3300"/>
                </a:solidFill>
              </a:rPr>
              <a:t>fluid behaviour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699585" y="12772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400" dirty="0" smtClean="0"/>
              <a:t>cf. the old</a:t>
            </a:r>
          </a:p>
          <a:p>
            <a:r>
              <a:rPr lang="en-GB" sz="1400" dirty="0" smtClean="0"/>
              <a:t>  ‘turbulent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momentum</a:t>
            </a:r>
            <a:r>
              <a:rPr lang="en-GB" sz="1400" dirty="0" smtClean="0"/>
              <a:t>-</a:t>
            </a:r>
          </a:p>
          <a:p>
            <a:r>
              <a:rPr lang="en-GB" sz="1400" dirty="0" smtClean="0"/>
              <a:t>    mixing’</a:t>
            </a:r>
          </a:p>
          <a:p>
            <a:r>
              <a:rPr lang="en-GB" sz="1400" dirty="0" smtClean="0"/>
              <a:t>  paradigm)</a:t>
            </a:r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00686" y="1480458"/>
            <a:ext cx="449943" cy="188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/>
              <a:t> 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“inhomogeneous”.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And this</a:t>
            </a:r>
            <a:r>
              <a:rPr lang="en-GB" sz="2000" b="1" dirty="0"/>
              <a:t> inhomogeneous PV-mixing paradigm</a:t>
            </a:r>
            <a:r>
              <a:rPr lang="en-GB" sz="2000" dirty="0"/>
              <a:t> is one of the </a:t>
            </a:r>
            <a:r>
              <a:rPr lang="en-GB" sz="2000" b="1" dirty="0"/>
              <a:t>few</a:t>
            </a:r>
          </a:p>
          <a:p>
            <a:r>
              <a:rPr lang="en-GB" sz="2000" dirty="0"/>
              <a:t>simple handles we have on the </a:t>
            </a:r>
            <a:r>
              <a:rPr lang="en-GB" sz="2000" dirty="0">
                <a:solidFill>
                  <a:srgbClr val="FF3300"/>
                </a:solidFill>
              </a:rPr>
              <a:t>strongly nonlinear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3300"/>
                </a:solidFill>
              </a:rPr>
              <a:t>fluid behaviour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1600" dirty="0"/>
              <a:t>It may also give a handle on strong nonlinearity in </a:t>
            </a:r>
            <a:r>
              <a:rPr lang="en-GB" sz="1600" b="1" dirty="0" err="1">
                <a:solidFill>
                  <a:srgbClr val="FF3300"/>
                </a:solidFill>
              </a:rPr>
              <a:t>tokamaks</a:t>
            </a:r>
            <a:r>
              <a:rPr lang="en-GB" sz="1600" dirty="0"/>
              <a:t> – </a:t>
            </a:r>
            <a:r>
              <a:rPr lang="en-GB" sz="1600" dirty="0" err="1"/>
              <a:t>Rosenbluth</a:t>
            </a:r>
            <a:r>
              <a:rPr lang="en-GB" sz="1600" dirty="0"/>
              <a:t> </a:t>
            </a:r>
            <a:r>
              <a:rPr lang="en-GB" sz="1600" dirty="0" smtClean="0"/>
              <a:t>Lecture</a:t>
            </a:r>
            <a:endParaRPr lang="en-GB" sz="1600" b="1" dirty="0">
              <a:solidFill>
                <a:srgbClr val="FF3300"/>
              </a:solidFill>
            </a:endParaRPr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9585" y="12772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400" dirty="0" smtClean="0"/>
              <a:t>cf. the old</a:t>
            </a:r>
          </a:p>
          <a:p>
            <a:r>
              <a:rPr lang="en-GB" sz="1400" dirty="0" smtClean="0"/>
              <a:t>  ‘turbulent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momentum</a:t>
            </a:r>
            <a:r>
              <a:rPr lang="en-GB" sz="1400" dirty="0" smtClean="0"/>
              <a:t>-</a:t>
            </a:r>
          </a:p>
          <a:p>
            <a:r>
              <a:rPr lang="en-GB" sz="1400" dirty="0" smtClean="0"/>
              <a:t>    mixing’</a:t>
            </a:r>
          </a:p>
          <a:p>
            <a:r>
              <a:rPr lang="en-GB" sz="1400" dirty="0" smtClean="0"/>
              <a:t>  paradigm)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0686" y="1480458"/>
            <a:ext cx="449943" cy="188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68913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“inhomogeneous”.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And this</a:t>
            </a:r>
            <a:r>
              <a:rPr lang="en-GB" sz="2000" b="1" dirty="0"/>
              <a:t> inhomogeneous PV-mixing paradigm</a:t>
            </a:r>
            <a:r>
              <a:rPr lang="en-GB" sz="2000" dirty="0"/>
              <a:t> is one of the </a:t>
            </a:r>
            <a:r>
              <a:rPr lang="en-GB" sz="2000" b="1" dirty="0"/>
              <a:t>few</a:t>
            </a:r>
          </a:p>
          <a:p>
            <a:r>
              <a:rPr lang="en-GB" sz="2000" dirty="0"/>
              <a:t>simple handles we have on the </a:t>
            </a:r>
            <a:r>
              <a:rPr lang="en-GB" sz="2000" dirty="0">
                <a:solidFill>
                  <a:srgbClr val="FF3300"/>
                </a:solidFill>
              </a:rPr>
              <a:t>strongly nonlinear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3300"/>
                </a:solidFill>
              </a:rPr>
              <a:t>fluid behaviour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1600" dirty="0"/>
              <a:t>It may also give a handle on strong nonlinearity in </a:t>
            </a:r>
            <a:r>
              <a:rPr lang="en-GB" sz="1600" b="1" dirty="0" err="1">
                <a:solidFill>
                  <a:srgbClr val="FF3300"/>
                </a:solidFill>
              </a:rPr>
              <a:t>tokamaks</a:t>
            </a:r>
            <a:r>
              <a:rPr lang="en-GB" sz="1600" dirty="0"/>
              <a:t> – </a:t>
            </a:r>
            <a:r>
              <a:rPr lang="en-GB" sz="1600" dirty="0" err="1"/>
              <a:t>Rosenbluth</a:t>
            </a:r>
            <a:r>
              <a:rPr lang="en-GB" sz="1600" dirty="0"/>
              <a:t> Lecture</a:t>
            </a:r>
            <a:endParaRPr lang="en-GB" sz="1600" b="1" dirty="0">
              <a:solidFill>
                <a:srgbClr val="FF3300"/>
              </a:solidFill>
            </a:endParaRPr>
          </a:p>
          <a:p>
            <a:endParaRPr lang="en-GB" sz="1600" dirty="0"/>
          </a:p>
          <a:p>
            <a:r>
              <a:rPr lang="en-GB" sz="2000" b="1" dirty="0"/>
              <a:t>(Past obstacles? </a:t>
            </a:r>
            <a:r>
              <a:rPr lang="en-GB" sz="2000" dirty="0"/>
              <a:t>  “Homogeneous” unconsciously assumed?</a:t>
            </a:r>
          </a:p>
          <a:p>
            <a:r>
              <a:rPr lang="en-GB" sz="2000" dirty="0"/>
              <a:t>Mathematical temptation?   </a:t>
            </a:r>
            <a:r>
              <a:rPr lang="en-GB" sz="2000" b="1" dirty="0"/>
              <a:t>Constant diffusivity</a:t>
            </a:r>
            <a:r>
              <a:rPr lang="en-GB" sz="2000" dirty="0"/>
              <a:t> too seductive</a:t>
            </a:r>
            <a:r>
              <a:rPr lang="en-GB" sz="2000" dirty="0" smtClean="0"/>
              <a:t>?)</a:t>
            </a:r>
            <a:endParaRPr lang="en-GB" sz="2000" dirty="0"/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9585" y="12772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400" dirty="0" smtClean="0"/>
              <a:t>cf. the old</a:t>
            </a:r>
          </a:p>
          <a:p>
            <a:r>
              <a:rPr lang="en-GB" sz="1400" dirty="0" smtClean="0"/>
              <a:t>  ‘turbulent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momentum</a:t>
            </a:r>
            <a:r>
              <a:rPr lang="en-GB" sz="1400" dirty="0" smtClean="0"/>
              <a:t>-</a:t>
            </a:r>
          </a:p>
          <a:p>
            <a:r>
              <a:rPr lang="en-GB" sz="1400" dirty="0" smtClean="0"/>
              <a:t>    mixing’</a:t>
            </a:r>
          </a:p>
          <a:p>
            <a:r>
              <a:rPr lang="en-GB" sz="1400" dirty="0" smtClean="0"/>
              <a:t>  paradigm)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0686" y="1480458"/>
            <a:ext cx="449943" cy="188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862013" y="444500"/>
            <a:ext cx="792162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Inhomogeneous PV mixing is </a:t>
            </a:r>
            <a:r>
              <a:rPr lang="en-GB" sz="1800" dirty="0">
                <a:solidFill>
                  <a:srgbClr val="FF3300"/>
                </a:solidFill>
              </a:rPr>
              <a:t>so robust and so typical</a:t>
            </a:r>
            <a:r>
              <a:rPr lang="en-GB" sz="1800" dirty="0"/>
              <a:t> – mixing works </a:t>
            </a:r>
            <a:r>
              <a:rPr lang="en-GB" sz="1800" dirty="0">
                <a:solidFill>
                  <a:srgbClr val="FF3300"/>
                </a:solidFill>
              </a:rPr>
              <a:t>so</a:t>
            </a:r>
          </a:p>
          <a:p>
            <a:r>
              <a:rPr lang="en-GB" sz="1800" dirty="0">
                <a:solidFill>
                  <a:srgbClr val="FF3300"/>
                </a:solidFill>
              </a:rPr>
              <a:t>much better than it ought </a:t>
            </a:r>
            <a:r>
              <a:rPr lang="en-GB" sz="1800" dirty="0"/>
              <a:t>(in part because of the PV-inversion </a:t>
            </a:r>
            <a:r>
              <a:rPr lang="en-GB" sz="1800" b="1" dirty="0">
                <a:solidFill>
                  <a:srgbClr val="FF0000"/>
                </a:solidFill>
              </a:rPr>
              <a:t>scale effect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dirty="0"/>
              <a:t>–</a:t>
            </a:r>
          </a:p>
          <a:p>
            <a:r>
              <a:rPr lang="en-GB" sz="1800" dirty="0"/>
              <a:t>and the arguments against</a:t>
            </a:r>
            <a:r>
              <a:rPr lang="en-GB" sz="1800" b="1" dirty="0"/>
              <a:t> homogeneous</a:t>
            </a:r>
            <a:r>
              <a:rPr lang="en-GB" sz="1800" dirty="0"/>
              <a:t> PV mixing are </a:t>
            </a:r>
            <a:r>
              <a:rPr lang="en-GB" sz="1800" dirty="0">
                <a:solidFill>
                  <a:srgbClr val="FF3300"/>
                </a:solidFill>
              </a:rPr>
              <a:t>so powerful</a:t>
            </a:r>
            <a:r>
              <a:rPr lang="en-GB" sz="1800" dirty="0"/>
              <a:t> –</a:t>
            </a:r>
          </a:p>
          <a:p>
            <a:endParaRPr lang="en-GB" sz="2000" b="1" dirty="0"/>
          </a:p>
          <a:p>
            <a:r>
              <a:rPr lang="en-GB" sz="2000" b="1" dirty="0"/>
              <a:t>   </a:t>
            </a:r>
            <a:r>
              <a:rPr lang="en-GB" sz="2000" b="1" dirty="0" smtClean="0"/>
              <a:t>that </a:t>
            </a:r>
            <a:r>
              <a:rPr lang="en-GB" sz="2000" b="1" dirty="0"/>
              <a:t>we can reasonably talk about a paradigm shift</a:t>
            </a:r>
          </a:p>
          <a:p>
            <a:r>
              <a:rPr lang="en-GB" sz="1800" dirty="0"/>
              <a:t>   </a:t>
            </a:r>
            <a:r>
              <a:rPr lang="en-GB" sz="1800" dirty="0" smtClean="0"/>
              <a:t>provided </a:t>
            </a:r>
            <a:r>
              <a:rPr lang="en-GB" sz="1800" dirty="0"/>
              <a:t>that we emphasize the word</a:t>
            </a:r>
            <a:r>
              <a:rPr lang="en-GB" sz="2000" dirty="0"/>
              <a:t> </a:t>
            </a:r>
            <a:r>
              <a:rPr lang="en-GB" sz="2000" b="1" dirty="0"/>
              <a:t>“inhomogeneous”.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/>
              <a:t>And this</a:t>
            </a:r>
            <a:r>
              <a:rPr lang="en-GB" sz="2000" b="1" dirty="0"/>
              <a:t> inhomogeneous PV-mixing paradigm</a:t>
            </a:r>
            <a:r>
              <a:rPr lang="en-GB" sz="2000" dirty="0"/>
              <a:t> is one of the </a:t>
            </a:r>
            <a:r>
              <a:rPr lang="en-GB" sz="2000" b="1" dirty="0"/>
              <a:t>few</a:t>
            </a:r>
          </a:p>
          <a:p>
            <a:r>
              <a:rPr lang="en-GB" sz="2000" dirty="0"/>
              <a:t>simple handles we have on the </a:t>
            </a:r>
            <a:r>
              <a:rPr lang="en-GB" sz="2000" dirty="0">
                <a:solidFill>
                  <a:srgbClr val="FF3300"/>
                </a:solidFill>
              </a:rPr>
              <a:t>strongly nonlinear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FF3300"/>
                </a:solidFill>
              </a:rPr>
              <a:t>fluid behaviour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r>
              <a:rPr lang="en-GB" sz="1600" dirty="0"/>
              <a:t>It may also give a handle on strong nonlinearity in </a:t>
            </a:r>
            <a:r>
              <a:rPr lang="en-GB" sz="1600" b="1" dirty="0" err="1">
                <a:solidFill>
                  <a:srgbClr val="FF3300"/>
                </a:solidFill>
              </a:rPr>
              <a:t>tokamaks</a:t>
            </a:r>
            <a:r>
              <a:rPr lang="en-GB" sz="1600" dirty="0"/>
              <a:t> – </a:t>
            </a:r>
            <a:r>
              <a:rPr lang="en-GB" sz="1600" dirty="0" err="1"/>
              <a:t>Rosenbluth</a:t>
            </a:r>
            <a:r>
              <a:rPr lang="en-GB" sz="1600" dirty="0"/>
              <a:t> Lecture</a:t>
            </a:r>
            <a:endParaRPr lang="en-GB" sz="1600" b="1" dirty="0">
              <a:solidFill>
                <a:srgbClr val="FF3300"/>
              </a:solidFill>
            </a:endParaRPr>
          </a:p>
          <a:p>
            <a:endParaRPr lang="en-GB" sz="1600" dirty="0"/>
          </a:p>
          <a:p>
            <a:r>
              <a:rPr lang="en-GB" sz="2000" b="1" dirty="0"/>
              <a:t>(Past obstacles? </a:t>
            </a:r>
            <a:r>
              <a:rPr lang="en-GB" sz="2000" dirty="0"/>
              <a:t>  “Homogeneous” unconsciously assumed?</a:t>
            </a:r>
          </a:p>
          <a:p>
            <a:r>
              <a:rPr lang="en-GB" sz="2000" dirty="0"/>
              <a:t>Mathematical temptation?   </a:t>
            </a:r>
            <a:r>
              <a:rPr lang="en-GB" sz="2000" b="1" dirty="0"/>
              <a:t>Constant diffusivity</a:t>
            </a:r>
            <a:r>
              <a:rPr lang="en-GB" sz="2000" dirty="0"/>
              <a:t> too seductive?)</a:t>
            </a:r>
          </a:p>
          <a:p>
            <a:endParaRPr lang="en-GB" sz="2000" dirty="0"/>
          </a:p>
          <a:p>
            <a:r>
              <a:rPr lang="en-GB" sz="2000" dirty="0"/>
              <a:t>The paradigm is </a:t>
            </a:r>
            <a:r>
              <a:rPr lang="en-GB" sz="2000" b="1" i="1" dirty="0"/>
              <a:t>not</a:t>
            </a:r>
            <a:r>
              <a:rPr lang="en-GB" sz="2000" b="1" dirty="0"/>
              <a:t>,</a:t>
            </a:r>
            <a:r>
              <a:rPr lang="en-GB" sz="2000" dirty="0"/>
              <a:t> of course, the Answer to Everything:</a:t>
            </a:r>
          </a:p>
          <a:p>
            <a:r>
              <a:rPr lang="en-GB" dirty="0"/>
              <a:t>       ● </a:t>
            </a:r>
            <a:r>
              <a:rPr lang="en-GB" sz="2000" dirty="0"/>
              <a:t>PV </a:t>
            </a:r>
            <a:r>
              <a:rPr lang="en-GB" sz="2000" b="1" dirty="0"/>
              <a:t>doesn’t</a:t>
            </a:r>
            <a:r>
              <a:rPr lang="en-GB" sz="2000" dirty="0"/>
              <a:t> always mix </a:t>
            </a:r>
            <a:r>
              <a:rPr lang="en-GB" sz="1800" dirty="0"/>
              <a:t>(e.g., </a:t>
            </a:r>
            <a:r>
              <a:rPr lang="en-GB" sz="1800" b="1" dirty="0">
                <a:solidFill>
                  <a:srgbClr val="FF3300"/>
                </a:solidFill>
              </a:rPr>
              <a:t>vortex merging</a:t>
            </a:r>
            <a:r>
              <a:rPr lang="en-GB" sz="1800" dirty="0"/>
              <a:t>)</a:t>
            </a:r>
          </a:p>
          <a:p>
            <a:r>
              <a:rPr lang="en-GB" dirty="0"/>
              <a:t>       ● </a:t>
            </a:r>
            <a:r>
              <a:rPr lang="en-GB" sz="2000" b="1" dirty="0"/>
              <a:t>Not all</a:t>
            </a:r>
            <a:r>
              <a:rPr lang="en-GB" sz="2000" dirty="0"/>
              <a:t> </a:t>
            </a:r>
            <a:r>
              <a:rPr lang="en-GB" sz="2000" b="1" dirty="0" smtClean="0"/>
              <a:t>jets</a:t>
            </a:r>
            <a:r>
              <a:rPr lang="en-GB" sz="2000" dirty="0" smtClean="0"/>
              <a:t> </a:t>
            </a:r>
            <a:r>
              <a:rPr lang="en-GB" sz="2000" dirty="0"/>
              <a:t>are strong jets </a:t>
            </a:r>
            <a:r>
              <a:rPr lang="en-GB" sz="1800" dirty="0"/>
              <a:t>(e.g., </a:t>
            </a:r>
            <a:r>
              <a:rPr lang="en-GB" sz="1800" b="1" dirty="0">
                <a:solidFill>
                  <a:srgbClr val="FF3300"/>
                </a:solidFill>
              </a:rPr>
              <a:t>“ghost jets”</a:t>
            </a:r>
            <a:r>
              <a:rPr lang="en-GB" sz="1600" dirty="0"/>
              <a:t> in the Pacific Ocean)</a:t>
            </a:r>
          </a:p>
          <a:p>
            <a:r>
              <a:rPr lang="en-GB" dirty="0"/>
              <a:t>       ● </a:t>
            </a:r>
            <a:r>
              <a:rPr lang="en-GB" sz="2000" dirty="0"/>
              <a:t>And there are, of course, </a:t>
            </a:r>
            <a:r>
              <a:rPr lang="en-GB" sz="2000" b="1" dirty="0">
                <a:solidFill>
                  <a:srgbClr val="FF3300"/>
                </a:solidFill>
              </a:rPr>
              <a:t>other nonlinear mechanisms</a:t>
            </a:r>
          </a:p>
          <a:p>
            <a:r>
              <a:rPr lang="en-GB" sz="2000" dirty="0"/>
              <a:t>            that show up in different thought-experiments:</a:t>
            </a:r>
          </a:p>
          <a:p>
            <a:endParaRPr lang="en-GB" sz="2000" b="1" dirty="0"/>
          </a:p>
        </p:txBody>
      </p:sp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8556625" y="334010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90116" name="Text Box 3"/>
          <p:cNvSpPr txBox="1">
            <a:spLocks noChangeArrowheads="1"/>
          </p:cNvSpPr>
          <p:nvPr/>
        </p:nvSpPr>
        <p:spPr bwMode="auto">
          <a:xfrm>
            <a:off x="336550" y="3346450"/>
            <a:ext cx="620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FF3300"/>
                </a:solidFill>
              </a:rPr>
              <a:t>(??)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9585" y="1277262"/>
            <a:ext cx="121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400" dirty="0" smtClean="0"/>
              <a:t>cf. the old</a:t>
            </a:r>
          </a:p>
          <a:p>
            <a:r>
              <a:rPr lang="en-GB" sz="1400" dirty="0" smtClean="0"/>
              <a:t>  ‘turbulent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momentum</a:t>
            </a:r>
            <a:r>
              <a:rPr lang="en-GB" sz="1400" dirty="0" smtClean="0"/>
              <a:t>-</a:t>
            </a:r>
          </a:p>
          <a:p>
            <a:r>
              <a:rPr lang="en-GB" sz="1400" dirty="0" smtClean="0"/>
              <a:t>    mixing’</a:t>
            </a:r>
          </a:p>
          <a:p>
            <a:r>
              <a:rPr lang="en-GB" sz="1400" dirty="0" smtClean="0"/>
              <a:t>  paradigm)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300686" y="1480458"/>
            <a:ext cx="449943" cy="1886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/>
          <p:cNvSpPr txBox="1">
            <a:spLocks noChangeArrowheads="1"/>
          </p:cNvSpPr>
          <p:nvPr/>
        </p:nvSpPr>
        <p:spPr bwMode="auto">
          <a:xfrm>
            <a:off x="188913" y="741363"/>
            <a:ext cx="878958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                                       </a:t>
            </a:r>
            <a:r>
              <a:rPr lang="en-US" sz="1800" dirty="0" smtClean="0"/>
              <a:t> </a:t>
            </a:r>
            <a:r>
              <a:rPr lang="en-US" sz="1800" b="1" dirty="0"/>
              <a:t>PV Phillips effect</a:t>
            </a:r>
            <a:r>
              <a:rPr lang="en-US" sz="1800" dirty="0"/>
              <a:t>                      </a:t>
            </a:r>
            <a:r>
              <a:rPr lang="en-US" sz="1800" b="1" dirty="0" smtClean="0"/>
              <a:t>Taylor </a:t>
            </a:r>
            <a:r>
              <a:rPr lang="en-US" sz="1800" b="1" dirty="0"/>
              <a:t>identity</a:t>
            </a:r>
            <a:r>
              <a:rPr lang="en-US" sz="1600" b="1" dirty="0"/>
              <a:t>:</a:t>
            </a:r>
          </a:p>
          <a:p>
            <a:r>
              <a:rPr lang="en-US" sz="1800" b="1" dirty="0"/>
              <a:t>1.</a:t>
            </a:r>
            <a:r>
              <a:rPr lang="en-US" sz="1800" dirty="0"/>
              <a:t> </a:t>
            </a:r>
            <a:r>
              <a:rPr lang="en-US" sz="1800" b="1" dirty="0"/>
              <a:t>Generic ideas: </a:t>
            </a:r>
            <a:r>
              <a:rPr lang="en-US" sz="1800" dirty="0"/>
              <a:t>             </a:t>
            </a:r>
            <a:r>
              <a:rPr lang="en-US" sz="1800" b="1" dirty="0"/>
              <a:t>PV </a:t>
            </a:r>
            <a:r>
              <a:rPr lang="en-US" sz="1800" b="1" dirty="0" err="1"/>
              <a:t>invertibility</a:t>
            </a:r>
            <a:r>
              <a:rPr lang="en-US" sz="1800" dirty="0"/>
              <a:t> </a:t>
            </a:r>
            <a:r>
              <a:rPr lang="en-US" sz="1800" dirty="0" smtClean="0"/>
              <a:t>                   </a:t>
            </a:r>
            <a:r>
              <a:rPr lang="en-US" sz="1800" dirty="0">
                <a:cs typeface="Arial" charset="0"/>
              </a:rPr>
              <a:t>–</a:t>
            </a:r>
            <a:r>
              <a:rPr lang="en-US" sz="1800" dirty="0"/>
              <a:t> div (eddy momentum flux)</a:t>
            </a:r>
          </a:p>
          <a:p>
            <a:r>
              <a:rPr lang="en-US" sz="1800" dirty="0"/>
              <a:t>                                                                           </a:t>
            </a:r>
            <a:r>
              <a:rPr lang="en-US" sz="1800" b="1" dirty="0">
                <a:solidFill>
                  <a:srgbClr val="FF0000"/>
                </a:solidFill>
              </a:rPr>
              <a:t>Nonlinear</a:t>
            </a:r>
            <a:r>
              <a:rPr lang="en-US" sz="1800" b="1" dirty="0"/>
              <a:t>, forced/free/self-excited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195263" y="14732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2. Particular mechanisms: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242550" y="4515971"/>
            <a:ext cx="70155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(iv</a:t>
            </a:r>
            <a:r>
              <a:rPr lang="en-GB" sz="1800" dirty="0"/>
              <a:t>) </a:t>
            </a:r>
            <a:r>
              <a:rPr lang="en-GB" sz="1800" b="1" dirty="0" smtClean="0"/>
              <a:t>Vortex merging</a:t>
            </a:r>
            <a:r>
              <a:rPr lang="en-GB" sz="1800" dirty="0" smtClean="0"/>
              <a:t> and cannibalism, </a:t>
            </a:r>
            <a:r>
              <a:rPr lang="en-GB" sz="2000" dirty="0" smtClean="0"/>
              <a:t>↔</a:t>
            </a:r>
            <a:r>
              <a:rPr lang="en-GB" sz="1800" dirty="0" smtClean="0"/>
              <a:t>  inverse cascade (sort of)</a:t>
            </a:r>
            <a:endParaRPr lang="en-US" sz="1800" dirty="0"/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41665" y="3112489"/>
            <a:ext cx="884237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dirty="0"/>
              <a:t>(</a:t>
            </a:r>
            <a:r>
              <a:rPr lang="en-GB" sz="1800" dirty="0" smtClean="0"/>
              <a:t>ii</a:t>
            </a:r>
            <a:r>
              <a:rPr lang="en-GB" sz="1800" dirty="0"/>
              <a:t>) Repeated </a:t>
            </a:r>
            <a:r>
              <a:rPr lang="en-GB" sz="1800" dirty="0" err="1"/>
              <a:t>excit’n</a:t>
            </a:r>
            <a:r>
              <a:rPr lang="en-GB" sz="1800" dirty="0"/>
              <a:t> of passive </a:t>
            </a:r>
            <a:r>
              <a:rPr lang="en-GB" sz="1800" b="1" dirty="0"/>
              <a:t>Kelvin sheared disturbances</a:t>
            </a:r>
            <a:r>
              <a:rPr lang="en-GB" sz="1800" dirty="0"/>
              <a:t> by </a:t>
            </a:r>
            <a:r>
              <a:rPr lang="en-GB" sz="2000" b="1" dirty="0" smtClean="0">
                <a:solidFill>
                  <a:srgbClr val="FF0000"/>
                </a:solidFill>
              </a:rPr>
              <a:t>weak</a:t>
            </a:r>
            <a:r>
              <a:rPr lang="en-GB" sz="1800" dirty="0" smtClean="0"/>
              <a:t> small-scale</a:t>
            </a:r>
            <a:endParaRPr lang="en-GB" sz="1800" dirty="0"/>
          </a:p>
          <a:p>
            <a:r>
              <a:rPr lang="en-GB" sz="1800" dirty="0"/>
              <a:t>      </a:t>
            </a:r>
            <a:r>
              <a:rPr lang="en-GB" sz="1800" dirty="0" smtClean="0"/>
              <a:t>forcing.  (</a:t>
            </a:r>
            <a:r>
              <a:rPr lang="en-GB" sz="1800" dirty="0"/>
              <a:t>Kelvin 1887, Farrell-</a:t>
            </a:r>
            <a:r>
              <a:rPr lang="en-GB" sz="1800" dirty="0" err="1"/>
              <a:t>Ioannou</a:t>
            </a:r>
            <a:r>
              <a:rPr lang="en-GB" sz="1800" dirty="0"/>
              <a:t>, </a:t>
            </a:r>
            <a:r>
              <a:rPr lang="en-GB" sz="1800" dirty="0" smtClean="0"/>
              <a:t>Marston, </a:t>
            </a:r>
            <a:r>
              <a:rPr lang="en-GB" sz="1800" dirty="0" err="1" smtClean="0"/>
              <a:t>Srinivasan</a:t>
            </a:r>
            <a:r>
              <a:rPr lang="en-GB" sz="1800" dirty="0" smtClean="0"/>
              <a:t>-Young: CE2, SSST)</a:t>
            </a:r>
            <a:endParaRPr lang="en-US" sz="1800" b="1" dirty="0"/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188085" y="5906091"/>
            <a:ext cx="8584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00050" indent="-400050"/>
            <a:r>
              <a:rPr lang="en-GB" sz="1800" dirty="0" smtClean="0"/>
              <a:t>(vii)</a:t>
            </a:r>
            <a:r>
              <a:rPr lang="en-GB" sz="1800" b="1" dirty="0" smtClean="0"/>
              <a:t> PV-biased forcing </a:t>
            </a:r>
            <a:r>
              <a:rPr lang="en-GB" sz="1800" dirty="0" smtClean="0"/>
              <a:t>(ditto): (v) </a:t>
            </a:r>
            <a:r>
              <a:rPr lang="en-GB" sz="1600" dirty="0" smtClean="0"/>
              <a:t>–</a:t>
            </a:r>
            <a:r>
              <a:rPr lang="en-GB" sz="1800" dirty="0" smtClean="0"/>
              <a:t> (vii) </a:t>
            </a:r>
            <a:r>
              <a:rPr lang="en-GB" sz="1800" b="1" dirty="0" smtClean="0"/>
              <a:t>and</a:t>
            </a:r>
            <a:r>
              <a:rPr lang="en-GB" sz="1800" dirty="0" smtClean="0"/>
              <a:t> (iii) all critical in the </a:t>
            </a:r>
            <a:r>
              <a:rPr lang="en-GB" sz="1800" b="1" dirty="0" smtClean="0">
                <a:solidFill>
                  <a:srgbClr val="FF0000"/>
                </a:solidFill>
              </a:rPr>
              <a:t>idealized Jupiter</a:t>
            </a:r>
          </a:p>
          <a:p>
            <a:pPr marL="400050" indent="-400050"/>
            <a:r>
              <a:rPr lang="en-GB" sz="1800" b="1" dirty="0" smtClean="0">
                <a:solidFill>
                  <a:srgbClr val="FF0000"/>
                </a:solidFill>
              </a:rPr>
              <a:t>       weather-layer model</a:t>
            </a:r>
            <a:r>
              <a:rPr lang="en-GB" sz="1800" dirty="0" smtClean="0"/>
              <a:t> studied by Stephen Thomson and myself, </a:t>
            </a:r>
            <a:r>
              <a:rPr lang="en-GB" sz="1800" i="1" dirty="0" smtClean="0"/>
              <a:t>JAS</a:t>
            </a:r>
            <a:r>
              <a:rPr lang="en-GB" sz="1800" dirty="0" smtClean="0"/>
              <a:t> </a:t>
            </a:r>
            <a:r>
              <a:rPr lang="en-GB" sz="1800" b="1" dirty="0" smtClean="0"/>
              <a:t>73</a:t>
            </a:r>
            <a:r>
              <a:rPr lang="en-GB" sz="1800" dirty="0" smtClean="0"/>
              <a:t>, 1119</a:t>
            </a:r>
            <a:endParaRPr lang="en-US" sz="1800" dirty="0"/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84345" y="1867083"/>
            <a:ext cx="8686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95300" indent="-495300"/>
            <a:r>
              <a:rPr lang="en-US" sz="1800" dirty="0"/>
              <a:t>(</a:t>
            </a:r>
            <a:r>
              <a:rPr lang="en-US" sz="1800" dirty="0" err="1"/>
              <a:t>i</a:t>
            </a:r>
            <a:r>
              <a:rPr lang="en-US" sz="1800" dirty="0"/>
              <a:t>) </a:t>
            </a:r>
            <a:r>
              <a:rPr lang="en-US" sz="1800" b="1" dirty="0" err="1"/>
              <a:t>Rhines</a:t>
            </a:r>
            <a:r>
              <a:rPr lang="en-US" sz="1800" b="1" dirty="0"/>
              <a:t> effect.</a:t>
            </a:r>
            <a:r>
              <a:rPr lang="en-US" sz="1800" dirty="0"/>
              <a:t>  Re </a:t>
            </a:r>
            <a:r>
              <a:rPr lang="en-US" sz="1800" b="1" dirty="0"/>
              <a:t>weak</a:t>
            </a:r>
            <a:r>
              <a:rPr lang="en-US" sz="1800" dirty="0"/>
              <a:t> jets generated by </a:t>
            </a:r>
            <a:r>
              <a:rPr lang="en-US" sz="1800" b="1" dirty="0">
                <a:solidFill>
                  <a:srgbClr val="FF0000"/>
                </a:solidFill>
              </a:rPr>
              <a:t>strong</a:t>
            </a:r>
            <a:r>
              <a:rPr lang="en-US" sz="1800" dirty="0"/>
              <a:t> small-scale forcing</a:t>
            </a:r>
            <a:r>
              <a:rPr lang="en-US" sz="1800" dirty="0">
                <a:cs typeface="Arial" charset="0"/>
              </a:rPr>
              <a:t> –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strong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enough to create </a:t>
            </a:r>
            <a:r>
              <a:rPr lang="en-US" sz="1800" b="1" dirty="0">
                <a:cs typeface="Arial" charset="0"/>
              </a:rPr>
              <a:t>active</a:t>
            </a:r>
            <a:r>
              <a:rPr lang="en-US" sz="1800" dirty="0">
                <a:cs typeface="Arial" charset="0"/>
              </a:rPr>
              <a:t> small-scale vortices that merge or cluster, producing an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</a:t>
            </a:r>
            <a:r>
              <a:rPr lang="en-US" sz="1800" b="1" dirty="0">
                <a:cs typeface="Arial" charset="0"/>
              </a:rPr>
              <a:t>inverse cascade</a:t>
            </a:r>
            <a:r>
              <a:rPr lang="en-US" sz="1800" dirty="0">
                <a:cs typeface="Arial" charset="0"/>
              </a:rPr>
              <a:t> that is arrested or slowed when eddy velocities ~ </a:t>
            </a:r>
            <a:r>
              <a:rPr lang="en-US" sz="1800" b="1" dirty="0">
                <a:cs typeface="Arial" charset="0"/>
              </a:rPr>
              <a:t>plane</a:t>
            </a:r>
            <a:r>
              <a:rPr lang="en-US" sz="1800" dirty="0">
                <a:cs typeface="Arial" charset="0"/>
              </a:rPr>
              <a:t> </a:t>
            </a:r>
            <a:r>
              <a:rPr lang="en-US" sz="1800" dirty="0" err="1">
                <a:cs typeface="Arial" charset="0"/>
              </a:rPr>
              <a:t>Rossby</a:t>
            </a:r>
            <a:r>
              <a:rPr lang="en-US" sz="1800" dirty="0">
                <a:cs typeface="Arial" charset="0"/>
              </a:rPr>
              <a:t>-</a:t>
            </a:r>
          </a:p>
          <a:p>
            <a:pPr marL="495300" indent="-495300"/>
            <a:r>
              <a:rPr lang="en-US" sz="1800" dirty="0">
                <a:cs typeface="Arial" charset="0"/>
              </a:rPr>
              <a:t>   wave phase speeds.  Wave-turbulence interaction is spatially </a:t>
            </a:r>
            <a:r>
              <a:rPr lang="en-US" sz="1800" b="1" dirty="0">
                <a:solidFill>
                  <a:srgbClr val="FF0000"/>
                </a:solidFill>
                <a:cs typeface="Arial" charset="0"/>
              </a:rPr>
              <a:t>homogeneous</a:t>
            </a:r>
            <a:r>
              <a:rPr lang="en-US" sz="1800" dirty="0">
                <a:cs typeface="Arial" charset="0"/>
              </a:rPr>
              <a:t>.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18035" y="3812526"/>
            <a:ext cx="8477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(</a:t>
            </a:r>
            <a:r>
              <a:rPr lang="en-US" sz="1800" dirty="0" smtClean="0"/>
              <a:t>iii</a:t>
            </a:r>
            <a:r>
              <a:rPr lang="en-US" sz="1800" dirty="0"/>
              <a:t>) </a:t>
            </a:r>
            <a:r>
              <a:rPr lang="en-US" sz="1800" b="1" dirty="0"/>
              <a:t>Inhomogeneous PV mixing:</a:t>
            </a:r>
            <a:r>
              <a:rPr lang="en-US" sz="1800" dirty="0"/>
              <a:t> </a:t>
            </a:r>
            <a:r>
              <a:rPr lang="en-US" sz="1800" dirty="0" smtClean="0"/>
              <a:t>re </a:t>
            </a:r>
            <a:r>
              <a:rPr lang="en-US" sz="1800" b="1" dirty="0"/>
              <a:t>strong</a:t>
            </a:r>
            <a:r>
              <a:rPr lang="en-US" sz="1800" dirty="0"/>
              <a:t> jets self-sharpened by </a:t>
            </a:r>
            <a:r>
              <a:rPr lang="en-US" sz="1800" dirty="0" err="1"/>
              <a:t>Rossby</a:t>
            </a:r>
            <a:r>
              <a:rPr lang="en-US" sz="1800" dirty="0"/>
              <a:t>-wave</a:t>
            </a:r>
          </a:p>
          <a:p>
            <a:r>
              <a:rPr lang="en-US" sz="1800" dirty="0"/>
              <a:t>      breaking.  Wave-turbulence interaction spatially  </a:t>
            </a:r>
            <a:r>
              <a:rPr lang="en-US" sz="1800" b="1" dirty="0" smtClean="0">
                <a:solidFill>
                  <a:srgbClr val="FF0000"/>
                </a:solidFill>
              </a:rPr>
              <a:t>inhomogeneous</a:t>
            </a:r>
            <a:r>
              <a:rPr lang="en-US" sz="1800" dirty="0"/>
              <a:t>.</a:t>
            </a:r>
          </a:p>
        </p:txBody>
      </p:sp>
      <p:pic>
        <p:nvPicPr>
          <p:cNvPr id="9114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788" y="1022350"/>
            <a:ext cx="6985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1"/>
          <p:cNvSpPr>
            <a:spLocks noChangeArrowheads="1"/>
          </p:cNvSpPr>
          <p:nvPr/>
        </p:nvSpPr>
        <p:spPr bwMode="auto">
          <a:xfrm>
            <a:off x="2684462" y="741740"/>
            <a:ext cx="2104513" cy="676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7" name="Rectangle 12"/>
          <p:cNvSpPr>
            <a:spLocks noChangeArrowheads="1"/>
          </p:cNvSpPr>
          <p:nvPr/>
        </p:nvSpPr>
        <p:spPr bwMode="auto">
          <a:xfrm>
            <a:off x="4940300" y="755650"/>
            <a:ext cx="4011613" cy="928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49" name="Text Box 18"/>
          <p:cNvSpPr txBox="1">
            <a:spLocks noChangeArrowheads="1"/>
          </p:cNvSpPr>
          <p:nvPr/>
        </p:nvSpPr>
        <p:spPr bwMode="auto">
          <a:xfrm>
            <a:off x="185738" y="174625"/>
            <a:ext cx="861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Jet dynamics – a </a:t>
            </a:r>
            <a:r>
              <a:rPr lang="en-US" sz="1800" b="1"/>
              <a:t>complex conceptual landscape</a:t>
            </a:r>
            <a:r>
              <a:rPr lang="en-US" sz="1800"/>
              <a:t> wth a 2-level hierarchy of ideas:</a:t>
            </a:r>
          </a:p>
        </p:txBody>
      </p:sp>
      <p:sp>
        <p:nvSpPr>
          <p:cNvPr id="91150" name="Text Box 16"/>
          <p:cNvSpPr txBox="1">
            <a:spLocks noChangeArrowheads="1"/>
          </p:cNvSpPr>
          <p:nvPr/>
        </p:nvSpPr>
        <p:spPr bwMode="auto">
          <a:xfrm>
            <a:off x="236904" y="5001828"/>
            <a:ext cx="6750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</a:t>
            </a:r>
            <a:r>
              <a:rPr lang="en-US" sz="1800" dirty="0"/>
              <a:t>) </a:t>
            </a:r>
            <a:r>
              <a:rPr lang="en-US" sz="1800" b="1" dirty="0" smtClean="0"/>
              <a:t>Monopole vortex </a:t>
            </a:r>
            <a:r>
              <a:rPr lang="en-US" sz="1800" b="1" dirty="0"/>
              <a:t>migration</a:t>
            </a:r>
            <a:r>
              <a:rPr lang="en-US" sz="1800" dirty="0"/>
              <a:t> </a:t>
            </a:r>
            <a:r>
              <a:rPr lang="en-US" sz="1800" dirty="0" smtClean="0"/>
              <a:t>(probably significant </a:t>
            </a:r>
            <a:r>
              <a:rPr lang="en-US" sz="1800" dirty="0"/>
              <a:t>on </a:t>
            </a:r>
            <a:r>
              <a:rPr lang="en-US" sz="1800" dirty="0" smtClean="0"/>
              <a:t>Jupiter)</a:t>
            </a:r>
            <a:endParaRPr lang="en-US" sz="1800" b="1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9424" y="5439038"/>
            <a:ext cx="5237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/>
              <a:t>(vi) </a:t>
            </a:r>
            <a:r>
              <a:rPr lang="en-US" sz="1800" b="1" dirty="0" smtClean="0"/>
              <a:t>Quasi-random-walk vortex </a:t>
            </a:r>
            <a:r>
              <a:rPr lang="en-US" sz="1800" b="1" dirty="0"/>
              <a:t>migration</a:t>
            </a:r>
            <a:r>
              <a:rPr lang="en-US" sz="1800" dirty="0"/>
              <a:t> </a:t>
            </a:r>
            <a:r>
              <a:rPr lang="en-US" sz="1800" dirty="0" smtClean="0"/>
              <a:t>(ditto)</a:t>
            </a:r>
            <a:endParaRPr lang="en-US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905207" y="464696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Horse &amp; cart?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749915" y="719544"/>
            <a:ext cx="569624" cy="3597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0025" y="6523730"/>
            <a:ext cx="3967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3. Additional point</a:t>
            </a:r>
            <a:r>
              <a:rPr lang="en-GB" sz="1800" dirty="0"/>
              <a:t>: </a:t>
            </a:r>
            <a:r>
              <a:rPr lang="en-GB" sz="1800" b="1" dirty="0">
                <a:solidFill>
                  <a:srgbClr val="FF0000"/>
                </a:solidFill>
              </a:rPr>
              <a:t>DIMBO</a:t>
            </a:r>
            <a:r>
              <a:rPr lang="en-GB" sz="1800" dirty="0"/>
              <a:t> effect </a:t>
            </a:r>
            <a:r>
              <a:rPr lang="en-GB" sz="1800" dirty="0" smtClean="0"/>
              <a:t>...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653213" cy="5572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DIMBO</a:t>
            </a:r>
            <a:r>
              <a:rPr lang="en-US" sz="2000" smtClean="0"/>
              <a:t> = </a:t>
            </a:r>
            <a:r>
              <a:rPr lang="en-US" sz="2000" b="1" smtClean="0">
                <a:solidFill>
                  <a:srgbClr val="FF0000"/>
                </a:solidFill>
              </a:rPr>
              <a:t>DI</a:t>
            </a:r>
            <a:r>
              <a:rPr lang="en-US" sz="2000" smtClean="0"/>
              <a:t>apycnal 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smtClean="0"/>
              <a:t>ixing via 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smtClean="0"/>
              <a:t>aroclinic 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smtClean="0"/>
              <a:t>verturning</a:t>
            </a:r>
          </a:p>
        </p:txBody>
      </p:sp>
      <p:pic>
        <p:nvPicPr>
          <p:cNvPr id="92163" name="Picture 3" descr="dimbo-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92150"/>
            <a:ext cx="51816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525463" y="1758950"/>
            <a:ext cx="223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DIMBO layer:</a:t>
            </a:r>
            <a:endParaRPr lang="en-US" sz="1600"/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</a:t>
            </a:r>
            <a:r>
              <a:rPr lang="en-US" sz="1600">
                <a:solidFill>
                  <a:srgbClr val="FF0000"/>
                </a:solidFill>
              </a:rPr>
              <a:t>diapycnally</a:t>
            </a:r>
            <a:r>
              <a:rPr lang="en-US" sz="1600"/>
              <a:t> as well</a:t>
            </a:r>
          </a:p>
          <a:p>
            <a:r>
              <a:rPr lang="en-US" sz="1600"/>
              <a:t>as isopycnally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2300288" y="3089275"/>
            <a:ext cx="3262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Underneath:</a:t>
            </a:r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only isopycnally.</a:t>
            </a:r>
          </a:p>
          <a:p>
            <a:r>
              <a:rPr lang="en-US" sz="1600"/>
              <a:t>Diapycnal transport is</a:t>
            </a:r>
          </a:p>
          <a:p>
            <a:r>
              <a:rPr lang="en-US" sz="1600"/>
              <a:t>solely by inertia-gravity-wave</a:t>
            </a:r>
          </a:p>
          <a:p>
            <a:r>
              <a:rPr lang="en-US" sz="1600"/>
              <a:t>breaking, cabbeling, DD, spiralling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36563" y="5022850"/>
            <a:ext cx="8464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How deep is the DIMBO layer?</a:t>
            </a:r>
            <a:r>
              <a:rPr lang="en-US" sz="1600"/>
              <a:t>  Scale analysis and semigeostrophic PV inversion suggest</a:t>
            </a:r>
          </a:p>
          <a:p>
            <a:r>
              <a:rPr lang="en-US" sz="1600"/>
              <a:t>the “obvious” answer </a:t>
            </a:r>
            <a:r>
              <a:rPr lang="en-US" sz="1600" i="1">
                <a:latin typeface="Times New Roman" pitchFamily="18" charset="0"/>
              </a:rPr>
              <a:t>fL/N. </a:t>
            </a:r>
            <a:r>
              <a:rPr lang="en-US" sz="1600"/>
              <a:t>  Could </a:t>
            </a:r>
            <a:r>
              <a:rPr lang="en-US" sz="1600">
                <a:cs typeface="Arial" charset="0"/>
              </a:rPr>
              <a:t>~</a:t>
            </a:r>
            <a:r>
              <a:rPr lang="en-US" sz="1600"/>
              <a:t> kilometre or two.  Must often exceed mixed-layer depth.</a:t>
            </a:r>
          </a:p>
          <a:p>
            <a:endParaRPr lang="en-US" sz="1600"/>
          </a:p>
          <a:p>
            <a:r>
              <a:rPr lang="en-US" sz="1600"/>
              <a:t>Numerical experiments underway (John Taylor, Raff Ferrari, personal communication)</a:t>
            </a:r>
          </a:p>
          <a:p>
            <a:r>
              <a:rPr lang="en-US" sz="1600">
                <a:cs typeface="Arial" charset="0"/>
              </a:rPr>
              <a:t>– </a:t>
            </a:r>
            <a:r>
              <a:rPr lang="en-US" sz="1600"/>
              <a:t>watch this space!</a:t>
            </a:r>
          </a:p>
        </p:txBody>
      </p:sp>
      <p:sp>
        <p:nvSpPr>
          <p:cNvPr id="92167" name="AutoShape 7"/>
          <p:cNvSpPr>
            <a:spLocks/>
          </p:cNvSpPr>
          <p:nvPr/>
        </p:nvSpPr>
        <p:spPr bwMode="auto">
          <a:xfrm>
            <a:off x="2763838" y="1916113"/>
            <a:ext cx="88900" cy="1003300"/>
          </a:xfrm>
          <a:prstGeom prst="leftBrace">
            <a:avLst>
              <a:gd name="adj1" fmla="val 94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7489825" y="952500"/>
            <a:ext cx="923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isopycnal</a:t>
            </a:r>
          </a:p>
          <a:p>
            <a:r>
              <a:rPr lang="en-US" sz="1400"/>
              <a:t> surface</a:t>
            </a: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H="1">
            <a:off x="6915150" y="1385888"/>
            <a:ext cx="6350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6858000" y="365125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sea surface, ignoring</a:t>
            </a:r>
          </a:p>
          <a:p>
            <a:r>
              <a:rPr lang="en-US" sz="1400"/>
              <a:t>mixed layer</a:t>
            </a: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 flipH="1">
            <a:off x="6016625" y="530225"/>
            <a:ext cx="900113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 rot="-1493244">
            <a:off x="3405188" y="86201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←</a:t>
            </a:r>
            <a:r>
              <a:rPr lang="en-GB" sz="1400"/>
              <a:t> </a:t>
            </a:r>
            <a:r>
              <a:rPr lang="en-GB" sz="1400" i="1">
                <a:latin typeface="Times New Roman" pitchFamily="18" charset="0"/>
              </a:rPr>
              <a:t>L</a:t>
            </a:r>
            <a:r>
              <a:rPr lang="en-GB" sz="1400"/>
              <a:t> (mesoscale) </a:t>
            </a:r>
            <a:r>
              <a:rPr lang="en-GB" sz="1400">
                <a:cs typeface="Arial" charset="0"/>
              </a:rPr>
              <a:t>→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 rot="1140000">
            <a:off x="1528763" y="1136650"/>
            <a:ext cx="128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(to Antarctica)</a:t>
            </a: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rot="60000" flipH="1" flipV="1">
            <a:off x="1327150" y="1222375"/>
            <a:ext cx="157797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653213" cy="557213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>
                <a:solidFill>
                  <a:srgbClr val="FF0000"/>
                </a:solidFill>
              </a:rPr>
              <a:t>DIMBO</a:t>
            </a:r>
            <a:r>
              <a:rPr lang="en-US" sz="2000" smtClean="0"/>
              <a:t> = </a:t>
            </a:r>
            <a:r>
              <a:rPr lang="en-US" sz="2000" b="1" smtClean="0">
                <a:solidFill>
                  <a:srgbClr val="FF0000"/>
                </a:solidFill>
              </a:rPr>
              <a:t>DI</a:t>
            </a:r>
            <a:r>
              <a:rPr lang="en-US" sz="2000" smtClean="0"/>
              <a:t>apycnal </a:t>
            </a:r>
            <a:r>
              <a:rPr lang="en-US" sz="2000" b="1" smtClean="0">
                <a:solidFill>
                  <a:srgbClr val="FF0000"/>
                </a:solidFill>
              </a:rPr>
              <a:t>M</a:t>
            </a:r>
            <a:r>
              <a:rPr lang="en-US" sz="2000" smtClean="0"/>
              <a:t>ixing via </a:t>
            </a:r>
            <a:r>
              <a:rPr lang="en-US" sz="2000" b="1" smtClean="0">
                <a:solidFill>
                  <a:srgbClr val="FF0000"/>
                </a:solidFill>
              </a:rPr>
              <a:t>B</a:t>
            </a:r>
            <a:r>
              <a:rPr lang="en-US" sz="2000" smtClean="0"/>
              <a:t>aroclinic </a:t>
            </a:r>
            <a:r>
              <a:rPr lang="en-US" sz="2000" b="1" smtClean="0">
                <a:solidFill>
                  <a:srgbClr val="FF0000"/>
                </a:solidFill>
              </a:rPr>
              <a:t>O</a:t>
            </a:r>
            <a:r>
              <a:rPr lang="en-US" sz="2000" smtClean="0"/>
              <a:t>verturning</a:t>
            </a:r>
          </a:p>
        </p:txBody>
      </p:sp>
      <p:pic>
        <p:nvPicPr>
          <p:cNvPr id="93187" name="Picture 3" descr="dimbo-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92150"/>
            <a:ext cx="51816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525463" y="1758950"/>
            <a:ext cx="2235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DIMBO layer:</a:t>
            </a:r>
            <a:endParaRPr lang="en-US" sz="1600"/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</a:t>
            </a:r>
            <a:r>
              <a:rPr lang="en-US" sz="1600">
                <a:solidFill>
                  <a:srgbClr val="FF0000"/>
                </a:solidFill>
              </a:rPr>
              <a:t>diapycnally</a:t>
            </a:r>
            <a:r>
              <a:rPr lang="en-US" sz="1600"/>
              <a:t> as well</a:t>
            </a:r>
          </a:p>
          <a:p>
            <a:r>
              <a:rPr lang="en-US" sz="1600"/>
              <a:t>as isopycnally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300288" y="3089275"/>
            <a:ext cx="32623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Underneath:</a:t>
            </a:r>
          </a:p>
          <a:p>
            <a:r>
              <a:rPr lang="en-US" sz="1600"/>
              <a:t>mesoscale eddies</a:t>
            </a:r>
          </a:p>
          <a:p>
            <a:r>
              <a:rPr lang="en-US" sz="1600"/>
              <a:t>mix only isopycnally.</a:t>
            </a:r>
          </a:p>
          <a:p>
            <a:r>
              <a:rPr lang="en-US" sz="1600"/>
              <a:t>Diapycnal transport is</a:t>
            </a:r>
          </a:p>
          <a:p>
            <a:r>
              <a:rPr lang="en-US" sz="1600"/>
              <a:t>solely by inertia-gravity-wave</a:t>
            </a:r>
          </a:p>
          <a:p>
            <a:r>
              <a:rPr lang="en-US" sz="1600"/>
              <a:t>breaking, cabbeling, DD, spiralling</a:t>
            </a:r>
          </a:p>
        </p:txBody>
      </p:sp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36563" y="5022850"/>
            <a:ext cx="84645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How deep is the DIMBO layer?</a:t>
            </a:r>
            <a:r>
              <a:rPr lang="en-US" sz="1600"/>
              <a:t>  Scale analysis and semigeostrophic PV inversion suggest</a:t>
            </a:r>
          </a:p>
          <a:p>
            <a:r>
              <a:rPr lang="en-US" sz="1600"/>
              <a:t>the “obvious” answer </a:t>
            </a:r>
            <a:r>
              <a:rPr lang="en-US" sz="1600" i="1">
                <a:latin typeface="Times New Roman" pitchFamily="18" charset="0"/>
              </a:rPr>
              <a:t>fL/N. </a:t>
            </a:r>
            <a:r>
              <a:rPr lang="en-US" sz="1600"/>
              <a:t>  Could </a:t>
            </a:r>
            <a:r>
              <a:rPr lang="en-US" sz="1600">
                <a:cs typeface="Arial" charset="0"/>
              </a:rPr>
              <a:t>~</a:t>
            </a:r>
            <a:r>
              <a:rPr lang="en-US" sz="1600"/>
              <a:t> kilometre or two.  Must often exceed mixed-layer depth.</a:t>
            </a:r>
          </a:p>
          <a:p>
            <a:endParaRPr lang="en-US" sz="1600"/>
          </a:p>
          <a:p>
            <a:r>
              <a:rPr lang="en-US" sz="1600"/>
              <a:t>Numerical experiments underway (John Taylor, Raff Ferrari, personal communication)</a:t>
            </a:r>
          </a:p>
          <a:p>
            <a:r>
              <a:rPr lang="en-US" sz="1600">
                <a:cs typeface="Arial" charset="0"/>
              </a:rPr>
              <a:t>– </a:t>
            </a:r>
            <a:r>
              <a:rPr lang="en-US" sz="1600"/>
              <a:t>watch this space!</a:t>
            </a:r>
          </a:p>
        </p:txBody>
      </p:sp>
      <p:sp>
        <p:nvSpPr>
          <p:cNvPr id="93191" name="AutoShape 7"/>
          <p:cNvSpPr>
            <a:spLocks/>
          </p:cNvSpPr>
          <p:nvPr/>
        </p:nvSpPr>
        <p:spPr bwMode="auto">
          <a:xfrm>
            <a:off x="2763838" y="1916113"/>
            <a:ext cx="88900" cy="1003300"/>
          </a:xfrm>
          <a:prstGeom prst="leftBrace">
            <a:avLst>
              <a:gd name="adj1" fmla="val 9404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 rot="60000" flipH="1" flipV="1">
            <a:off x="1327150" y="1222375"/>
            <a:ext cx="1577975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 rot="1140000">
            <a:off x="1528763" y="1136650"/>
            <a:ext cx="1287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(to Antarctica)</a:t>
            </a:r>
          </a:p>
        </p:txBody>
      </p:sp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7489825" y="952500"/>
            <a:ext cx="923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isopycnal</a:t>
            </a:r>
          </a:p>
          <a:p>
            <a:r>
              <a:rPr lang="en-US" sz="1400"/>
              <a:t> surface</a:t>
            </a:r>
          </a:p>
        </p:txBody>
      </p:sp>
      <p:sp>
        <p:nvSpPr>
          <p:cNvPr id="93195" name="Line 11"/>
          <p:cNvSpPr>
            <a:spLocks noChangeShapeType="1"/>
          </p:cNvSpPr>
          <p:nvPr/>
        </p:nvSpPr>
        <p:spPr bwMode="auto">
          <a:xfrm flipH="1">
            <a:off x="6915150" y="1385888"/>
            <a:ext cx="6350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6" name="Text Box 12"/>
          <p:cNvSpPr txBox="1">
            <a:spLocks noChangeArrowheads="1"/>
          </p:cNvSpPr>
          <p:nvPr/>
        </p:nvSpPr>
        <p:spPr bwMode="auto">
          <a:xfrm>
            <a:off x="6858000" y="365125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sea surface, ignoring</a:t>
            </a:r>
          </a:p>
          <a:p>
            <a:r>
              <a:rPr lang="en-US" sz="1400"/>
              <a:t>mixed layer</a:t>
            </a:r>
          </a:p>
        </p:txBody>
      </p:sp>
      <p:sp>
        <p:nvSpPr>
          <p:cNvPr id="93197" name="Line 13"/>
          <p:cNvSpPr>
            <a:spLocks noChangeShapeType="1"/>
          </p:cNvSpPr>
          <p:nvPr/>
        </p:nvSpPr>
        <p:spPr bwMode="auto">
          <a:xfrm flipH="1">
            <a:off x="6016625" y="530225"/>
            <a:ext cx="900113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3198" name="Text Box 14"/>
          <p:cNvSpPr txBox="1">
            <a:spLocks noChangeArrowheads="1"/>
          </p:cNvSpPr>
          <p:nvPr/>
        </p:nvSpPr>
        <p:spPr bwMode="auto">
          <a:xfrm rot="-1493244">
            <a:off x="3405188" y="862013"/>
            <a:ext cx="1751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←</a:t>
            </a:r>
            <a:r>
              <a:rPr lang="en-GB" sz="1400"/>
              <a:t> </a:t>
            </a:r>
            <a:r>
              <a:rPr lang="en-GB" sz="1400" i="1">
                <a:latin typeface="Times New Roman" pitchFamily="18" charset="0"/>
              </a:rPr>
              <a:t>L</a:t>
            </a:r>
            <a:r>
              <a:rPr lang="en-GB" sz="1400"/>
              <a:t> (mesoscale) </a:t>
            </a:r>
            <a:r>
              <a:rPr lang="en-GB" sz="1400">
                <a:cs typeface="Arial" charset="0"/>
              </a:rPr>
              <a:t>→</a:t>
            </a:r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4910138" y="1401763"/>
            <a:ext cx="1017587" cy="942975"/>
          </a:xfrm>
          <a:prstGeom prst="lightningBol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6967538" y="2894013"/>
            <a:ext cx="2038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</a:rPr>
              <a:t>Statically unstable:</a:t>
            </a:r>
          </a:p>
          <a:p>
            <a:r>
              <a:rPr lang="en-GB" sz="1600" b="1">
                <a:solidFill>
                  <a:srgbClr val="FF0000"/>
                </a:solidFill>
              </a:rPr>
              <a:t>    must convect.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 flipH="1" flipV="1">
            <a:off x="5937250" y="2338388"/>
            <a:ext cx="1049338" cy="6302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36" y="4394550"/>
            <a:ext cx="3749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velocity profile of the</a:t>
            </a:r>
          </a:p>
          <a:p>
            <a:r>
              <a:rPr lang="en-US" sz="1800" dirty="0" smtClean="0"/>
              <a:t>jet is shaped, and </a:t>
            </a:r>
            <a:r>
              <a:rPr lang="en-US" sz="1800" b="1" dirty="0" smtClean="0">
                <a:solidFill>
                  <a:srgbClr val="FF0000"/>
                </a:solidFill>
              </a:rPr>
              <a:t>sharpened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by </a:t>
            </a:r>
            <a:r>
              <a:rPr lang="en-US" sz="1800" b="1" dirty="0" smtClean="0">
                <a:solidFill>
                  <a:srgbClr val="FF0000"/>
                </a:solidFill>
              </a:rPr>
              <a:t>wave-induced forces</a:t>
            </a:r>
            <a:r>
              <a:rPr lang="en-US" sz="1800" dirty="0" smtClean="0"/>
              <a:t>, from the</a:t>
            </a:r>
          </a:p>
          <a:p>
            <a:r>
              <a:rPr lang="en-US" sz="1800" dirty="0" smtClean="0"/>
              <a:t>waves disturbing the edge.</a:t>
            </a:r>
          </a:p>
          <a:p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Anti-frictional!</a:t>
            </a:r>
            <a:r>
              <a:rPr lang="en-US" sz="1800" dirty="0" smtClean="0"/>
              <a:t>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223" y="5799123"/>
            <a:ext cx="406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‘Force’ is only </a:t>
            </a:r>
            <a:r>
              <a:rPr lang="en-US" sz="1800" i="1" dirty="0" smtClean="0"/>
              <a:t>one</a:t>
            </a:r>
            <a:r>
              <a:rPr lang="en-US" sz="1800" dirty="0" smtClean="0"/>
              <a:t>  way to look at this.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893" y="6096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whole structure is called</a:t>
            </a:r>
          </a:p>
          <a:p>
            <a:r>
              <a:rPr lang="en-GB" sz="1800" dirty="0" smtClean="0"/>
              <a:t>the </a:t>
            </a:r>
            <a:r>
              <a:rPr lang="en-GB" sz="1800" b="1" dirty="0" smtClean="0"/>
              <a:t>stratospheric polar vortex.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ocean-beach-oblique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-962025" y="-3482975"/>
            <a:ext cx="15792450" cy="111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1" name="Rectangle 3"/>
          <p:cNvSpPr>
            <a:spLocks noChangeArrowheads="1"/>
          </p:cNvSpPr>
          <p:nvPr/>
        </p:nvSpPr>
        <p:spPr bwMode="auto">
          <a:xfrm rot="11784651">
            <a:off x="3362325" y="-1117600"/>
            <a:ext cx="9551988" cy="4016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-633413" y="2109788"/>
            <a:ext cx="633413" cy="50657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41275" y="3481388"/>
            <a:ext cx="33718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(Not all the significant</a:t>
            </a:r>
          </a:p>
          <a:p>
            <a:r>
              <a:rPr lang="en-GB" sz="2000" b="1">
                <a:solidFill>
                  <a:schemeClr val="bg1"/>
                </a:solidFill>
              </a:rPr>
              <a:t>waves are Rossby waves.)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463" y="1924050"/>
            <a:ext cx="30444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Now  widening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the  </a:t>
            </a:r>
            <a:r>
              <a:rPr lang="en-GB" sz="2800" b="1" dirty="0">
                <a:solidFill>
                  <a:schemeClr val="bg1"/>
                </a:solidFill>
              </a:rPr>
              <a:t>perspective: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ocean-beach-oblique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-962025" y="-3482975"/>
            <a:ext cx="15792450" cy="111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1" name="Rectangle 3"/>
          <p:cNvSpPr>
            <a:spLocks noChangeArrowheads="1"/>
          </p:cNvSpPr>
          <p:nvPr/>
        </p:nvSpPr>
        <p:spPr bwMode="auto">
          <a:xfrm rot="11784651">
            <a:off x="3362325" y="-1117600"/>
            <a:ext cx="9551988" cy="4016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-633413" y="2109788"/>
            <a:ext cx="633413" cy="50657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41275" y="3481388"/>
            <a:ext cx="43412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(Not all the significant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waves are </a:t>
            </a:r>
            <a:r>
              <a:rPr lang="en-GB" sz="2000" b="1" dirty="0" err="1">
                <a:solidFill>
                  <a:schemeClr val="bg1"/>
                </a:solidFill>
              </a:rPr>
              <a:t>Rossby</a:t>
            </a:r>
            <a:r>
              <a:rPr lang="en-GB" sz="2000" b="1" dirty="0">
                <a:solidFill>
                  <a:schemeClr val="bg1"/>
                </a:solidFill>
              </a:rPr>
              <a:t> waves</a:t>
            </a:r>
            <a:r>
              <a:rPr lang="en-GB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Other wave types can exert forces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and reshape mean flows.)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463" y="1924050"/>
            <a:ext cx="30444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Now  widening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the  </a:t>
            </a:r>
            <a:r>
              <a:rPr lang="en-GB" sz="2800" b="1" dirty="0">
                <a:solidFill>
                  <a:schemeClr val="bg1"/>
                </a:solidFill>
              </a:rPr>
              <a:t>perspective: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ocean-beach-oblique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-962025" y="-3482975"/>
            <a:ext cx="15792450" cy="111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6051" name="Rectangle 3"/>
          <p:cNvSpPr>
            <a:spLocks noChangeArrowheads="1"/>
          </p:cNvSpPr>
          <p:nvPr/>
        </p:nvSpPr>
        <p:spPr bwMode="auto">
          <a:xfrm rot="11784651">
            <a:off x="3362325" y="-1117600"/>
            <a:ext cx="9551988" cy="4016375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-633413" y="2109788"/>
            <a:ext cx="633413" cy="50657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41275" y="3481388"/>
            <a:ext cx="43412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(Not all the significant</a:t>
            </a:r>
          </a:p>
          <a:p>
            <a:r>
              <a:rPr lang="en-GB" sz="2000" b="1" dirty="0">
                <a:solidFill>
                  <a:schemeClr val="bg1"/>
                </a:solidFill>
              </a:rPr>
              <a:t>waves are </a:t>
            </a:r>
            <a:r>
              <a:rPr lang="en-GB" sz="2000" b="1" dirty="0" err="1">
                <a:solidFill>
                  <a:schemeClr val="bg1"/>
                </a:solidFill>
              </a:rPr>
              <a:t>Rossby</a:t>
            </a:r>
            <a:r>
              <a:rPr lang="en-GB" sz="2000" b="1" dirty="0">
                <a:solidFill>
                  <a:schemeClr val="bg1"/>
                </a:solidFill>
              </a:rPr>
              <a:t> waves</a:t>
            </a:r>
            <a:r>
              <a:rPr lang="en-GB" sz="20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Other wave types can exert forces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and reshape mean flows.)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878263" y="1562100"/>
            <a:ext cx="3022600" cy="3922713"/>
          </a:xfrm>
          <a:prstGeom prst="line">
            <a:avLst/>
          </a:prstGeom>
          <a:noFill/>
          <a:ln w="12700">
            <a:solidFill>
              <a:srgbClr val="F6F1AA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3808" y="5395493"/>
            <a:ext cx="41179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(</a:t>
            </a:r>
            <a:r>
              <a:rPr lang="en-GB" sz="1600" i="1" dirty="0">
                <a:solidFill>
                  <a:schemeClr val="bg1"/>
                </a:solidFill>
              </a:rPr>
              <a:t>Aside:</a:t>
            </a:r>
            <a:r>
              <a:rPr lang="en-GB" sz="1600" dirty="0">
                <a:solidFill>
                  <a:schemeClr val="bg1"/>
                </a:solidFill>
              </a:rPr>
              <a:t> linear critical-layer theory</a:t>
            </a:r>
          </a:p>
          <a:p>
            <a:r>
              <a:rPr lang="en-GB" sz="1600" dirty="0">
                <a:solidFill>
                  <a:schemeClr val="bg1"/>
                </a:solidFill>
              </a:rPr>
              <a:t>misleadingly says that all the action is  </a:t>
            </a:r>
            <a:r>
              <a:rPr lang="en-GB" sz="1600" b="1" i="1" dirty="0">
                <a:solidFill>
                  <a:schemeClr val="bg1"/>
                </a:solidFill>
              </a:rPr>
              <a:t>at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</a:p>
          <a:p>
            <a:r>
              <a:rPr lang="en-GB" sz="1600" dirty="0">
                <a:solidFill>
                  <a:schemeClr val="bg1"/>
                </a:solidFill>
              </a:rPr>
              <a:t>the edge, where your toes only just get wet)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463" y="1924050"/>
            <a:ext cx="304442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Now  widening</a:t>
            </a:r>
            <a:endParaRPr lang="en-GB" sz="2800" b="1" dirty="0">
              <a:solidFill>
                <a:schemeClr val="bg1"/>
              </a:solidFill>
            </a:endParaRPr>
          </a:p>
          <a:p>
            <a:r>
              <a:rPr lang="en-GB" sz="2800" b="1" dirty="0" smtClean="0">
                <a:solidFill>
                  <a:schemeClr val="bg1"/>
                </a:solidFill>
              </a:rPr>
              <a:t>the  </a:t>
            </a:r>
            <a:r>
              <a:rPr lang="en-GB" sz="2800" b="1" dirty="0">
                <a:solidFill>
                  <a:schemeClr val="bg1"/>
                </a:solidFill>
              </a:rPr>
              <a:t>perspective: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160338" y="204788"/>
            <a:ext cx="88857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h="317500"/>
          </a:sp3d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ability of waves to exert forces, including </a:t>
            </a:r>
            <a:r>
              <a:rPr lang="en-US" sz="2400" b="1" dirty="0" smtClean="0">
                <a:solidFill>
                  <a:srgbClr val="FFFFFF"/>
                </a:solidFill>
              </a:rPr>
              <a:t> mean forces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that can  </a:t>
            </a:r>
            <a:r>
              <a:rPr lang="en-US" sz="2400" b="1" dirty="0" smtClean="0">
                <a:solidFill>
                  <a:srgbClr val="FFFFFF"/>
                </a:solidFill>
              </a:rPr>
              <a:t>shape or reshape the profile of a </a:t>
            </a:r>
            <a:r>
              <a:rPr lang="en-US" sz="2400" b="1" dirty="0" err="1" smtClean="0">
                <a:solidFill>
                  <a:srgbClr val="FFFFFF"/>
                </a:solidFill>
              </a:rPr>
              <a:t>jetstream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r>
              <a:rPr lang="en-US" sz="2400" b="1" dirty="0" smtClean="0">
                <a:solidFill>
                  <a:srgbClr val="FFFFFF"/>
                </a:solidFill>
              </a:rPr>
              <a:t>or mean current</a:t>
            </a:r>
            <a:r>
              <a:rPr lang="en-US" sz="2400" dirty="0" smtClean="0">
                <a:solidFill>
                  <a:srgbClr val="FFFFFF"/>
                </a:solidFill>
              </a:rPr>
              <a:t>, is an </a:t>
            </a:r>
            <a:r>
              <a:rPr lang="en-US" sz="2400" b="1" dirty="0" smtClean="0">
                <a:solidFill>
                  <a:srgbClr val="FFFFFF"/>
                </a:solidFill>
              </a:rPr>
              <a:t>extremely general, and </a:t>
            </a:r>
            <a:r>
              <a:rPr lang="en-US" sz="2400" b="1" dirty="0" smtClean="0">
                <a:solidFill>
                  <a:srgbClr val="FFFF00"/>
                </a:solidFill>
              </a:rPr>
              <a:t>highly robust</a:t>
            </a:r>
            <a:r>
              <a:rPr lang="en-US" sz="2400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property of waves in fluids.   Here’s another example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8432800" y="4835525"/>
            <a:ext cx="1401763" cy="172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0595" name="Picture 3" descr="wavemakers-n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1709738"/>
            <a:ext cx="12463462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8432800" y="4835525"/>
            <a:ext cx="1401763" cy="172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60338" y="204788"/>
            <a:ext cx="88857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h="317500"/>
          </a:sp3d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ability of waves to exert forces, including </a:t>
            </a:r>
            <a:r>
              <a:rPr lang="en-US" sz="2400" b="1" dirty="0" smtClean="0">
                <a:solidFill>
                  <a:srgbClr val="FFFFFF"/>
                </a:solidFill>
              </a:rPr>
              <a:t> mean forces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that can  </a:t>
            </a:r>
            <a:r>
              <a:rPr lang="en-US" sz="2400" b="1" dirty="0" smtClean="0">
                <a:solidFill>
                  <a:srgbClr val="FFFFFF"/>
                </a:solidFill>
              </a:rPr>
              <a:t>shape or reshape the profile of a </a:t>
            </a:r>
            <a:r>
              <a:rPr lang="en-US" sz="2400" b="1" dirty="0" err="1" smtClean="0">
                <a:solidFill>
                  <a:srgbClr val="FFFFFF"/>
                </a:solidFill>
              </a:rPr>
              <a:t>jetstream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r>
              <a:rPr lang="en-US" sz="2400" b="1" dirty="0" smtClean="0">
                <a:solidFill>
                  <a:srgbClr val="FFFFFF"/>
                </a:solidFill>
              </a:rPr>
              <a:t>or mean current</a:t>
            </a:r>
            <a:r>
              <a:rPr lang="en-US" sz="2400" dirty="0" smtClean="0">
                <a:solidFill>
                  <a:srgbClr val="FFFFFF"/>
                </a:solidFill>
              </a:rPr>
              <a:t>, is an </a:t>
            </a:r>
            <a:r>
              <a:rPr lang="en-US" sz="2400" b="1" dirty="0" smtClean="0">
                <a:solidFill>
                  <a:srgbClr val="FFFFFF"/>
                </a:solidFill>
              </a:rPr>
              <a:t>extremely general, and </a:t>
            </a:r>
            <a:r>
              <a:rPr lang="en-US" sz="2400" b="1" dirty="0" smtClean="0">
                <a:solidFill>
                  <a:srgbClr val="FFFF00"/>
                </a:solidFill>
              </a:rPr>
              <a:t>highly robust</a:t>
            </a:r>
            <a:r>
              <a:rPr lang="en-US" sz="2400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property of waves in fluids.   Here’s another example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(live demonstration):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ocean-beach-oblique"/>
          <p:cNvPicPr>
            <a:picLocks noChangeAspect="1" noChangeArrowheads="1"/>
          </p:cNvPicPr>
          <p:nvPr/>
        </p:nvPicPr>
        <p:blipFill>
          <a:blip r:embed="rId2" cstate="print">
            <a:lum bright="-30000"/>
          </a:blip>
          <a:srcRect/>
          <a:stretch>
            <a:fillRect/>
          </a:stretch>
        </p:blipFill>
        <p:spPr bwMode="auto">
          <a:xfrm>
            <a:off x="-962025" y="-3482975"/>
            <a:ext cx="15792450" cy="1118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9780" name="Rectangle 4"/>
          <p:cNvSpPr>
            <a:spLocks noChangeArrowheads="1"/>
          </p:cNvSpPr>
          <p:nvPr/>
        </p:nvSpPr>
        <p:spPr bwMode="auto">
          <a:xfrm rot="11784651">
            <a:off x="3298825" y="-660400"/>
            <a:ext cx="6529388" cy="311626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tint val="0"/>
                  <a:invGamma/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5060" name="Rectangle 5"/>
          <p:cNvSpPr>
            <a:spLocks noGrp="1" noChangeArrowheads="1"/>
          </p:cNvSpPr>
          <p:nvPr>
            <p:ph type="title"/>
          </p:nvPr>
        </p:nvSpPr>
        <p:spPr>
          <a:xfrm>
            <a:off x="-1640107" y="3183188"/>
            <a:ext cx="6858001" cy="1143000"/>
          </a:xfrm>
        </p:spPr>
        <p:txBody>
          <a:bodyPr/>
          <a:lstStyle/>
          <a:p>
            <a:pPr eaLnBrk="1" hangingPunct="1"/>
            <a:r>
              <a:rPr lang="en-GB" sz="2800" dirty="0" smtClean="0">
                <a:solidFill>
                  <a:schemeClr val="bg1"/>
                </a:solidFill>
              </a:rPr>
              <a:t>Essentially similar is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the generation of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b="1" dirty="0" err="1" smtClean="0">
                <a:solidFill>
                  <a:srgbClr val="FFFF00"/>
                </a:solidFill>
              </a:rPr>
              <a:t>longshore</a:t>
            </a:r>
            <a:r>
              <a:rPr lang="en-GB" sz="2800" b="1" dirty="0" smtClean="0">
                <a:solidFill>
                  <a:srgbClr val="FFFF00"/>
                </a:solidFill>
              </a:rPr>
              <a:t> currents</a:t>
            </a:r>
            <a:r>
              <a:rPr lang="en-GB" sz="2800" dirty="0" smtClean="0">
                <a:solidFill>
                  <a:schemeClr val="bg1"/>
                </a:solidFill>
              </a:rPr>
              <a:t/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and</a:t>
            </a:r>
            <a:r>
              <a:rPr lang="en-GB" sz="2800" b="1" dirty="0" smtClean="0">
                <a:solidFill>
                  <a:schemeClr val="bg1"/>
                </a:solidFill>
              </a:rPr>
              <a:t>  </a:t>
            </a:r>
            <a:r>
              <a:rPr lang="en-GB" sz="2800" b="1" dirty="0" smtClean="0">
                <a:solidFill>
                  <a:srgbClr val="FFFF00"/>
                </a:solidFill>
              </a:rPr>
              <a:t>rip currents</a:t>
            </a:r>
            <a:r>
              <a:rPr lang="en-GB" sz="2800" dirty="0" smtClean="0">
                <a:solidFill>
                  <a:schemeClr val="bg1"/>
                </a:solidFill>
              </a:rPr>
              <a:t> by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  breaking ocean-beach</a:t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  waves  </a:t>
            </a:r>
            <a:r>
              <a:rPr lang="en-GB" sz="2000" dirty="0" smtClean="0">
                <a:solidFill>
                  <a:schemeClr val="bg1"/>
                </a:solidFill>
              </a:rPr>
              <a:t>–</a:t>
            </a:r>
            <a:r>
              <a:rPr lang="en-GB" sz="2400" dirty="0" smtClean="0">
                <a:solidFill>
                  <a:schemeClr val="bg1"/>
                </a:solidFill>
              </a:rPr>
              <a:t>  and sediment</a:t>
            </a:r>
            <a:br>
              <a:rPr lang="en-GB" sz="2400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          transport</a:t>
            </a:r>
            <a:r>
              <a:rPr lang="en-GB" sz="2000" dirty="0" smtClean="0">
                <a:solidFill>
                  <a:schemeClr val="bg1"/>
                </a:solidFill>
              </a:rPr>
              <a:t>,</a:t>
            </a:r>
            <a:r>
              <a:rPr lang="en-GB" sz="2400" dirty="0" smtClean="0">
                <a:solidFill>
                  <a:schemeClr val="bg1"/>
                </a:solidFill>
              </a:rPr>
              <a:t> sand bars, etc </a:t>
            </a:r>
            <a:r>
              <a:rPr lang="en-GB" sz="2000" dirty="0" smtClean="0">
                <a:solidFill>
                  <a:schemeClr val="bg1"/>
                </a:solidFill>
              </a:rPr>
              <a:t>–</a:t>
            </a:r>
            <a:r>
              <a:rPr lang="en-GB" sz="2400" dirty="0" smtClean="0">
                <a:solidFill>
                  <a:schemeClr val="bg1"/>
                </a:solidFill>
              </a:rPr>
              <a:t/>
            </a:r>
            <a:br>
              <a:rPr lang="en-GB" sz="2400" dirty="0" smtClean="0">
                <a:solidFill>
                  <a:schemeClr val="bg1"/>
                </a:solidFill>
              </a:rPr>
            </a:br>
            <a:r>
              <a:rPr lang="en-GB" sz="2400" dirty="0" smtClean="0">
                <a:solidFill>
                  <a:schemeClr val="bg1"/>
                </a:solidFill>
              </a:rPr>
              <a:t>       </a:t>
            </a:r>
            <a:r>
              <a:rPr lang="en-GB" sz="2800" b="1" dirty="0" smtClean="0">
                <a:solidFill>
                  <a:srgbClr val="FFFF00"/>
                </a:solidFill>
              </a:rPr>
              <a:t>multi-timescale...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8" y="2801938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365125" y="2900363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6260" name="AutoShape 4"/>
          <p:cNvSpPr>
            <a:spLocks/>
          </p:cNvSpPr>
          <p:nvPr/>
        </p:nvSpPr>
        <p:spPr bwMode="auto">
          <a:xfrm>
            <a:off x="1768475" y="2849563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AutoShape 5"/>
          <p:cNvSpPr>
            <a:spLocks/>
          </p:cNvSpPr>
          <p:nvPr/>
        </p:nvSpPr>
        <p:spPr bwMode="auto">
          <a:xfrm>
            <a:off x="1738313" y="34956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336550" y="35433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6263" name="Line 8"/>
          <p:cNvSpPr>
            <a:spLocks noChangeShapeType="1"/>
          </p:cNvSpPr>
          <p:nvPr/>
        </p:nvSpPr>
        <p:spPr bwMode="auto">
          <a:xfrm flipH="1">
            <a:off x="6189663" y="2978150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64" name="Line 9"/>
          <p:cNvSpPr>
            <a:spLocks noChangeShapeType="1"/>
          </p:cNvSpPr>
          <p:nvPr/>
        </p:nvSpPr>
        <p:spPr bwMode="auto">
          <a:xfrm flipH="1">
            <a:off x="6411913" y="298608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65" name="Line 10"/>
          <p:cNvSpPr>
            <a:spLocks noChangeShapeType="1"/>
          </p:cNvSpPr>
          <p:nvPr/>
        </p:nvSpPr>
        <p:spPr bwMode="auto">
          <a:xfrm flipH="1">
            <a:off x="6634163" y="299402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66" name="Line 11"/>
          <p:cNvSpPr>
            <a:spLocks noChangeShapeType="1"/>
          </p:cNvSpPr>
          <p:nvPr/>
        </p:nvSpPr>
        <p:spPr bwMode="auto">
          <a:xfrm flipH="1">
            <a:off x="6875463" y="299243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67" name="Text Box 12"/>
          <p:cNvSpPr txBox="1">
            <a:spLocks noChangeArrowheads="1"/>
          </p:cNvSpPr>
          <p:nvPr/>
        </p:nvSpPr>
        <p:spPr bwMode="auto">
          <a:xfrm>
            <a:off x="6584950" y="26273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EXCITATION</a:t>
            </a:r>
          </a:p>
        </p:txBody>
      </p:sp>
      <p:sp>
        <p:nvSpPr>
          <p:cNvPr id="96268" name="Line 13"/>
          <p:cNvSpPr>
            <a:spLocks noChangeShapeType="1"/>
          </p:cNvSpPr>
          <p:nvPr/>
        </p:nvSpPr>
        <p:spPr bwMode="auto">
          <a:xfrm>
            <a:off x="5907088" y="3314700"/>
            <a:ext cx="301625" cy="7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6269" name="Text Box 14"/>
          <p:cNvSpPr txBox="1">
            <a:spLocks noChangeArrowheads="1"/>
          </p:cNvSpPr>
          <p:nvPr/>
        </p:nvSpPr>
        <p:spPr bwMode="auto">
          <a:xfrm>
            <a:off x="6099175" y="3819525"/>
            <a:ext cx="212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DISSIPATION</a:t>
            </a:r>
          </a:p>
        </p:txBody>
      </p:sp>
      <p:sp>
        <p:nvSpPr>
          <p:cNvPr id="96270" name="Line 15"/>
          <p:cNvSpPr>
            <a:spLocks noChangeShapeType="1"/>
          </p:cNvSpPr>
          <p:nvPr/>
        </p:nvSpPr>
        <p:spPr bwMode="auto">
          <a:xfrm flipH="1">
            <a:off x="7112000" y="2986088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71" name="Line 16"/>
          <p:cNvSpPr>
            <a:spLocks noChangeShapeType="1"/>
          </p:cNvSpPr>
          <p:nvPr/>
        </p:nvSpPr>
        <p:spPr bwMode="auto">
          <a:xfrm flipH="1">
            <a:off x="7334250" y="2994025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72" name="Line 17"/>
          <p:cNvSpPr>
            <a:spLocks noChangeShapeType="1"/>
          </p:cNvSpPr>
          <p:nvPr/>
        </p:nvSpPr>
        <p:spPr bwMode="auto">
          <a:xfrm flipH="1">
            <a:off x="7570788" y="298767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73" name="Line 18"/>
          <p:cNvSpPr>
            <a:spLocks noChangeShapeType="1"/>
          </p:cNvSpPr>
          <p:nvPr/>
        </p:nvSpPr>
        <p:spPr bwMode="auto">
          <a:xfrm flipH="1">
            <a:off x="7807325" y="2995613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74" name="Line 19"/>
          <p:cNvSpPr>
            <a:spLocks noChangeShapeType="1"/>
          </p:cNvSpPr>
          <p:nvPr/>
        </p:nvSpPr>
        <p:spPr bwMode="auto">
          <a:xfrm flipH="1">
            <a:off x="8043863" y="2989263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6275" name="Text Box 20"/>
          <p:cNvSpPr txBox="1">
            <a:spLocks noChangeArrowheads="1"/>
          </p:cNvSpPr>
          <p:nvPr/>
        </p:nvSpPr>
        <p:spPr bwMode="auto">
          <a:xfrm>
            <a:off x="604838" y="993775"/>
            <a:ext cx="8092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In fact, the </a:t>
            </a:r>
            <a:r>
              <a:rPr lang="en-GB" sz="2000" dirty="0"/>
              <a:t>inhomogeneous PV mixing paradigm overlaps with a wider</a:t>
            </a:r>
          </a:p>
          <a:p>
            <a:r>
              <a:rPr lang="en-GB" sz="2000" dirty="0"/>
              <a:t>paradigm, that of the  </a:t>
            </a:r>
            <a:r>
              <a:rPr lang="en-GB" sz="2000" b="1" dirty="0">
                <a:solidFill>
                  <a:srgbClr val="FF3300"/>
                </a:solidFill>
              </a:rPr>
              <a:t>radiation-stress-dominated atmosphere</a:t>
            </a:r>
          </a:p>
          <a:p>
            <a:r>
              <a:rPr lang="en-GB" sz="2000" dirty="0"/>
              <a:t>involving a number of different wave types.</a:t>
            </a:r>
          </a:p>
          <a:p>
            <a:endParaRPr lang="en-GB" sz="2000" dirty="0"/>
          </a:p>
          <a:p>
            <a:r>
              <a:rPr lang="en-GB" sz="1800" b="1" dirty="0"/>
              <a:t>                                               G</a:t>
            </a:r>
            <a:r>
              <a:rPr lang="en-GB" sz="2000" b="1" dirty="0"/>
              <a:t>eneralizing: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8" y="2801938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365125" y="2900363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7284" name="AutoShape 4"/>
          <p:cNvSpPr>
            <a:spLocks/>
          </p:cNvSpPr>
          <p:nvPr/>
        </p:nvSpPr>
        <p:spPr bwMode="auto">
          <a:xfrm>
            <a:off x="1768475" y="2849563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AutoShape 5"/>
          <p:cNvSpPr>
            <a:spLocks/>
          </p:cNvSpPr>
          <p:nvPr/>
        </p:nvSpPr>
        <p:spPr bwMode="auto">
          <a:xfrm>
            <a:off x="1738313" y="34956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36550" y="35433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7287" name="Line 8"/>
          <p:cNvSpPr>
            <a:spLocks noChangeShapeType="1"/>
          </p:cNvSpPr>
          <p:nvPr/>
        </p:nvSpPr>
        <p:spPr bwMode="auto">
          <a:xfrm flipH="1">
            <a:off x="6189663" y="2978150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88" name="Line 9"/>
          <p:cNvSpPr>
            <a:spLocks noChangeShapeType="1"/>
          </p:cNvSpPr>
          <p:nvPr/>
        </p:nvSpPr>
        <p:spPr bwMode="auto">
          <a:xfrm flipH="1">
            <a:off x="6411913" y="298608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89" name="Line 10"/>
          <p:cNvSpPr>
            <a:spLocks noChangeShapeType="1"/>
          </p:cNvSpPr>
          <p:nvPr/>
        </p:nvSpPr>
        <p:spPr bwMode="auto">
          <a:xfrm flipH="1">
            <a:off x="6634163" y="299402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0" name="Line 11"/>
          <p:cNvSpPr>
            <a:spLocks noChangeShapeType="1"/>
          </p:cNvSpPr>
          <p:nvPr/>
        </p:nvSpPr>
        <p:spPr bwMode="auto">
          <a:xfrm flipH="1">
            <a:off x="6875463" y="299243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1" name="Text Box 12"/>
          <p:cNvSpPr txBox="1">
            <a:spLocks noChangeArrowheads="1"/>
          </p:cNvSpPr>
          <p:nvPr/>
        </p:nvSpPr>
        <p:spPr bwMode="auto">
          <a:xfrm>
            <a:off x="6584950" y="26273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EXCITATION</a:t>
            </a:r>
          </a:p>
        </p:txBody>
      </p:sp>
      <p:sp>
        <p:nvSpPr>
          <p:cNvPr id="97292" name="Line 13"/>
          <p:cNvSpPr>
            <a:spLocks noChangeShapeType="1"/>
          </p:cNvSpPr>
          <p:nvPr/>
        </p:nvSpPr>
        <p:spPr bwMode="auto">
          <a:xfrm>
            <a:off x="5907088" y="3314700"/>
            <a:ext cx="301625" cy="7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7293" name="Text Box 14"/>
          <p:cNvSpPr txBox="1">
            <a:spLocks noChangeArrowheads="1"/>
          </p:cNvSpPr>
          <p:nvPr/>
        </p:nvSpPr>
        <p:spPr bwMode="auto">
          <a:xfrm>
            <a:off x="6099175" y="3819525"/>
            <a:ext cx="212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DISSIPATION</a:t>
            </a:r>
          </a:p>
        </p:txBody>
      </p:sp>
      <p:sp>
        <p:nvSpPr>
          <p:cNvPr id="97294" name="Line 15"/>
          <p:cNvSpPr>
            <a:spLocks noChangeShapeType="1"/>
          </p:cNvSpPr>
          <p:nvPr/>
        </p:nvSpPr>
        <p:spPr bwMode="auto">
          <a:xfrm flipH="1">
            <a:off x="7112000" y="2986088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5" name="Line 16"/>
          <p:cNvSpPr>
            <a:spLocks noChangeShapeType="1"/>
          </p:cNvSpPr>
          <p:nvPr/>
        </p:nvSpPr>
        <p:spPr bwMode="auto">
          <a:xfrm flipH="1">
            <a:off x="7334250" y="2994025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6" name="Line 17"/>
          <p:cNvSpPr>
            <a:spLocks noChangeShapeType="1"/>
          </p:cNvSpPr>
          <p:nvPr/>
        </p:nvSpPr>
        <p:spPr bwMode="auto">
          <a:xfrm flipH="1">
            <a:off x="7570788" y="298767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7" name="Line 18"/>
          <p:cNvSpPr>
            <a:spLocks noChangeShapeType="1"/>
          </p:cNvSpPr>
          <p:nvPr/>
        </p:nvSpPr>
        <p:spPr bwMode="auto">
          <a:xfrm flipH="1">
            <a:off x="7807325" y="2995613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298" name="Line 19"/>
          <p:cNvSpPr>
            <a:spLocks noChangeShapeType="1"/>
          </p:cNvSpPr>
          <p:nvPr/>
        </p:nvSpPr>
        <p:spPr bwMode="auto">
          <a:xfrm flipH="1">
            <a:off x="8043863" y="2989263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7300" name="Text Box 22"/>
          <p:cNvSpPr txBox="1">
            <a:spLocks noChangeArrowheads="1"/>
          </p:cNvSpPr>
          <p:nvPr/>
        </p:nvSpPr>
        <p:spPr bwMode="auto">
          <a:xfrm>
            <a:off x="7483475" y="1746250"/>
            <a:ext cx="1660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(including arrival</a:t>
            </a:r>
          </a:p>
          <a:p>
            <a:r>
              <a:rPr lang="en-GB" sz="1600"/>
              <a:t>from elsewhere,</a:t>
            </a:r>
          </a:p>
          <a:p>
            <a:r>
              <a:rPr lang="en-GB" sz="1600"/>
              <a:t>e.g. from below)</a:t>
            </a:r>
            <a:endParaRPr lang="en-US" sz="1600"/>
          </a:p>
        </p:txBody>
      </p:sp>
      <p:sp>
        <p:nvSpPr>
          <p:cNvPr id="97301" name="Line 23"/>
          <p:cNvSpPr>
            <a:spLocks noChangeShapeType="1"/>
          </p:cNvSpPr>
          <p:nvPr/>
        </p:nvSpPr>
        <p:spPr bwMode="auto">
          <a:xfrm flipH="1">
            <a:off x="7270750" y="2182813"/>
            <a:ext cx="250825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04838" y="993775"/>
            <a:ext cx="8092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In fact, the </a:t>
            </a:r>
            <a:r>
              <a:rPr lang="en-GB" sz="2000" dirty="0"/>
              <a:t>inhomogeneous PV mixing paradigm overlaps with a wider</a:t>
            </a:r>
          </a:p>
          <a:p>
            <a:r>
              <a:rPr lang="en-GB" sz="2000" dirty="0"/>
              <a:t>paradigm, that of the  </a:t>
            </a:r>
            <a:r>
              <a:rPr lang="en-GB" sz="2000" b="1" dirty="0">
                <a:solidFill>
                  <a:srgbClr val="FF3300"/>
                </a:solidFill>
              </a:rPr>
              <a:t>radiation-stress-dominated atmosphere</a:t>
            </a:r>
          </a:p>
          <a:p>
            <a:r>
              <a:rPr lang="en-GB" sz="2000" dirty="0"/>
              <a:t>involving a number of different wave types.</a:t>
            </a:r>
          </a:p>
          <a:p>
            <a:endParaRPr lang="en-GB" sz="2000" dirty="0"/>
          </a:p>
          <a:p>
            <a:r>
              <a:rPr lang="en-GB" sz="1800" b="1" dirty="0"/>
              <a:t>                                               G</a:t>
            </a:r>
            <a:r>
              <a:rPr lang="en-GB" sz="2000" b="1" dirty="0"/>
              <a:t>eneralizing: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8" y="2801938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65125" y="2900363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08" name="AutoShape 4"/>
          <p:cNvSpPr>
            <a:spLocks/>
          </p:cNvSpPr>
          <p:nvPr/>
        </p:nvSpPr>
        <p:spPr bwMode="auto">
          <a:xfrm>
            <a:off x="1768475" y="2849563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AutoShape 5"/>
          <p:cNvSpPr>
            <a:spLocks/>
          </p:cNvSpPr>
          <p:nvPr/>
        </p:nvSpPr>
        <p:spPr bwMode="auto">
          <a:xfrm>
            <a:off x="1738313" y="34956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36550" y="35433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11" name="Line 8"/>
          <p:cNvSpPr>
            <a:spLocks noChangeShapeType="1"/>
          </p:cNvSpPr>
          <p:nvPr/>
        </p:nvSpPr>
        <p:spPr bwMode="auto">
          <a:xfrm flipH="1">
            <a:off x="6189663" y="2978150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2" name="Line 9"/>
          <p:cNvSpPr>
            <a:spLocks noChangeShapeType="1"/>
          </p:cNvSpPr>
          <p:nvPr/>
        </p:nvSpPr>
        <p:spPr bwMode="auto">
          <a:xfrm flipH="1">
            <a:off x="6411913" y="298608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3" name="Line 10"/>
          <p:cNvSpPr>
            <a:spLocks noChangeShapeType="1"/>
          </p:cNvSpPr>
          <p:nvPr/>
        </p:nvSpPr>
        <p:spPr bwMode="auto">
          <a:xfrm flipH="1">
            <a:off x="6634163" y="299402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4" name="Line 11"/>
          <p:cNvSpPr>
            <a:spLocks noChangeShapeType="1"/>
          </p:cNvSpPr>
          <p:nvPr/>
        </p:nvSpPr>
        <p:spPr bwMode="auto">
          <a:xfrm flipH="1">
            <a:off x="6875463" y="299243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>
            <a:off x="6584950" y="26273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EXCITATION</a:t>
            </a:r>
          </a:p>
        </p:txBody>
      </p:sp>
      <p:sp>
        <p:nvSpPr>
          <p:cNvPr id="98316" name="Line 13"/>
          <p:cNvSpPr>
            <a:spLocks noChangeShapeType="1"/>
          </p:cNvSpPr>
          <p:nvPr/>
        </p:nvSpPr>
        <p:spPr bwMode="auto">
          <a:xfrm>
            <a:off x="5907088" y="3314700"/>
            <a:ext cx="301625" cy="7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8317" name="Text Box 14"/>
          <p:cNvSpPr txBox="1">
            <a:spLocks noChangeArrowheads="1"/>
          </p:cNvSpPr>
          <p:nvPr/>
        </p:nvSpPr>
        <p:spPr bwMode="auto">
          <a:xfrm>
            <a:off x="6099175" y="3819525"/>
            <a:ext cx="212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DISSIPATION</a:t>
            </a:r>
          </a:p>
        </p:txBody>
      </p:sp>
      <p:sp>
        <p:nvSpPr>
          <p:cNvPr id="98318" name="Line 15"/>
          <p:cNvSpPr>
            <a:spLocks noChangeShapeType="1"/>
          </p:cNvSpPr>
          <p:nvPr/>
        </p:nvSpPr>
        <p:spPr bwMode="auto">
          <a:xfrm flipH="1">
            <a:off x="7112000" y="2986088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9" name="Line 16"/>
          <p:cNvSpPr>
            <a:spLocks noChangeShapeType="1"/>
          </p:cNvSpPr>
          <p:nvPr/>
        </p:nvSpPr>
        <p:spPr bwMode="auto">
          <a:xfrm flipH="1">
            <a:off x="7334250" y="2994025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0" name="Line 17"/>
          <p:cNvSpPr>
            <a:spLocks noChangeShapeType="1"/>
          </p:cNvSpPr>
          <p:nvPr/>
        </p:nvSpPr>
        <p:spPr bwMode="auto">
          <a:xfrm flipH="1">
            <a:off x="7570788" y="298767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1" name="Line 18"/>
          <p:cNvSpPr>
            <a:spLocks noChangeShapeType="1"/>
          </p:cNvSpPr>
          <p:nvPr/>
        </p:nvSpPr>
        <p:spPr bwMode="auto">
          <a:xfrm flipH="1">
            <a:off x="7807325" y="2995613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2" name="Line 19"/>
          <p:cNvSpPr>
            <a:spLocks noChangeShapeType="1"/>
          </p:cNvSpPr>
          <p:nvPr/>
        </p:nvSpPr>
        <p:spPr bwMode="auto">
          <a:xfrm flipH="1">
            <a:off x="8043863" y="2989263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4" name="Text Box 22"/>
          <p:cNvSpPr txBox="1">
            <a:spLocks noChangeArrowheads="1"/>
          </p:cNvSpPr>
          <p:nvPr/>
        </p:nvSpPr>
        <p:spPr bwMode="auto">
          <a:xfrm>
            <a:off x="796925" y="4546151"/>
            <a:ext cx="7659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Unlike </a:t>
            </a:r>
            <a:r>
              <a:rPr lang="en-US" sz="2000" b="1"/>
              <a:t>turbulent</a:t>
            </a:r>
            <a:r>
              <a:rPr lang="en-US" sz="2000"/>
              <a:t> momentum transport  (eddy viscosity),</a:t>
            </a:r>
          </a:p>
          <a:p>
            <a:r>
              <a:rPr lang="en-US" sz="2000" b="1">
                <a:solidFill>
                  <a:srgbClr val="FF3300"/>
                </a:solidFill>
              </a:rPr>
              <a:t>wave-induced</a:t>
            </a:r>
            <a:r>
              <a:rPr lang="en-US" sz="2000"/>
              <a:t>           </a:t>
            </a:r>
            <a:r>
              <a:rPr lang="en-US" sz="1800"/>
              <a:t>“</a:t>
            </a:r>
            <a:r>
              <a:rPr lang="en-US" sz="2000"/>
              <a:t>                 </a:t>
            </a:r>
            <a:r>
              <a:rPr lang="en-US" sz="1800"/>
              <a:t>“</a:t>
            </a:r>
            <a:r>
              <a:rPr lang="en-US" sz="2000"/>
              <a:t>         can operate at </a:t>
            </a:r>
            <a:r>
              <a:rPr lang="en-US" sz="2000" b="1">
                <a:solidFill>
                  <a:srgbClr val="FF3300"/>
                </a:solidFill>
              </a:rPr>
              <a:t>long range</a:t>
            </a:r>
            <a:r>
              <a:rPr lang="en-US" sz="2000"/>
              <a:t>.</a:t>
            </a:r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7483475" y="1746250"/>
            <a:ext cx="1660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(including arrival</a:t>
            </a:r>
          </a:p>
          <a:p>
            <a:r>
              <a:rPr lang="en-GB" sz="1600"/>
              <a:t>from elsewhere,</a:t>
            </a:r>
          </a:p>
          <a:p>
            <a:r>
              <a:rPr lang="en-GB" sz="1600"/>
              <a:t>e.g. from below)</a:t>
            </a:r>
            <a:endParaRPr lang="en-US" sz="1600"/>
          </a:p>
        </p:txBody>
      </p:sp>
      <p:sp>
        <p:nvSpPr>
          <p:cNvPr id="98327" name="Line 23"/>
          <p:cNvSpPr>
            <a:spLocks noChangeShapeType="1"/>
          </p:cNvSpPr>
          <p:nvPr/>
        </p:nvSpPr>
        <p:spPr bwMode="auto">
          <a:xfrm flipH="1">
            <a:off x="7270750" y="2182813"/>
            <a:ext cx="250825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4838" y="993775"/>
            <a:ext cx="8092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In fact, the </a:t>
            </a:r>
            <a:r>
              <a:rPr lang="en-GB" sz="2000" dirty="0"/>
              <a:t>inhomogeneous PV mixing paradigm overlaps with a wider</a:t>
            </a:r>
          </a:p>
          <a:p>
            <a:r>
              <a:rPr lang="en-GB" sz="2000" dirty="0"/>
              <a:t>paradigm, that of the  </a:t>
            </a:r>
            <a:r>
              <a:rPr lang="en-GB" sz="2000" b="1" dirty="0">
                <a:solidFill>
                  <a:srgbClr val="FF3300"/>
                </a:solidFill>
              </a:rPr>
              <a:t>radiation-stress-dominated atmosphere</a:t>
            </a:r>
          </a:p>
          <a:p>
            <a:r>
              <a:rPr lang="en-GB" sz="2000" dirty="0"/>
              <a:t>involving a number of different wave types.</a:t>
            </a:r>
          </a:p>
          <a:p>
            <a:endParaRPr lang="en-GB" sz="2000" dirty="0"/>
          </a:p>
          <a:p>
            <a:r>
              <a:rPr lang="en-GB" sz="1800" b="1" dirty="0"/>
              <a:t>                                               G</a:t>
            </a:r>
            <a:r>
              <a:rPr lang="en-GB" sz="2000" b="1" dirty="0"/>
              <a:t>eneralizing: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36" y="4394550"/>
            <a:ext cx="3749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velocity profile of the</a:t>
            </a:r>
          </a:p>
          <a:p>
            <a:r>
              <a:rPr lang="en-US" sz="1800" dirty="0" smtClean="0"/>
              <a:t>jet is shaped, and </a:t>
            </a:r>
            <a:r>
              <a:rPr lang="en-US" sz="1800" b="1" dirty="0" smtClean="0">
                <a:solidFill>
                  <a:srgbClr val="FF0000"/>
                </a:solidFill>
              </a:rPr>
              <a:t>sharpened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by </a:t>
            </a:r>
            <a:r>
              <a:rPr lang="en-US" sz="1800" b="1" dirty="0" smtClean="0">
                <a:solidFill>
                  <a:srgbClr val="FF0000"/>
                </a:solidFill>
              </a:rPr>
              <a:t>wave-induced forces</a:t>
            </a:r>
            <a:r>
              <a:rPr lang="en-US" sz="1800" dirty="0" smtClean="0"/>
              <a:t>, from the</a:t>
            </a:r>
          </a:p>
          <a:p>
            <a:r>
              <a:rPr lang="en-US" sz="1800" dirty="0" smtClean="0"/>
              <a:t>waves disturbing the edge.</a:t>
            </a:r>
          </a:p>
          <a:p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Anti-frictional!</a:t>
            </a:r>
            <a:r>
              <a:rPr lang="en-US" sz="1800" dirty="0" smtClean="0"/>
              <a:t>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223" y="5799123"/>
            <a:ext cx="4061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‘Force’ is only </a:t>
            </a:r>
            <a:r>
              <a:rPr lang="en-US" sz="1800" i="1" dirty="0" smtClean="0"/>
              <a:t>one</a:t>
            </a:r>
            <a:r>
              <a:rPr lang="en-US" sz="1800" dirty="0" smtClean="0"/>
              <a:t>  way to look at this.</a:t>
            </a:r>
          </a:p>
          <a:p>
            <a:r>
              <a:rPr lang="en-US" sz="1800" dirty="0" smtClean="0"/>
              <a:t>Another is via  </a:t>
            </a:r>
            <a:r>
              <a:rPr lang="en-US" sz="1800" b="1" dirty="0" smtClean="0">
                <a:solidFill>
                  <a:srgbClr val="FF0000"/>
                </a:solidFill>
              </a:rPr>
              <a:t>‘potential </a:t>
            </a:r>
            <a:r>
              <a:rPr lang="en-US" sz="1800" b="1" dirty="0" err="1" smtClean="0">
                <a:solidFill>
                  <a:srgbClr val="FF0000"/>
                </a:solidFill>
              </a:rPr>
              <a:t>vorticity</a:t>
            </a:r>
            <a:r>
              <a:rPr lang="en-US" sz="1800" b="1" dirty="0" smtClean="0">
                <a:solidFill>
                  <a:srgbClr val="FF0000"/>
                </a:solidFill>
              </a:rPr>
              <a:t>’</a:t>
            </a:r>
            <a:r>
              <a:rPr lang="en-US" sz="1800" dirty="0" smtClean="0"/>
              <a:t>.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893" y="6096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whole structure is called</a:t>
            </a:r>
          </a:p>
          <a:p>
            <a:r>
              <a:rPr lang="en-GB" sz="1800" dirty="0" smtClean="0"/>
              <a:t>the </a:t>
            </a:r>
            <a:r>
              <a:rPr lang="en-GB" sz="1800" b="1" dirty="0" smtClean="0"/>
              <a:t>stratospheric polar vortex.</a:t>
            </a:r>
            <a:endParaRPr lang="en-GB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638" y="2801938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65125" y="2900363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08" name="AutoShape 4"/>
          <p:cNvSpPr>
            <a:spLocks/>
          </p:cNvSpPr>
          <p:nvPr/>
        </p:nvSpPr>
        <p:spPr bwMode="auto">
          <a:xfrm>
            <a:off x="1768475" y="2849563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AutoShape 5"/>
          <p:cNvSpPr>
            <a:spLocks/>
          </p:cNvSpPr>
          <p:nvPr/>
        </p:nvSpPr>
        <p:spPr bwMode="auto">
          <a:xfrm>
            <a:off x="1738313" y="34956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336550" y="3543300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98311" name="Line 8"/>
          <p:cNvSpPr>
            <a:spLocks noChangeShapeType="1"/>
          </p:cNvSpPr>
          <p:nvPr/>
        </p:nvSpPr>
        <p:spPr bwMode="auto">
          <a:xfrm flipH="1">
            <a:off x="6189663" y="2978150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2" name="Line 9"/>
          <p:cNvSpPr>
            <a:spLocks noChangeShapeType="1"/>
          </p:cNvSpPr>
          <p:nvPr/>
        </p:nvSpPr>
        <p:spPr bwMode="auto">
          <a:xfrm flipH="1">
            <a:off x="6411913" y="298608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3" name="Line 10"/>
          <p:cNvSpPr>
            <a:spLocks noChangeShapeType="1"/>
          </p:cNvSpPr>
          <p:nvPr/>
        </p:nvSpPr>
        <p:spPr bwMode="auto">
          <a:xfrm flipH="1">
            <a:off x="6634163" y="299402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4" name="Line 11"/>
          <p:cNvSpPr>
            <a:spLocks noChangeShapeType="1"/>
          </p:cNvSpPr>
          <p:nvPr/>
        </p:nvSpPr>
        <p:spPr bwMode="auto">
          <a:xfrm flipH="1">
            <a:off x="6875463" y="2992438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5" name="Text Box 12"/>
          <p:cNvSpPr txBox="1">
            <a:spLocks noChangeArrowheads="1"/>
          </p:cNvSpPr>
          <p:nvPr/>
        </p:nvSpPr>
        <p:spPr bwMode="auto">
          <a:xfrm>
            <a:off x="6584950" y="2627313"/>
            <a:ext cx="2055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EXCITATION</a:t>
            </a:r>
          </a:p>
        </p:txBody>
      </p:sp>
      <p:sp>
        <p:nvSpPr>
          <p:cNvPr id="98316" name="Line 13"/>
          <p:cNvSpPr>
            <a:spLocks noChangeShapeType="1"/>
          </p:cNvSpPr>
          <p:nvPr/>
        </p:nvSpPr>
        <p:spPr bwMode="auto">
          <a:xfrm>
            <a:off x="5907088" y="3314700"/>
            <a:ext cx="301625" cy="7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8317" name="Text Box 14"/>
          <p:cNvSpPr txBox="1">
            <a:spLocks noChangeArrowheads="1"/>
          </p:cNvSpPr>
          <p:nvPr/>
        </p:nvSpPr>
        <p:spPr bwMode="auto">
          <a:xfrm>
            <a:off x="6099175" y="3819525"/>
            <a:ext cx="2124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WAVE DISSIPATION</a:t>
            </a:r>
          </a:p>
        </p:txBody>
      </p:sp>
      <p:sp>
        <p:nvSpPr>
          <p:cNvPr id="98318" name="Line 15"/>
          <p:cNvSpPr>
            <a:spLocks noChangeShapeType="1"/>
          </p:cNvSpPr>
          <p:nvPr/>
        </p:nvSpPr>
        <p:spPr bwMode="auto">
          <a:xfrm flipH="1">
            <a:off x="7112000" y="2986088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19" name="Line 16"/>
          <p:cNvSpPr>
            <a:spLocks noChangeShapeType="1"/>
          </p:cNvSpPr>
          <p:nvPr/>
        </p:nvSpPr>
        <p:spPr bwMode="auto">
          <a:xfrm flipH="1">
            <a:off x="7334250" y="2994025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0" name="Line 17"/>
          <p:cNvSpPr>
            <a:spLocks noChangeShapeType="1"/>
          </p:cNvSpPr>
          <p:nvPr/>
        </p:nvSpPr>
        <p:spPr bwMode="auto">
          <a:xfrm flipH="1">
            <a:off x="7570788" y="2987675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1" name="Line 18"/>
          <p:cNvSpPr>
            <a:spLocks noChangeShapeType="1"/>
          </p:cNvSpPr>
          <p:nvPr/>
        </p:nvSpPr>
        <p:spPr bwMode="auto">
          <a:xfrm flipH="1">
            <a:off x="7807325" y="2995613"/>
            <a:ext cx="442913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2" name="Line 19"/>
          <p:cNvSpPr>
            <a:spLocks noChangeShapeType="1"/>
          </p:cNvSpPr>
          <p:nvPr/>
        </p:nvSpPr>
        <p:spPr bwMode="auto">
          <a:xfrm flipH="1">
            <a:off x="8043863" y="2989263"/>
            <a:ext cx="442912" cy="825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8324" name="Text Box 22"/>
          <p:cNvSpPr txBox="1">
            <a:spLocks noChangeArrowheads="1"/>
          </p:cNvSpPr>
          <p:nvPr/>
        </p:nvSpPr>
        <p:spPr bwMode="auto">
          <a:xfrm>
            <a:off x="796925" y="4546151"/>
            <a:ext cx="7659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Unlike </a:t>
            </a:r>
            <a:r>
              <a:rPr lang="en-US" sz="2000" b="1"/>
              <a:t>turbulent</a:t>
            </a:r>
            <a:r>
              <a:rPr lang="en-US" sz="2000"/>
              <a:t> momentum transport  (eddy viscosity),</a:t>
            </a:r>
          </a:p>
          <a:p>
            <a:r>
              <a:rPr lang="en-US" sz="2000" b="1">
                <a:solidFill>
                  <a:srgbClr val="FF3300"/>
                </a:solidFill>
              </a:rPr>
              <a:t>wave-induced</a:t>
            </a:r>
            <a:r>
              <a:rPr lang="en-US" sz="2000"/>
              <a:t>           </a:t>
            </a:r>
            <a:r>
              <a:rPr lang="en-US" sz="1800"/>
              <a:t>“</a:t>
            </a:r>
            <a:r>
              <a:rPr lang="en-US" sz="2000"/>
              <a:t>                 </a:t>
            </a:r>
            <a:r>
              <a:rPr lang="en-US" sz="1800"/>
              <a:t>“</a:t>
            </a:r>
            <a:r>
              <a:rPr lang="en-US" sz="2000"/>
              <a:t>         can operate at </a:t>
            </a:r>
            <a:r>
              <a:rPr lang="en-US" sz="2000" b="1">
                <a:solidFill>
                  <a:srgbClr val="FF3300"/>
                </a:solidFill>
              </a:rPr>
              <a:t>long range</a:t>
            </a:r>
            <a:r>
              <a:rPr lang="en-US" sz="2000"/>
              <a:t>.</a:t>
            </a:r>
          </a:p>
        </p:txBody>
      </p:sp>
      <p:sp>
        <p:nvSpPr>
          <p:cNvPr id="98325" name="Text Box 23"/>
          <p:cNvSpPr txBox="1">
            <a:spLocks noChangeArrowheads="1"/>
          </p:cNvSpPr>
          <p:nvPr/>
        </p:nvSpPr>
        <p:spPr bwMode="auto">
          <a:xfrm>
            <a:off x="4179643" y="5308159"/>
            <a:ext cx="48484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There’s </a:t>
            </a:r>
            <a:r>
              <a:rPr lang="en-GB" sz="1800" dirty="0"/>
              <a:t>a long history over the past century…</a:t>
            </a:r>
            <a:endParaRPr lang="en-US" sz="1800" dirty="0"/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7483475" y="1746250"/>
            <a:ext cx="16605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(including arrival</a:t>
            </a:r>
          </a:p>
          <a:p>
            <a:r>
              <a:rPr lang="en-GB" sz="1600"/>
              <a:t>from elsewhere,</a:t>
            </a:r>
          </a:p>
          <a:p>
            <a:r>
              <a:rPr lang="en-GB" sz="1600"/>
              <a:t>e.g. from below)</a:t>
            </a:r>
            <a:endParaRPr lang="en-US" sz="1600"/>
          </a:p>
        </p:txBody>
      </p:sp>
      <p:sp>
        <p:nvSpPr>
          <p:cNvPr id="98327" name="Line 23"/>
          <p:cNvSpPr>
            <a:spLocks noChangeShapeType="1"/>
          </p:cNvSpPr>
          <p:nvPr/>
        </p:nvSpPr>
        <p:spPr bwMode="auto">
          <a:xfrm flipH="1">
            <a:off x="7270750" y="2182813"/>
            <a:ext cx="250825" cy="487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604838" y="993775"/>
            <a:ext cx="8092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In fact, the </a:t>
            </a:r>
            <a:r>
              <a:rPr lang="en-GB" sz="2000" dirty="0"/>
              <a:t>inhomogeneous PV mixing paradigm overlaps with a wider</a:t>
            </a:r>
          </a:p>
          <a:p>
            <a:r>
              <a:rPr lang="en-GB" sz="2000" dirty="0"/>
              <a:t>paradigm, that of the  </a:t>
            </a:r>
            <a:r>
              <a:rPr lang="en-GB" sz="2000" b="1" dirty="0">
                <a:solidFill>
                  <a:srgbClr val="FF3300"/>
                </a:solidFill>
              </a:rPr>
              <a:t>radiation-stress-dominated atmosphere</a:t>
            </a:r>
          </a:p>
          <a:p>
            <a:r>
              <a:rPr lang="en-GB" sz="2000" dirty="0"/>
              <a:t>involving a number of different wave types.</a:t>
            </a:r>
          </a:p>
          <a:p>
            <a:endParaRPr lang="en-GB" sz="2000" dirty="0"/>
          </a:p>
          <a:p>
            <a:r>
              <a:rPr lang="en-GB" sz="1800" b="1" dirty="0"/>
              <a:t>                                               G</a:t>
            </a:r>
            <a:r>
              <a:rPr lang="en-GB" sz="2000" b="1" dirty="0"/>
              <a:t>eneralizing: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0358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1382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</a:t>
            </a:r>
            <a:r>
              <a:rPr lang="en-GB" sz="1800" dirty="0" smtClean="0"/>
              <a:t>.</a:t>
            </a:r>
            <a:endParaRPr lang="en-GB" sz="1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1382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endParaRPr lang="en-GB" sz="1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616050" y="307975"/>
            <a:ext cx="79896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sunniest place on earth is the coldest place on earth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→  </a:t>
            </a:r>
            <a:r>
              <a:rPr lang="en-GB" dirty="0" err="1" smtClean="0">
                <a:solidFill>
                  <a:schemeClr val="bg1"/>
                </a:solidFill>
              </a:rPr>
              <a:t>noctilucent</a:t>
            </a:r>
            <a:r>
              <a:rPr lang="en-GB" dirty="0" smtClean="0">
                <a:solidFill>
                  <a:schemeClr val="bg1"/>
                </a:solidFill>
              </a:rPr>
              <a:t> clouds (at ~ 83km)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1382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endParaRPr lang="en-GB" sz="1800" b="1" i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2406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  <a:endParaRPr lang="en-GB" sz="1800" i="1" dirty="0"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3430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</a:p>
          <a:p>
            <a:endParaRPr lang="en-GB" sz="1800" b="1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The same paradigm change was critical to our </a:t>
            </a:r>
            <a:r>
              <a:rPr lang="en-GB" sz="1800" b="1" dirty="0">
                <a:cs typeface="Arial" charset="0"/>
              </a:rPr>
              <a:t>solar </a:t>
            </a:r>
            <a:r>
              <a:rPr lang="en-GB" sz="1800" b="1" dirty="0" err="1">
                <a:cs typeface="Arial" charset="0"/>
              </a:rPr>
              <a:t>tachocline</a:t>
            </a:r>
            <a:r>
              <a:rPr lang="en-GB" sz="1800" b="1" dirty="0">
                <a:cs typeface="Arial" charset="0"/>
              </a:rPr>
              <a:t> breakthrough.</a:t>
            </a:r>
            <a:endParaRPr lang="en-GB" sz="1600" dirty="0"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4454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</a:p>
          <a:p>
            <a:endParaRPr lang="en-GB" sz="1800" b="1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The same paradigm change was critical to our </a:t>
            </a:r>
            <a:r>
              <a:rPr lang="en-GB" sz="1800" b="1" dirty="0">
                <a:cs typeface="Arial" charset="0"/>
              </a:rPr>
              <a:t>solar </a:t>
            </a:r>
            <a:r>
              <a:rPr lang="en-GB" sz="1800" b="1" dirty="0" err="1">
                <a:cs typeface="Arial" charset="0"/>
              </a:rPr>
              <a:t>tachocline</a:t>
            </a:r>
            <a:r>
              <a:rPr lang="en-GB" sz="1800" b="1" dirty="0">
                <a:cs typeface="Arial" charset="0"/>
              </a:rPr>
              <a:t> breakthrough.</a:t>
            </a:r>
          </a:p>
          <a:p>
            <a:endParaRPr lang="en-GB" sz="1800" i="1" dirty="0">
              <a:cs typeface="Arial" charset="0"/>
            </a:endParaRPr>
          </a:p>
          <a:p>
            <a:r>
              <a:rPr lang="en-GB" sz="1800" i="1" dirty="0">
                <a:cs typeface="Arial" charset="0"/>
              </a:rPr>
              <a:t>Remark:</a:t>
            </a:r>
            <a:r>
              <a:rPr lang="en-GB" sz="1800" dirty="0">
                <a:cs typeface="Arial" charset="0"/>
              </a:rPr>
              <a:t> the generic role of wave propagation mechanisms illustrates one of the</a:t>
            </a:r>
          </a:p>
          <a:p>
            <a:r>
              <a:rPr lang="en-GB" sz="1800" b="1" dirty="0">
                <a:cs typeface="Arial" charset="0"/>
              </a:rPr>
              <a:t>grand themes of physics,</a:t>
            </a:r>
            <a:r>
              <a:rPr lang="en-GB" sz="1800" dirty="0">
                <a:cs typeface="Arial" charset="0"/>
              </a:rPr>
              <a:t> the 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dynamical organization of fluctuations</a:t>
            </a:r>
            <a:r>
              <a:rPr lang="en-GB" sz="1800" dirty="0">
                <a:cs typeface="Arial" charset="0"/>
              </a:rPr>
              <a:t> with</a:t>
            </a:r>
          </a:p>
          <a:p>
            <a:r>
              <a:rPr lang="en-GB" sz="1800" dirty="0">
                <a:cs typeface="Arial" charset="0"/>
              </a:rPr>
              <a:t>systematic mean effects.</a:t>
            </a:r>
            <a:endParaRPr lang="en-GB" sz="1600" dirty="0">
              <a:cs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936" y="4394550"/>
            <a:ext cx="3749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velocity profile of the</a:t>
            </a:r>
          </a:p>
          <a:p>
            <a:r>
              <a:rPr lang="en-US" sz="1800" dirty="0" smtClean="0"/>
              <a:t>jet is shaped, and </a:t>
            </a:r>
            <a:r>
              <a:rPr lang="en-US" sz="1800" b="1" dirty="0" smtClean="0">
                <a:solidFill>
                  <a:srgbClr val="FF0000"/>
                </a:solidFill>
              </a:rPr>
              <a:t>sharpened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by </a:t>
            </a:r>
            <a:r>
              <a:rPr lang="en-US" sz="1800" b="1" dirty="0" smtClean="0">
                <a:solidFill>
                  <a:srgbClr val="FF0000"/>
                </a:solidFill>
              </a:rPr>
              <a:t>wave-induced forces</a:t>
            </a:r>
            <a:r>
              <a:rPr lang="en-US" sz="1800" dirty="0" smtClean="0"/>
              <a:t>, from the</a:t>
            </a:r>
          </a:p>
          <a:p>
            <a:r>
              <a:rPr lang="en-US" sz="1800" dirty="0" smtClean="0"/>
              <a:t>waves disturbing the edge.</a:t>
            </a:r>
          </a:p>
          <a:p>
            <a:r>
              <a:rPr lang="en-US" sz="1800" dirty="0" smtClean="0"/>
              <a:t>(</a:t>
            </a:r>
            <a:r>
              <a:rPr lang="en-US" sz="1800" b="1" dirty="0" smtClean="0">
                <a:solidFill>
                  <a:srgbClr val="FF0000"/>
                </a:solidFill>
              </a:rPr>
              <a:t>Anti-frictional!</a:t>
            </a:r>
            <a:r>
              <a:rPr lang="en-US" sz="1800" dirty="0" smtClean="0"/>
              <a:t>)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0223" y="5799123"/>
            <a:ext cx="4061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‘Force’ is only </a:t>
            </a:r>
            <a:r>
              <a:rPr lang="en-US" sz="1800" i="1" dirty="0" smtClean="0"/>
              <a:t>one</a:t>
            </a:r>
            <a:r>
              <a:rPr lang="en-US" sz="1800" dirty="0" smtClean="0"/>
              <a:t>  way to look at this.</a:t>
            </a:r>
          </a:p>
          <a:p>
            <a:r>
              <a:rPr lang="en-US" sz="1800" dirty="0" smtClean="0"/>
              <a:t>Another is via  </a:t>
            </a:r>
            <a:r>
              <a:rPr lang="en-US" sz="1800" b="1" dirty="0" smtClean="0">
                <a:solidFill>
                  <a:srgbClr val="FF0000"/>
                </a:solidFill>
              </a:rPr>
              <a:t>‘potential </a:t>
            </a:r>
            <a:r>
              <a:rPr lang="en-US" sz="1800" b="1" dirty="0" err="1" smtClean="0">
                <a:solidFill>
                  <a:srgbClr val="FF0000"/>
                </a:solidFill>
              </a:rPr>
              <a:t>vorticity</a:t>
            </a:r>
            <a:r>
              <a:rPr lang="en-US" sz="1800" b="1" dirty="0" smtClean="0">
                <a:solidFill>
                  <a:srgbClr val="FF0000"/>
                </a:solidFill>
              </a:rPr>
              <a:t>’</a:t>
            </a:r>
            <a:r>
              <a:rPr lang="en-US" sz="1800" dirty="0" smtClean="0"/>
              <a:t>.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391893" y="609600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The whole structure is called</a:t>
            </a:r>
          </a:p>
          <a:p>
            <a:r>
              <a:rPr lang="en-GB" sz="1800" dirty="0" smtClean="0"/>
              <a:t>the </a:t>
            </a:r>
            <a:r>
              <a:rPr lang="en-GB" sz="1800" b="1" dirty="0" smtClean="0"/>
              <a:t>stratospheric polar vortex.</a:t>
            </a:r>
            <a:endParaRPr lang="en-GB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62858" y="6374306"/>
            <a:ext cx="4305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(Feynman: </a:t>
            </a:r>
            <a:r>
              <a:rPr lang="en-GB" sz="1600" b="1" dirty="0" smtClean="0">
                <a:solidFill>
                  <a:srgbClr val="FF0000"/>
                </a:solidFill>
              </a:rPr>
              <a:t>‘psychologically very different’</a:t>
            </a:r>
            <a:r>
              <a:rPr lang="en-GB" sz="1600" dirty="0" smtClean="0"/>
              <a:t>)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5478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 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</a:p>
          <a:p>
            <a:endParaRPr lang="en-GB" sz="1800" b="1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The same paradigm change was critical to our </a:t>
            </a:r>
            <a:r>
              <a:rPr lang="en-GB" sz="1800" b="1" dirty="0">
                <a:cs typeface="Arial" charset="0"/>
              </a:rPr>
              <a:t>solar </a:t>
            </a:r>
            <a:r>
              <a:rPr lang="en-GB" sz="1800" b="1" dirty="0" err="1">
                <a:cs typeface="Arial" charset="0"/>
              </a:rPr>
              <a:t>tachocline</a:t>
            </a:r>
            <a:r>
              <a:rPr lang="en-GB" sz="1800" b="1" dirty="0">
                <a:cs typeface="Arial" charset="0"/>
              </a:rPr>
              <a:t> breakthrough.</a:t>
            </a:r>
          </a:p>
          <a:p>
            <a:endParaRPr lang="en-GB" sz="1800" i="1" dirty="0">
              <a:cs typeface="Arial" charset="0"/>
            </a:endParaRPr>
          </a:p>
          <a:p>
            <a:r>
              <a:rPr lang="en-GB" sz="1800" i="1" dirty="0">
                <a:cs typeface="Arial" charset="0"/>
              </a:rPr>
              <a:t>Remark:</a:t>
            </a:r>
            <a:r>
              <a:rPr lang="en-GB" sz="1800" dirty="0">
                <a:cs typeface="Arial" charset="0"/>
              </a:rPr>
              <a:t> the generic role of wave propagation mechanisms illustrates one of the</a:t>
            </a:r>
          </a:p>
          <a:p>
            <a:r>
              <a:rPr lang="en-GB" sz="1800" b="1" dirty="0">
                <a:cs typeface="Arial" charset="0"/>
              </a:rPr>
              <a:t>grand themes of physics,</a:t>
            </a:r>
            <a:r>
              <a:rPr lang="en-GB" sz="1800" dirty="0">
                <a:cs typeface="Arial" charset="0"/>
              </a:rPr>
              <a:t> the 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dynamical organization of fluctuations</a:t>
            </a:r>
            <a:r>
              <a:rPr lang="en-GB" sz="1800" dirty="0">
                <a:cs typeface="Arial" charset="0"/>
              </a:rPr>
              <a:t> with</a:t>
            </a:r>
          </a:p>
          <a:p>
            <a:r>
              <a:rPr lang="en-GB" sz="1800" dirty="0">
                <a:cs typeface="Arial" charset="0"/>
              </a:rPr>
              <a:t>systematic mean effects.                                                 </a:t>
            </a:r>
            <a:r>
              <a:rPr lang="en-GB" sz="1600" dirty="0">
                <a:cs typeface="Arial" charset="0"/>
              </a:rPr>
              <a:t>(e.g. bio-molecular motors!)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8125"/>
            <a:ext cx="1141413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4" descr="dickin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5675" y="292100"/>
            <a:ext cx="12588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5"/>
          <p:cNvSpPr>
            <a:spLocks noChangeArrowheads="1"/>
          </p:cNvSpPr>
          <p:nvPr/>
        </p:nvSpPr>
        <p:spPr bwMode="auto">
          <a:xfrm>
            <a:off x="8420100" y="2276475"/>
            <a:ext cx="184150" cy="4572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b="1"/>
          </a:p>
        </p:txBody>
      </p:sp>
      <p:sp>
        <p:nvSpPr>
          <p:cNvPr id="106502" name="Text Box 2"/>
          <p:cNvSpPr txBox="1">
            <a:spLocks noChangeArrowheads="1"/>
          </p:cNvSpPr>
          <p:nvPr/>
        </p:nvSpPr>
        <p:spPr bwMode="auto">
          <a:xfrm>
            <a:off x="508000" y="1760538"/>
            <a:ext cx="8650288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                       Historical review: “staircase” on my home page.</a:t>
            </a:r>
          </a:p>
          <a:p>
            <a:endParaRPr lang="en-GB" sz="1800" dirty="0"/>
          </a:p>
          <a:p>
            <a:r>
              <a:rPr lang="en-GB" sz="1800" dirty="0"/>
              <a:t>Both Starr (1968) and E.N. Lorenz (1967) saw “negative viscosity” as one of the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great enigmas</a:t>
            </a:r>
            <a:r>
              <a:rPr lang="en-GB" sz="1800" dirty="0"/>
              <a:t> of atmospheric science.  And there were</a:t>
            </a:r>
            <a:r>
              <a:rPr lang="en-GB" sz="1800" b="1" dirty="0"/>
              <a:t> two others </a:t>
            </a:r>
            <a:r>
              <a:rPr lang="en-GB" sz="1800" dirty="0"/>
              <a:t>at that time: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QBO, </a:t>
            </a:r>
            <a:r>
              <a:rPr lang="en-GB" sz="1800" b="1" dirty="0" smtClean="0">
                <a:solidFill>
                  <a:srgbClr val="FF0000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cold summer </a:t>
            </a:r>
            <a:r>
              <a:rPr lang="en-GB" sz="1800" b="1" dirty="0" err="1">
                <a:solidFill>
                  <a:srgbClr val="FF0000"/>
                </a:solidFill>
              </a:rPr>
              <a:t>mesopause</a:t>
            </a:r>
            <a:r>
              <a:rPr lang="en-GB" sz="1800" b="1" dirty="0">
                <a:solidFill>
                  <a:srgbClr val="FF0000"/>
                </a:solidFill>
              </a:rPr>
              <a:t>.</a:t>
            </a:r>
            <a:r>
              <a:rPr lang="en-GB" sz="1800" dirty="0"/>
              <a:t>   All three were solved by the paradigm</a:t>
            </a:r>
          </a:p>
          <a:p>
            <a:r>
              <a:rPr lang="en-GB" sz="1800" dirty="0"/>
              <a:t>change</a:t>
            </a:r>
          </a:p>
          <a:p>
            <a:r>
              <a:rPr lang="en-GB" sz="1800" dirty="0"/>
              <a:t>                              “turbulent atmosphere” (</a:t>
            </a:r>
            <a:r>
              <a:rPr lang="en-GB" sz="1800" b="1" dirty="0">
                <a:solidFill>
                  <a:srgbClr val="FF3300"/>
                </a:solidFill>
              </a:rPr>
              <a:t>frictional</a:t>
            </a:r>
            <a:r>
              <a:rPr lang="en-GB" sz="1800" dirty="0"/>
              <a:t>)</a:t>
            </a:r>
          </a:p>
          <a:p>
            <a:r>
              <a:rPr lang="en-GB" sz="1800" dirty="0">
                <a:cs typeface="Arial" charset="0"/>
              </a:rPr>
              <a:t>                                                    </a:t>
            </a:r>
            <a:r>
              <a:rPr lang="en-GB" dirty="0">
                <a:cs typeface="Arial" charset="0"/>
              </a:rPr>
              <a:t>→</a:t>
            </a:r>
          </a:p>
          <a:p>
            <a:r>
              <a:rPr lang="en-GB" sz="1800" dirty="0">
                <a:cs typeface="Arial" charset="0"/>
              </a:rPr>
              <a:t>          “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radiation-stress</a:t>
            </a:r>
            <a:r>
              <a:rPr lang="en-GB" sz="1800" dirty="0">
                <a:cs typeface="Arial" charset="0"/>
              </a:rPr>
              <a:t>-dominated atmosphere” (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often anti-frictional</a:t>
            </a:r>
            <a:r>
              <a:rPr lang="en-GB" sz="1800" dirty="0">
                <a:cs typeface="Arial" charset="0"/>
              </a:rPr>
              <a:t>)</a:t>
            </a:r>
          </a:p>
          <a:p>
            <a:endParaRPr lang="en-GB" sz="1800" b="1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The same paradigm change was critical to our </a:t>
            </a:r>
            <a:r>
              <a:rPr lang="en-GB" sz="1800" b="1" dirty="0">
                <a:cs typeface="Arial" charset="0"/>
              </a:rPr>
              <a:t>solar </a:t>
            </a:r>
            <a:r>
              <a:rPr lang="en-GB" sz="1800" b="1" dirty="0" err="1">
                <a:cs typeface="Arial" charset="0"/>
              </a:rPr>
              <a:t>tachocline</a:t>
            </a:r>
            <a:r>
              <a:rPr lang="en-GB" sz="1800" b="1" dirty="0">
                <a:cs typeface="Arial" charset="0"/>
              </a:rPr>
              <a:t> breakthrough.</a:t>
            </a:r>
          </a:p>
          <a:p>
            <a:endParaRPr lang="en-GB" sz="1800" i="1" dirty="0">
              <a:cs typeface="Arial" charset="0"/>
            </a:endParaRPr>
          </a:p>
          <a:p>
            <a:r>
              <a:rPr lang="en-GB" sz="1800" i="1" dirty="0">
                <a:cs typeface="Arial" charset="0"/>
              </a:rPr>
              <a:t>Remark:</a:t>
            </a:r>
            <a:r>
              <a:rPr lang="en-GB" sz="1800" dirty="0">
                <a:cs typeface="Arial" charset="0"/>
              </a:rPr>
              <a:t> the generic role of wave propagation mechanisms illustrates one of the</a:t>
            </a:r>
          </a:p>
          <a:p>
            <a:r>
              <a:rPr lang="en-GB" sz="1800" b="1" dirty="0">
                <a:cs typeface="Arial" charset="0"/>
              </a:rPr>
              <a:t>grand themes of physics,</a:t>
            </a:r>
            <a:r>
              <a:rPr lang="en-GB" sz="1800" dirty="0">
                <a:cs typeface="Arial" charset="0"/>
              </a:rPr>
              <a:t> the </a:t>
            </a:r>
            <a:r>
              <a:rPr lang="en-GB" sz="1800" b="1" dirty="0">
                <a:solidFill>
                  <a:srgbClr val="FF3300"/>
                </a:solidFill>
                <a:cs typeface="Arial" charset="0"/>
              </a:rPr>
              <a:t>dynamical organization of fluctuations</a:t>
            </a:r>
            <a:r>
              <a:rPr lang="en-GB" sz="1800" dirty="0">
                <a:cs typeface="Arial" charset="0"/>
              </a:rPr>
              <a:t> with</a:t>
            </a:r>
          </a:p>
          <a:p>
            <a:r>
              <a:rPr lang="en-GB" sz="1800" dirty="0">
                <a:cs typeface="Arial" charset="0"/>
              </a:rPr>
              <a:t>systematic mean effects.                                                 </a:t>
            </a:r>
            <a:r>
              <a:rPr lang="en-GB" sz="1600" dirty="0">
                <a:cs typeface="Arial" charset="0"/>
              </a:rPr>
              <a:t>(e.g. bio-molecular motors!)</a:t>
            </a:r>
          </a:p>
          <a:p>
            <a:endParaRPr lang="en-GB" sz="1600" b="1" dirty="0">
              <a:cs typeface="Arial" charset="0"/>
            </a:endParaRPr>
          </a:p>
          <a:p>
            <a:r>
              <a:rPr lang="en-GB" sz="1600" dirty="0">
                <a:cs typeface="Arial" charset="0"/>
              </a:rPr>
              <a:t>    A simple non-</a:t>
            </a:r>
            <a:r>
              <a:rPr lang="en-GB" sz="1600" dirty="0" err="1">
                <a:cs typeface="Arial" charset="0"/>
              </a:rPr>
              <a:t>Rossby</a:t>
            </a:r>
            <a:r>
              <a:rPr lang="en-GB" sz="1600" dirty="0">
                <a:cs typeface="Arial" charset="0"/>
              </a:rPr>
              <a:t>-wave example is the Plumb-</a:t>
            </a:r>
            <a:r>
              <a:rPr lang="en-GB" sz="1600" dirty="0" err="1">
                <a:cs typeface="Arial" charset="0"/>
              </a:rPr>
              <a:t>McEwan</a:t>
            </a:r>
            <a:r>
              <a:rPr lang="en-GB" sz="1600" dirty="0">
                <a:cs typeface="Arial" charset="0"/>
              </a:rPr>
              <a:t> experiment (laboratory </a:t>
            </a:r>
            <a:r>
              <a:rPr lang="en-GB" sz="1600" b="1" dirty="0">
                <a:solidFill>
                  <a:srgbClr val="FF0000"/>
                </a:solidFill>
                <a:cs typeface="Arial" charset="0"/>
              </a:rPr>
              <a:t>QBO</a:t>
            </a:r>
            <a:r>
              <a:rPr lang="en-GB" sz="1600" dirty="0">
                <a:cs typeface="Arial" charset="0"/>
              </a:rPr>
              <a:t>):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2400" y="50344"/>
            <a:ext cx="61849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GB" sz="1800" dirty="0"/>
              <a:t>       Understanding didn’t emerge until </a:t>
            </a:r>
            <a:r>
              <a:rPr lang="en-GB" sz="1800" b="1" i="1" dirty="0">
                <a:solidFill>
                  <a:srgbClr val="FF0000"/>
                </a:solidFill>
              </a:rPr>
              <a:t>after</a:t>
            </a:r>
            <a:r>
              <a:rPr lang="en-GB" sz="1800" dirty="0"/>
              <a:t> V.P. Starr’s</a:t>
            </a:r>
          </a:p>
          <a:p>
            <a:r>
              <a:rPr lang="en-GB" sz="1800" dirty="0"/>
              <a:t>         1968  </a:t>
            </a:r>
            <a:r>
              <a:rPr lang="en-GB" sz="1800" b="1" dirty="0">
                <a:solidFill>
                  <a:srgbClr val="FF0000"/>
                </a:solidFill>
              </a:rPr>
              <a:t>“negative </a:t>
            </a:r>
            <a:r>
              <a:rPr lang="en-GB" sz="1800" b="1" dirty="0">
                <a:solidFill>
                  <a:srgbClr val="FF0000"/>
                </a:solidFill>
                <a:cs typeface="Arial" charset="0"/>
              </a:rPr>
              <a:t>viscosity”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/>
              <a:t> </a:t>
            </a:r>
            <a:r>
              <a:rPr lang="en-GB" sz="1800" dirty="0" smtClean="0"/>
              <a:t>book.  Early steps:</a:t>
            </a:r>
            <a:endParaRPr lang="en-GB" sz="1800" dirty="0">
              <a:cs typeface="Arial" charset="0"/>
            </a:endParaRPr>
          </a:p>
          <a:p>
            <a:r>
              <a:rPr lang="en-GB" sz="1800" dirty="0">
                <a:cs typeface="Arial" charset="0"/>
              </a:rPr>
              <a:t>    ←</a:t>
            </a:r>
            <a:r>
              <a:rPr lang="en-GB" sz="1800" dirty="0" err="1">
                <a:cs typeface="Arial" charset="0"/>
              </a:rPr>
              <a:t>Jule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Charney</a:t>
            </a:r>
            <a:r>
              <a:rPr lang="en-GB" sz="1800" dirty="0">
                <a:cs typeface="Arial" charset="0"/>
              </a:rPr>
              <a:t>, Ernst </a:t>
            </a:r>
            <a:r>
              <a:rPr lang="en-GB" sz="1800" dirty="0" err="1">
                <a:cs typeface="Arial" charset="0"/>
              </a:rPr>
              <a:t>Kleinschmidt</a:t>
            </a:r>
            <a:r>
              <a:rPr lang="en-GB" sz="1800" dirty="0">
                <a:cs typeface="Arial" charset="0"/>
              </a:rPr>
              <a:t>, Bob Dickinson,→</a:t>
            </a:r>
          </a:p>
          <a:p>
            <a:r>
              <a:rPr lang="en-GB" sz="1800" dirty="0">
                <a:cs typeface="Arial" charset="0"/>
              </a:rPr>
              <a:t>         </a:t>
            </a:r>
            <a:r>
              <a:rPr lang="en-GB" sz="1800" dirty="0" smtClean="0">
                <a:cs typeface="Arial" charset="0"/>
              </a:rPr>
              <a:t>  </a:t>
            </a:r>
            <a:r>
              <a:rPr lang="en-GB" sz="1800" dirty="0" err="1" smtClean="0">
                <a:cs typeface="Arial" charset="0"/>
              </a:rPr>
              <a:t>Aleksandr</a:t>
            </a:r>
            <a:r>
              <a:rPr lang="en-GB" sz="1800" dirty="0" smtClean="0">
                <a:cs typeface="Arial" charset="0"/>
              </a:rPr>
              <a:t> </a:t>
            </a:r>
            <a:r>
              <a:rPr lang="en-GB" sz="1800" dirty="0" err="1">
                <a:cs typeface="Arial" charset="0"/>
              </a:rPr>
              <a:t>Mikhailovich</a:t>
            </a:r>
            <a:r>
              <a:rPr lang="en-GB" sz="1800" dirty="0">
                <a:cs typeface="Arial" charset="0"/>
              </a:rPr>
              <a:t> </a:t>
            </a:r>
            <a:r>
              <a:rPr lang="en-GB" sz="1800" dirty="0" err="1" smtClean="0">
                <a:cs typeface="Arial" charset="0"/>
              </a:rPr>
              <a:t>Obukhov</a:t>
            </a:r>
            <a:r>
              <a:rPr lang="en-GB" sz="1800" dirty="0" smtClean="0">
                <a:cs typeface="Arial" charset="0"/>
              </a:rPr>
              <a:t>, </a:t>
            </a:r>
            <a:r>
              <a:rPr lang="en-GB" sz="1800" dirty="0" err="1" smtClean="0">
                <a:cs typeface="Arial" charset="0"/>
              </a:rPr>
              <a:t>Duzheng</a:t>
            </a:r>
            <a:r>
              <a:rPr lang="en-GB" sz="1800" dirty="0" smtClean="0">
                <a:cs typeface="Arial" charset="0"/>
              </a:rPr>
              <a:t> Ye,</a:t>
            </a:r>
            <a:endParaRPr lang="en-GB" sz="1800" dirty="0">
              <a:cs typeface="Arial" charset="0"/>
            </a:endParaRPr>
          </a:p>
          <a:p>
            <a:r>
              <a:rPr lang="en-GB" sz="1800" dirty="0" smtClean="0">
                <a:cs typeface="Arial" charset="0"/>
              </a:rPr>
              <a:t>              Norman Phillips,...</a:t>
            </a:r>
          </a:p>
          <a:p>
            <a:r>
              <a:rPr lang="en-GB" sz="1800" dirty="0" smtClean="0">
                <a:cs typeface="Arial" charset="0"/>
              </a:rPr>
              <a:t>         </a:t>
            </a:r>
            <a:r>
              <a:rPr lang="en-GB" sz="1800" dirty="0">
                <a:cs typeface="Arial" charset="0"/>
              </a:rPr>
              <a:t>History long and tortuous </a:t>
            </a:r>
            <a:r>
              <a:rPr lang="en-GB" sz="1600" dirty="0">
                <a:cs typeface="Arial" charset="0"/>
              </a:rPr>
              <a:t>–</a:t>
            </a:r>
            <a:r>
              <a:rPr lang="en-GB" sz="1800" dirty="0">
                <a:cs typeface="Arial" charset="0"/>
              </a:rPr>
              <a:t> no “Einstein moment”.</a:t>
            </a:r>
          </a:p>
          <a:p>
            <a:r>
              <a:rPr lang="en-GB" sz="1800" dirty="0">
                <a:cs typeface="Arial" charset="0"/>
              </a:rPr>
              <a:t>          </a:t>
            </a:r>
            <a:endParaRPr lang="en-GB" sz="1800" b="1" dirty="0">
              <a:solidFill>
                <a:srgbClr val="FF33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15888"/>
            <a:ext cx="5280025" cy="736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738188" y="1397000"/>
            <a:ext cx="2327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Here, “fluctuations”</a:t>
            </a:r>
          </a:p>
          <a:p>
            <a:pPr algn="ctr"/>
            <a:r>
              <a:rPr lang="en-GB" sz="2000"/>
              <a:t>are departures  </a:t>
            </a:r>
          </a:p>
          <a:p>
            <a:pPr algn="ctr"/>
            <a:r>
              <a:rPr lang="en-GB" sz="2000"/>
              <a:t>from the</a:t>
            </a:r>
            <a:r>
              <a:rPr lang="en-GB" sz="2000">
                <a:solidFill>
                  <a:srgbClr val="FF3300"/>
                </a:solidFill>
              </a:rPr>
              <a:t> zonal or</a:t>
            </a:r>
          </a:p>
          <a:p>
            <a:pPr algn="ctr"/>
            <a:r>
              <a:rPr lang="en-GB" sz="2000">
                <a:solidFill>
                  <a:srgbClr val="FF3300"/>
                </a:solidFill>
              </a:rPr>
              <a:t>azimuthal mean.</a:t>
            </a:r>
            <a:endParaRPr lang="en-US" sz="20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15888"/>
            <a:ext cx="5280025" cy="736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38188" y="1397000"/>
            <a:ext cx="23272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Here, “fluctuations”</a:t>
            </a:r>
          </a:p>
          <a:p>
            <a:pPr algn="ctr"/>
            <a:r>
              <a:rPr lang="en-GB" sz="2000"/>
              <a:t>are departures  </a:t>
            </a:r>
          </a:p>
          <a:p>
            <a:pPr algn="ctr"/>
            <a:r>
              <a:rPr lang="en-GB" sz="2000"/>
              <a:t>from the</a:t>
            </a:r>
            <a:r>
              <a:rPr lang="en-GB" sz="2000">
                <a:solidFill>
                  <a:srgbClr val="FF3300"/>
                </a:solidFill>
              </a:rPr>
              <a:t> zonal or</a:t>
            </a:r>
          </a:p>
          <a:p>
            <a:pPr algn="ctr"/>
            <a:r>
              <a:rPr lang="en-GB" sz="2000">
                <a:solidFill>
                  <a:srgbClr val="FF3300"/>
                </a:solidFill>
              </a:rPr>
              <a:t>azimuthal mean.</a:t>
            </a:r>
            <a:endParaRPr lang="en-US" sz="2000">
              <a:solidFill>
                <a:srgbClr val="FF3300"/>
              </a:solidFill>
            </a:endParaRP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820738" y="4951413"/>
            <a:ext cx="244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(The bottom-boundary</a:t>
            </a:r>
          </a:p>
          <a:p>
            <a:pPr algn="ctr"/>
            <a:r>
              <a:rPr lang="en-GB" sz="1800"/>
              <a:t>oscillations can be   </a:t>
            </a:r>
          </a:p>
          <a:p>
            <a:pPr algn="ctr"/>
            <a:r>
              <a:rPr lang="en-GB" sz="1800"/>
              <a:t>more chaotic or      </a:t>
            </a:r>
          </a:p>
          <a:p>
            <a:pPr algn="ctr"/>
            <a:r>
              <a:rPr lang="en-GB" sz="1800"/>
              <a:t>stochastic) 	   </a:t>
            </a:r>
            <a:endParaRPr lang="en-US" sz="1800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6427788" y="5035550"/>
            <a:ext cx="2508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(Oscillation</a:t>
            </a:r>
          </a:p>
          <a:p>
            <a:pPr algn="ctr"/>
            <a:r>
              <a:rPr lang="en-GB" sz="1800"/>
              <a:t>frequencies allow</a:t>
            </a:r>
          </a:p>
          <a:p>
            <a:pPr algn="ctr"/>
            <a:r>
              <a:rPr lang="en-GB" sz="1800"/>
              <a:t> </a:t>
            </a:r>
            <a:r>
              <a:rPr lang="en-GB" sz="1800" b="1"/>
              <a:t>internal gravity wave</a:t>
            </a:r>
          </a:p>
          <a:p>
            <a:pPr algn="ctr"/>
            <a:r>
              <a:rPr lang="en-GB" sz="1800" b="1"/>
              <a:t>propagation.</a:t>
            </a:r>
            <a:r>
              <a:rPr lang="en-GB" sz="1800"/>
              <a:t>)</a:t>
            </a:r>
            <a:endParaRPr lang="en-US" sz="1800"/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 flipH="1" flipV="1">
            <a:off x="3198813" y="5278438"/>
            <a:ext cx="1874837" cy="871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6964363" y="2322513"/>
            <a:ext cx="1957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cf. “nonacceleration</a:t>
            </a:r>
          </a:p>
          <a:p>
            <a:r>
              <a:rPr lang="en-GB" sz="1600"/>
              <a:t>theorems”, “wave</a:t>
            </a:r>
          </a:p>
          <a:p>
            <a:r>
              <a:rPr lang="en-GB" sz="1600"/>
              <a:t>breaking”, etc…</a:t>
            </a:r>
            <a:endParaRPr lang="en-US" sz="1600"/>
          </a:p>
        </p:txBody>
      </p:sp>
      <p:sp>
        <p:nvSpPr>
          <p:cNvPr id="108553" name="Line 9"/>
          <p:cNvSpPr>
            <a:spLocks noChangeShapeType="1"/>
          </p:cNvSpPr>
          <p:nvPr/>
        </p:nvSpPr>
        <p:spPr bwMode="auto">
          <a:xfrm flipH="1">
            <a:off x="7342188" y="3194050"/>
            <a:ext cx="341312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-695325"/>
            <a:ext cx="5280025" cy="73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771775" y="-315913"/>
            <a:ext cx="4968875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6156325" y="1484313"/>
            <a:ext cx="1223963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1908175" y="5445125"/>
            <a:ext cx="5472113" cy="141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1763713" y="908050"/>
            <a:ext cx="1441450" cy="2736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6" name="Oval 8"/>
          <p:cNvSpPr>
            <a:spLocks noChangeArrowheads="1"/>
          </p:cNvSpPr>
          <p:nvPr/>
        </p:nvSpPr>
        <p:spPr bwMode="auto">
          <a:xfrm>
            <a:off x="3276600" y="2781300"/>
            <a:ext cx="6477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3086100" y="2817813"/>
            <a:ext cx="43338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B2B2B2"/>
                </a:solidFill>
              </a:rPr>
              <a:t>I</a:t>
            </a: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3348038" y="3357563"/>
            <a:ext cx="792162" cy="935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5219700" y="3573463"/>
            <a:ext cx="79216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1187450" y="728663"/>
            <a:ext cx="2978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/>
              <a:t>Kyoto University version: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490538" y="3116263"/>
            <a:ext cx="79819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From the Kyoto University version of the Plumb-McEwan experiment:</a:t>
            </a:r>
            <a:endParaRPr lang="en-US" sz="1800"/>
          </a:p>
          <a:p>
            <a:r>
              <a:rPr lang="en-US" sz="1800">
                <a:hlinkClick r:id="rId4"/>
              </a:rPr>
              <a:t>www.gfd-dennou.org/library/gfd_exp/</a:t>
            </a:r>
            <a:r>
              <a:rPr lang="en-US" sz="1800"/>
              <a:t>  or</a:t>
            </a:r>
            <a:r>
              <a:rPr lang="en-GB" sz="1800"/>
              <a:t> websearch  QBO  “Tech Tips”</a:t>
            </a:r>
          </a:p>
          <a:p>
            <a:endParaRPr lang="en-GB" sz="1800"/>
          </a:p>
          <a:p>
            <a:r>
              <a:rPr lang="en-GB" sz="1800" b="1">
                <a:solidFill>
                  <a:srgbClr val="FF0000"/>
                </a:solidFill>
              </a:rPr>
              <a:t>Anti-frictional:</a:t>
            </a:r>
            <a:r>
              <a:rPr lang="en-GB" sz="1800"/>
              <a:t> an annulus of stratified fluid is driven away from solid rotation</a:t>
            </a:r>
          </a:p>
          <a:p>
            <a:r>
              <a:rPr lang="en-GB" sz="1800"/>
              <a:t>by </a:t>
            </a:r>
            <a:r>
              <a:rPr lang="en-GB" sz="1800" b="1">
                <a:solidFill>
                  <a:srgbClr val="FF0000"/>
                </a:solidFill>
              </a:rPr>
              <a:t>nothing more than the imposition of fluctuations at its top boundary.</a:t>
            </a:r>
          </a:p>
          <a:p>
            <a:endParaRPr lang="en-GB" sz="1800" b="1">
              <a:solidFill>
                <a:srgbClr val="FF0000"/>
              </a:solidFill>
            </a:endParaRPr>
          </a:p>
          <a:p>
            <a:r>
              <a:rPr lang="en-GB" sz="1800"/>
              <a:t>In the real QBO, waves dissipate partly by breaking.– turbulent indeed!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0" y="5586413"/>
            <a:ext cx="8951913" cy="1082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439738" y="5300663"/>
            <a:ext cx="8332787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But the key point is mean momentum transport is dynamically organized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by the waves – a </a:t>
            </a:r>
            <a:r>
              <a:rPr lang="en-GB" sz="2000" b="1">
                <a:solidFill>
                  <a:srgbClr val="FF0000"/>
                </a:solidFill>
              </a:rPr>
              <a:t>long-range</a:t>
            </a:r>
            <a:r>
              <a:rPr lang="en-GB" sz="2000"/>
              <a:t> effect – and by their interplay with the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/>
              <a:t>mean flow </a:t>
            </a:r>
            <a:r>
              <a:rPr lang="en-GB" sz="1800">
                <a:solidFill>
                  <a:srgbClr val="FF3300"/>
                </a:solidFill>
              </a:rPr>
              <a:t>(</a:t>
            </a:r>
            <a:r>
              <a:rPr lang="en-US" sz="1800">
                <a:solidFill>
                  <a:srgbClr val="FF3300"/>
                </a:solidFill>
              </a:rPr>
              <a:t>Bühler 2009 &amp; 2014, </a:t>
            </a:r>
            <a:r>
              <a:rPr lang="en-US" sz="1800" i="1">
                <a:solidFill>
                  <a:srgbClr val="FF3300"/>
                </a:solidFill>
              </a:rPr>
              <a:t>Waves and Mean Flows,</a:t>
            </a:r>
            <a:r>
              <a:rPr lang="en-US" sz="1800">
                <a:solidFill>
                  <a:srgbClr val="FF3300"/>
                </a:solidFill>
              </a:rPr>
              <a:t> Cambridge U.Press.)</a:t>
            </a:r>
            <a:endParaRPr lang="en-US" sz="1800" i="1"/>
          </a:p>
        </p:txBody>
      </p:sp>
      <p:pic>
        <p:nvPicPr>
          <p:cNvPr id="4" name="no_qbo_vbo01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" y="203200"/>
            <a:ext cx="3735388" cy="2801938"/>
          </a:xfrm>
          <a:noFill/>
          <a:ln>
            <a:miter lim="800000"/>
            <a:headEnd/>
            <a:tailEnd/>
          </a:ln>
        </p:spPr>
      </p:pic>
      <p:pic>
        <p:nvPicPr>
          <p:cNvPr id="5" name="qbo_vbo02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198438"/>
            <a:ext cx="3740150" cy="28067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490538" y="3116263"/>
            <a:ext cx="79819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From the Kyoto University version of the Plumb-McEwan experiment:</a:t>
            </a:r>
            <a:endParaRPr lang="en-US" sz="1800"/>
          </a:p>
          <a:p>
            <a:r>
              <a:rPr lang="en-US" sz="1800">
                <a:hlinkClick r:id="rId4"/>
              </a:rPr>
              <a:t>www.gfd-dennou.org/library/gfd_exp/</a:t>
            </a:r>
            <a:r>
              <a:rPr lang="en-US" sz="1800"/>
              <a:t>  or</a:t>
            </a:r>
            <a:r>
              <a:rPr lang="en-GB" sz="1800"/>
              <a:t> websearch  QBO  “Tech Tips”</a:t>
            </a:r>
          </a:p>
          <a:p>
            <a:endParaRPr lang="en-GB" sz="1800"/>
          </a:p>
          <a:p>
            <a:r>
              <a:rPr lang="en-GB" sz="1800" b="1">
                <a:solidFill>
                  <a:srgbClr val="FF0000"/>
                </a:solidFill>
              </a:rPr>
              <a:t>Anti-frictional:</a:t>
            </a:r>
            <a:r>
              <a:rPr lang="en-GB" sz="1800"/>
              <a:t> an annulus of stratified fluid is driven away from solid rotation</a:t>
            </a:r>
          </a:p>
          <a:p>
            <a:r>
              <a:rPr lang="en-GB" sz="1800"/>
              <a:t>by </a:t>
            </a:r>
            <a:r>
              <a:rPr lang="en-GB" sz="1800" b="1">
                <a:solidFill>
                  <a:srgbClr val="FF0000"/>
                </a:solidFill>
              </a:rPr>
              <a:t>nothing more than the imposition of fluctuations at its top boundary.</a:t>
            </a:r>
          </a:p>
          <a:p>
            <a:endParaRPr lang="en-GB" sz="1800" b="1">
              <a:solidFill>
                <a:srgbClr val="FF0000"/>
              </a:solidFill>
            </a:endParaRPr>
          </a:p>
          <a:p>
            <a:r>
              <a:rPr lang="en-GB" sz="1800"/>
              <a:t>In the real QBO, waves dissipate partly by breaking.– turbulent indeed!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110595" name="Rectangle 5"/>
          <p:cNvSpPr>
            <a:spLocks noChangeArrowheads="1"/>
          </p:cNvSpPr>
          <p:nvPr/>
        </p:nvSpPr>
        <p:spPr bwMode="auto">
          <a:xfrm>
            <a:off x="0" y="5586413"/>
            <a:ext cx="8951913" cy="1082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0596" name="Text Box 6"/>
          <p:cNvSpPr txBox="1">
            <a:spLocks noChangeArrowheads="1"/>
          </p:cNvSpPr>
          <p:nvPr/>
        </p:nvSpPr>
        <p:spPr bwMode="auto">
          <a:xfrm>
            <a:off x="401776" y="5300663"/>
            <a:ext cx="84087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 dirty="0"/>
              <a:t>But the key point is mean momentum transport is dynamically organized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 dirty="0"/>
              <a:t>by the waves – a </a:t>
            </a:r>
            <a:r>
              <a:rPr lang="en-GB" sz="2000" b="1" dirty="0">
                <a:solidFill>
                  <a:srgbClr val="FF0000"/>
                </a:solidFill>
              </a:rPr>
              <a:t>long-range</a:t>
            </a:r>
            <a:r>
              <a:rPr lang="en-GB" sz="2000" dirty="0"/>
              <a:t> effect – and by their interplay with the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GB" sz="2000" dirty="0"/>
              <a:t>mean flow </a:t>
            </a:r>
            <a:r>
              <a:rPr lang="en-GB" sz="1800" dirty="0">
                <a:solidFill>
                  <a:srgbClr val="FF3300"/>
                </a:solidFill>
              </a:rPr>
              <a:t>(</a:t>
            </a:r>
            <a:r>
              <a:rPr lang="en-US" sz="1800" dirty="0" err="1">
                <a:solidFill>
                  <a:srgbClr val="FF3300"/>
                </a:solidFill>
              </a:rPr>
              <a:t>Bühler</a:t>
            </a:r>
            <a:r>
              <a:rPr lang="en-US" sz="1800" dirty="0">
                <a:solidFill>
                  <a:srgbClr val="FF3300"/>
                </a:solidFill>
              </a:rPr>
              <a:t> 2009 &amp; 2014, </a:t>
            </a:r>
            <a:r>
              <a:rPr lang="en-US" sz="1800" i="1" dirty="0">
                <a:solidFill>
                  <a:srgbClr val="FF3300"/>
                </a:solidFill>
              </a:rPr>
              <a:t>Waves and Mean Flows,</a:t>
            </a:r>
            <a:r>
              <a:rPr lang="en-US" sz="1800" dirty="0">
                <a:solidFill>
                  <a:srgbClr val="FF3300"/>
                </a:solidFill>
              </a:rPr>
              <a:t> Cambridge </a:t>
            </a:r>
            <a:r>
              <a:rPr lang="en-US" sz="1800" dirty="0" err="1">
                <a:solidFill>
                  <a:srgbClr val="FF3300"/>
                </a:solidFill>
              </a:rPr>
              <a:t>U.Press</a:t>
            </a:r>
            <a:r>
              <a:rPr lang="en-US" sz="1800" dirty="0" smtClean="0">
                <a:solidFill>
                  <a:srgbClr val="FF3300"/>
                </a:solidFill>
              </a:rPr>
              <a:t>.)</a:t>
            </a:r>
          </a:p>
        </p:txBody>
      </p:sp>
      <p:pic>
        <p:nvPicPr>
          <p:cNvPr id="4" name="no_qbo_vbo01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125" y="203200"/>
            <a:ext cx="3735388" cy="2801938"/>
          </a:xfrm>
          <a:noFill/>
          <a:ln>
            <a:miter lim="800000"/>
            <a:headEnd/>
            <a:tailEnd/>
          </a:ln>
        </p:spPr>
      </p:pic>
      <p:pic>
        <p:nvPicPr>
          <p:cNvPr id="5" name="qbo_vbo02.wmv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198438"/>
            <a:ext cx="3740150" cy="2806700"/>
          </a:xfrm>
          <a:noFill/>
          <a:ln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199" y="6309586"/>
            <a:ext cx="9089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/>
              <a:t>Wave-induced momentum transport also drives </a:t>
            </a:r>
            <a:r>
              <a:rPr lang="en-US" sz="2000" dirty="0" err="1" smtClean="0"/>
              <a:t>extratropical</a:t>
            </a:r>
            <a:r>
              <a:rPr lang="en-US" sz="2000" dirty="0" smtClean="0"/>
              <a:t> mean circulations: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3200" y="2191660"/>
            <a:ext cx="23647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Sunnniest</a:t>
            </a:r>
            <a:r>
              <a:rPr lang="en-GB" sz="2000" dirty="0" smtClean="0"/>
              <a:t> place</a:t>
            </a:r>
          </a:p>
          <a:p>
            <a:r>
              <a:rPr lang="en-GB" sz="2000" dirty="0" smtClean="0"/>
              <a:t>on earth!</a:t>
            </a:r>
          </a:p>
          <a:p>
            <a:r>
              <a:rPr lang="en-GB" sz="1800" dirty="0" smtClean="0"/>
              <a:t>(Gyroscopic pumping</a:t>
            </a:r>
          </a:p>
          <a:p>
            <a:r>
              <a:rPr lang="en-GB" sz="1800" dirty="0" smtClean="0"/>
              <a:t>by breaking gravity</a:t>
            </a:r>
          </a:p>
          <a:p>
            <a:r>
              <a:rPr lang="en-GB" sz="1800" dirty="0" smtClean="0"/>
              <a:t>waves)</a:t>
            </a:r>
            <a:endParaRPr lang="en-GB" sz="18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19085" y="1378857"/>
            <a:ext cx="653144" cy="928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3200" y="2191660"/>
            <a:ext cx="23647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Sunnniest</a:t>
            </a:r>
            <a:r>
              <a:rPr lang="en-GB" sz="2000" dirty="0" smtClean="0"/>
              <a:t> place</a:t>
            </a:r>
          </a:p>
          <a:p>
            <a:r>
              <a:rPr lang="en-GB" sz="2000" dirty="0" smtClean="0"/>
              <a:t>on earth!</a:t>
            </a:r>
          </a:p>
          <a:p>
            <a:r>
              <a:rPr lang="en-GB" sz="1800" dirty="0" smtClean="0"/>
              <a:t>(Gyroscopic pumping</a:t>
            </a:r>
          </a:p>
          <a:p>
            <a:r>
              <a:rPr lang="en-GB" sz="1800" dirty="0" smtClean="0"/>
              <a:t>by breaking gravity</a:t>
            </a:r>
          </a:p>
          <a:p>
            <a:r>
              <a:rPr lang="en-GB" sz="1800" dirty="0" smtClean="0"/>
              <a:t>waves)</a:t>
            </a:r>
            <a:endParaRPr lang="en-GB" sz="1800" dirty="0"/>
          </a:p>
        </p:txBody>
      </p:sp>
      <p:sp>
        <p:nvSpPr>
          <p:cNvPr id="6" name="Oval 5"/>
          <p:cNvSpPr/>
          <p:nvPr/>
        </p:nvSpPr>
        <p:spPr bwMode="auto">
          <a:xfrm>
            <a:off x="6622475" y="2867891"/>
            <a:ext cx="1205345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19085" y="1378857"/>
            <a:ext cx="653144" cy="928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et-stream-clouds-egypt-trim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336" y="-35839"/>
            <a:ext cx="9228392" cy="9252299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97522" y="43700"/>
            <a:ext cx="8896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Other examples of  </a:t>
            </a:r>
            <a:r>
              <a:rPr lang="en-GB" sz="2000" dirty="0" err="1" smtClean="0">
                <a:solidFill>
                  <a:schemeClr val="bg1"/>
                </a:solidFill>
              </a:rPr>
              <a:t>jetstreams</a:t>
            </a:r>
            <a:r>
              <a:rPr lang="en-GB" sz="2000" dirty="0" smtClean="0">
                <a:solidFill>
                  <a:schemeClr val="bg1"/>
                </a:solidFill>
              </a:rPr>
              <a:t>  in the atmosphere-ocean system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include the </a:t>
            </a:r>
            <a:r>
              <a:rPr lang="en-GB" sz="2000" b="1" dirty="0" smtClean="0">
                <a:solidFill>
                  <a:schemeClr val="bg1"/>
                </a:solidFill>
              </a:rPr>
              <a:t>great  </a:t>
            </a:r>
            <a:r>
              <a:rPr lang="en-GB" sz="2000" b="1" dirty="0" err="1" smtClean="0">
                <a:solidFill>
                  <a:schemeClr val="bg1"/>
                </a:solidFill>
              </a:rPr>
              <a:t>tropopause</a:t>
            </a:r>
            <a:r>
              <a:rPr lang="en-GB" sz="2000" b="1" dirty="0" smtClean="0">
                <a:solidFill>
                  <a:schemeClr val="bg1"/>
                </a:solidFill>
              </a:rPr>
              <a:t>  jets </a:t>
            </a:r>
            <a:r>
              <a:rPr lang="en-GB" sz="1800" dirty="0" smtClean="0">
                <a:solidFill>
                  <a:schemeClr val="bg1"/>
                </a:solidFill>
              </a:rPr>
              <a:t>–</a:t>
            </a:r>
            <a:r>
              <a:rPr lang="en-GB" sz="2000" dirty="0" smtClean="0">
                <a:solidFill>
                  <a:schemeClr val="bg1"/>
                </a:solidFill>
              </a:rPr>
              <a:t> sometimes marked by clouds, as here: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3200" y="2191660"/>
            <a:ext cx="236475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Sunnniest</a:t>
            </a:r>
            <a:r>
              <a:rPr lang="en-GB" sz="2000" dirty="0" smtClean="0"/>
              <a:t> place</a:t>
            </a:r>
          </a:p>
          <a:p>
            <a:r>
              <a:rPr lang="en-GB" sz="2000" dirty="0" smtClean="0"/>
              <a:t>on earth!</a:t>
            </a:r>
          </a:p>
          <a:p>
            <a:r>
              <a:rPr lang="en-GB" sz="1800" dirty="0" smtClean="0"/>
              <a:t>(Gyroscopic pumping</a:t>
            </a:r>
          </a:p>
          <a:p>
            <a:r>
              <a:rPr lang="en-GB" sz="1800" dirty="0" smtClean="0"/>
              <a:t>by breaking gravity</a:t>
            </a:r>
          </a:p>
          <a:p>
            <a:r>
              <a:rPr lang="en-GB" sz="1800" dirty="0" smtClean="0"/>
              <a:t>waves)</a:t>
            </a:r>
            <a:endParaRPr lang="en-GB" sz="18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19085" y="1378857"/>
            <a:ext cx="653144" cy="928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 bwMode="auto">
          <a:xfrm>
            <a:off x="6622475" y="2867891"/>
            <a:ext cx="1205345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2" y="4753417"/>
            <a:ext cx="231345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Brewer-Dobson</a:t>
            </a:r>
          </a:p>
          <a:p>
            <a:r>
              <a:rPr lang="en-GB" sz="2000" dirty="0" smtClean="0"/>
              <a:t>circulation:</a:t>
            </a:r>
          </a:p>
          <a:p>
            <a:r>
              <a:rPr lang="en-GB" sz="1800" dirty="0" smtClean="0"/>
              <a:t>(gyroscopic pumping</a:t>
            </a:r>
          </a:p>
          <a:p>
            <a:r>
              <a:rPr lang="en-GB" sz="1800" dirty="0" smtClean="0"/>
              <a:t>by breaking </a:t>
            </a:r>
            <a:r>
              <a:rPr lang="en-GB" sz="1800" dirty="0" err="1" smtClean="0"/>
              <a:t>Rossby</a:t>
            </a:r>
            <a:endParaRPr lang="en-GB" sz="1800" dirty="0" smtClean="0"/>
          </a:p>
          <a:p>
            <a:r>
              <a:rPr lang="en-GB" sz="1800" dirty="0" smtClean="0"/>
              <a:t>waves)</a:t>
            </a:r>
            <a:endParaRPr lang="en-GB" sz="1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148114" y="4586515"/>
            <a:ext cx="1436915" cy="3918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133601" y="3439887"/>
            <a:ext cx="3831771" cy="1465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cmwf24-gyr-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825500"/>
            <a:ext cx="452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6" name="Text Box 3"/>
          <p:cNvSpPr txBox="1">
            <a:spLocks noChangeArrowheads="1"/>
          </p:cNvSpPr>
          <p:nvPr/>
        </p:nvSpPr>
        <p:spPr bwMode="auto">
          <a:xfrm>
            <a:off x="739775" y="423863"/>
            <a:ext cx="7140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 </a:t>
            </a:r>
            <a:r>
              <a:rPr lang="en-GB" sz="2800"/>
              <a:t>Gyroscopic</a:t>
            </a:r>
            <a:r>
              <a:rPr lang="en-GB"/>
              <a:t> </a:t>
            </a:r>
            <a:r>
              <a:rPr lang="en-GB" sz="2800"/>
              <a:t>pumpi</a:t>
            </a:r>
            <a:r>
              <a:rPr lang="en-GB" sz="2800">
                <a:solidFill>
                  <a:schemeClr val="tx2"/>
                </a:solidFill>
              </a:rPr>
              <a:t>ng is</a:t>
            </a:r>
            <a:r>
              <a:rPr lang="en-GB" sz="2800" b="1">
                <a:solidFill>
                  <a:schemeClr val="tx2"/>
                </a:solidFill>
              </a:rPr>
              <a:t> easy </a:t>
            </a:r>
            <a:r>
              <a:rPr lang="en-GB" sz="2800">
                <a:solidFill>
                  <a:schemeClr val="tx2"/>
                </a:solidFill>
              </a:rPr>
              <a:t>to understand: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908675" y="3486150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(persistent)</a:t>
            </a:r>
            <a:endParaRPr lang="en-US" sz="1600"/>
          </a:p>
        </p:txBody>
      </p:sp>
      <p:sp>
        <p:nvSpPr>
          <p:cNvPr id="153609" name="Text Box 4"/>
          <p:cNvSpPr txBox="1">
            <a:spLocks noChangeArrowheads="1"/>
          </p:cNvSpPr>
          <p:nvPr/>
        </p:nvSpPr>
        <p:spPr bwMode="auto">
          <a:xfrm>
            <a:off x="712788" y="15494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Rapidly-rotating system!</a:t>
            </a:r>
          </a:p>
          <a:p>
            <a:r>
              <a:rPr lang="en-GB" sz="2000"/>
              <a:t>Low Rossby number,</a:t>
            </a:r>
          </a:p>
          <a:p>
            <a:r>
              <a:rPr lang="en-GB" sz="2000"/>
              <a:t>Coriolis effects are </a:t>
            </a:r>
            <a:r>
              <a:rPr lang="en-GB" sz="2000" b="1"/>
              <a:t>strong</a:t>
            </a:r>
            <a:r>
              <a:rPr lang="en-GB" sz="2000"/>
              <a:t>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cmwf24-gyr-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825500"/>
            <a:ext cx="452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Line 6"/>
          <p:cNvSpPr>
            <a:spLocks noChangeShapeType="1"/>
          </p:cNvSpPr>
          <p:nvPr/>
        </p:nvSpPr>
        <p:spPr bwMode="auto">
          <a:xfrm flipV="1">
            <a:off x="4540250" y="2163763"/>
            <a:ext cx="360363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5" name="Line 7"/>
          <p:cNvSpPr>
            <a:spLocks noChangeShapeType="1"/>
          </p:cNvSpPr>
          <p:nvPr/>
        </p:nvSpPr>
        <p:spPr bwMode="auto">
          <a:xfrm flipH="1" flipV="1">
            <a:off x="8228013" y="2178050"/>
            <a:ext cx="287337" cy="431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6" name="Text Box 3"/>
          <p:cNvSpPr txBox="1">
            <a:spLocks noChangeArrowheads="1"/>
          </p:cNvSpPr>
          <p:nvPr/>
        </p:nvSpPr>
        <p:spPr bwMode="auto">
          <a:xfrm>
            <a:off x="739775" y="423863"/>
            <a:ext cx="7140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 </a:t>
            </a:r>
            <a:r>
              <a:rPr lang="en-GB" sz="2800"/>
              <a:t>Gyroscopic</a:t>
            </a:r>
            <a:r>
              <a:rPr lang="en-GB"/>
              <a:t> </a:t>
            </a:r>
            <a:r>
              <a:rPr lang="en-GB" sz="2800"/>
              <a:t>pumpi</a:t>
            </a:r>
            <a:r>
              <a:rPr lang="en-GB" sz="2800">
                <a:solidFill>
                  <a:schemeClr val="tx2"/>
                </a:solidFill>
              </a:rPr>
              <a:t>ng is</a:t>
            </a:r>
            <a:r>
              <a:rPr lang="en-GB" sz="2800" b="1">
                <a:solidFill>
                  <a:schemeClr val="tx2"/>
                </a:solidFill>
              </a:rPr>
              <a:t> easy </a:t>
            </a:r>
            <a:r>
              <a:rPr lang="en-GB" sz="2800">
                <a:solidFill>
                  <a:schemeClr val="tx2"/>
                </a:solidFill>
              </a:rPr>
              <a:t>to understand: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53607" name="Text Box 5"/>
          <p:cNvSpPr txBox="1">
            <a:spLocks noChangeArrowheads="1"/>
          </p:cNvSpPr>
          <p:nvPr/>
        </p:nvSpPr>
        <p:spPr bwMode="auto">
          <a:xfrm>
            <a:off x="711200" y="2921000"/>
            <a:ext cx="34483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Coriolis</a:t>
            </a:r>
            <a:r>
              <a:rPr lang="en-GB" sz="2000" dirty="0"/>
              <a:t> force </a:t>
            </a:r>
            <a:r>
              <a:rPr lang="en-GB" sz="2000" b="1" dirty="0">
                <a:solidFill>
                  <a:srgbClr val="FF0000"/>
                </a:solidFill>
              </a:rPr>
              <a:t>turns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fluid </a:t>
            </a:r>
            <a:r>
              <a:rPr lang="en-GB" sz="2000" b="1" dirty="0" err="1">
                <a:solidFill>
                  <a:srgbClr val="FF0000"/>
                </a:solidFill>
              </a:rPr>
              <a:t>poleward</a:t>
            </a:r>
            <a:r>
              <a:rPr lang="en-GB" sz="2000" dirty="0"/>
              <a:t>: a robust</a:t>
            </a:r>
          </a:p>
          <a:p>
            <a:r>
              <a:rPr lang="en-GB" sz="2000" dirty="0"/>
              <a:t>and systematic </a:t>
            </a:r>
            <a:r>
              <a:rPr lang="en-GB" sz="2000" b="1" dirty="0"/>
              <a:t>mechanical</a:t>
            </a:r>
          </a:p>
          <a:p>
            <a:r>
              <a:rPr lang="en-GB" sz="2000" b="1" dirty="0"/>
              <a:t>pumping effect</a:t>
            </a:r>
            <a:r>
              <a:rPr lang="en-GB" sz="2000" dirty="0"/>
              <a:t>.  Another</a:t>
            </a:r>
          </a:p>
          <a:p>
            <a:r>
              <a:rPr lang="en-GB" sz="2000" dirty="0"/>
              <a:t>example is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Ekman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pumping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908675" y="3486150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(persistent)</a:t>
            </a:r>
            <a:endParaRPr lang="en-US" sz="1600"/>
          </a:p>
        </p:txBody>
      </p:sp>
      <p:sp>
        <p:nvSpPr>
          <p:cNvPr id="153609" name="Text Box 4"/>
          <p:cNvSpPr txBox="1">
            <a:spLocks noChangeArrowheads="1"/>
          </p:cNvSpPr>
          <p:nvPr/>
        </p:nvSpPr>
        <p:spPr bwMode="auto">
          <a:xfrm>
            <a:off x="712788" y="15494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Rapidly-rotating system!</a:t>
            </a:r>
          </a:p>
          <a:p>
            <a:r>
              <a:rPr lang="en-GB" sz="2000"/>
              <a:t>Low Rossby number,</a:t>
            </a:r>
          </a:p>
          <a:p>
            <a:r>
              <a:rPr lang="en-GB" sz="2000"/>
              <a:t>Coriolis effects are </a:t>
            </a:r>
            <a:r>
              <a:rPr lang="en-GB" sz="2000" b="1"/>
              <a:t>strong</a:t>
            </a:r>
            <a:r>
              <a:rPr lang="en-GB" sz="2000"/>
              <a:t>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cmwf24-gyr-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825500"/>
            <a:ext cx="452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4" name="Line 6"/>
          <p:cNvSpPr>
            <a:spLocks noChangeShapeType="1"/>
          </p:cNvSpPr>
          <p:nvPr/>
        </p:nvSpPr>
        <p:spPr bwMode="auto">
          <a:xfrm flipV="1">
            <a:off x="4540250" y="2163763"/>
            <a:ext cx="360363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5" name="Line 7"/>
          <p:cNvSpPr>
            <a:spLocks noChangeShapeType="1"/>
          </p:cNvSpPr>
          <p:nvPr/>
        </p:nvSpPr>
        <p:spPr bwMode="auto">
          <a:xfrm flipH="1" flipV="1">
            <a:off x="8228013" y="2178050"/>
            <a:ext cx="287337" cy="431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6" name="Text Box 3"/>
          <p:cNvSpPr txBox="1">
            <a:spLocks noChangeArrowheads="1"/>
          </p:cNvSpPr>
          <p:nvPr/>
        </p:nvSpPr>
        <p:spPr bwMode="auto">
          <a:xfrm>
            <a:off x="739775" y="423863"/>
            <a:ext cx="7140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 </a:t>
            </a:r>
            <a:r>
              <a:rPr lang="en-GB" sz="2800"/>
              <a:t>Gyroscopic</a:t>
            </a:r>
            <a:r>
              <a:rPr lang="en-GB"/>
              <a:t> </a:t>
            </a:r>
            <a:r>
              <a:rPr lang="en-GB" sz="2800"/>
              <a:t>pumpi</a:t>
            </a:r>
            <a:r>
              <a:rPr lang="en-GB" sz="2800">
                <a:solidFill>
                  <a:schemeClr val="tx2"/>
                </a:solidFill>
              </a:rPr>
              <a:t>ng is</a:t>
            </a:r>
            <a:r>
              <a:rPr lang="en-GB" sz="2800" b="1">
                <a:solidFill>
                  <a:schemeClr val="tx2"/>
                </a:solidFill>
              </a:rPr>
              <a:t> easy </a:t>
            </a:r>
            <a:r>
              <a:rPr lang="en-GB" sz="2800">
                <a:solidFill>
                  <a:schemeClr val="tx2"/>
                </a:solidFill>
              </a:rPr>
              <a:t>to understand: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53607" name="Text Box 5"/>
          <p:cNvSpPr txBox="1">
            <a:spLocks noChangeArrowheads="1"/>
          </p:cNvSpPr>
          <p:nvPr/>
        </p:nvSpPr>
        <p:spPr bwMode="auto">
          <a:xfrm>
            <a:off x="711200" y="2921000"/>
            <a:ext cx="802694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Coriolis</a:t>
            </a:r>
            <a:r>
              <a:rPr lang="en-GB" sz="2000" dirty="0"/>
              <a:t> force </a:t>
            </a:r>
            <a:r>
              <a:rPr lang="en-GB" sz="2000" b="1" dirty="0">
                <a:solidFill>
                  <a:srgbClr val="FF0000"/>
                </a:solidFill>
              </a:rPr>
              <a:t>turns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fluid </a:t>
            </a:r>
            <a:r>
              <a:rPr lang="en-GB" sz="2000" b="1" dirty="0" err="1">
                <a:solidFill>
                  <a:srgbClr val="FF0000"/>
                </a:solidFill>
              </a:rPr>
              <a:t>poleward</a:t>
            </a:r>
            <a:r>
              <a:rPr lang="en-GB" sz="2000" dirty="0"/>
              <a:t>: a robust</a:t>
            </a:r>
          </a:p>
          <a:p>
            <a:r>
              <a:rPr lang="en-GB" sz="2000" dirty="0"/>
              <a:t>and systematic </a:t>
            </a:r>
            <a:r>
              <a:rPr lang="en-GB" sz="2000" b="1" dirty="0"/>
              <a:t>mechanical</a:t>
            </a:r>
          </a:p>
          <a:p>
            <a:r>
              <a:rPr lang="en-GB" sz="2000" b="1" dirty="0"/>
              <a:t>pumping effect</a:t>
            </a:r>
            <a:r>
              <a:rPr lang="en-GB" sz="2000" dirty="0"/>
              <a:t>.  Another</a:t>
            </a:r>
          </a:p>
          <a:p>
            <a:r>
              <a:rPr lang="en-GB" sz="2000" dirty="0"/>
              <a:t>example is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Ekman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pumping.</a:t>
            </a:r>
          </a:p>
          <a:p>
            <a:endParaRPr lang="en-GB" dirty="0"/>
          </a:p>
          <a:p>
            <a:r>
              <a:rPr lang="en-GB" sz="2000" dirty="0" smtClean="0"/>
              <a:t>In </a:t>
            </a:r>
            <a:r>
              <a:rPr lang="en-GB" sz="2000" dirty="0"/>
              <a:t>the stratospheric </a:t>
            </a:r>
            <a:r>
              <a:rPr lang="en-GB" sz="2000" dirty="0" smtClean="0"/>
              <a:t>case</a:t>
            </a:r>
          </a:p>
          <a:p>
            <a:r>
              <a:rPr lang="en-GB" sz="2000" dirty="0" smtClean="0"/>
              <a:t>the force is </a:t>
            </a:r>
            <a:r>
              <a:rPr lang="en-GB" sz="2000" dirty="0"/>
              <a:t>due mainly to</a:t>
            </a:r>
          </a:p>
          <a:p>
            <a:r>
              <a:rPr lang="en-GB" sz="2000" b="1" dirty="0">
                <a:solidFill>
                  <a:srgbClr val="FF3300"/>
                </a:solidFill>
              </a:rPr>
              <a:t>breaking</a:t>
            </a:r>
            <a:r>
              <a:rPr lang="en-GB" sz="2000" dirty="0"/>
              <a:t> </a:t>
            </a:r>
            <a:r>
              <a:rPr lang="en-GB" sz="2000" b="1" dirty="0" err="1">
                <a:solidFill>
                  <a:srgbClr val="FF3300"/>
                </a:solidFill>
              </a:rPr>
              <a:t>Rossby</a:t>
            </a:r>
            <a:r>
              <a:rPr lang="en-GB" sz="2000" b="1" dirty="0">
                <a:solidFill>
                  <a:srgbClr val="FF3300"/>
                </a:solidFill>
              </a:rPr>
              <a:t> waves.</a:t>
            </a:r>
            <a:r>
              <a:rPr lang="en-GB" sz="2000" dirty="0"/>
              <a:t>  That’s why the Brewer-Dobson circulation</a:t>
            </a:r>
          </a:p>
          <a:p>
            <a:r>
              <a:rPr lang="en-GB" sz="2000" dirty="0"/>
              <a:t>is always </a:t>
            </a:r>
            <a:r>
              <a:rPr lang="en-GB" sz="2000" dirty="0" err="1"/>
              <a:t>poleward</a:t>
            </a:r>
            <a:r>
              <a:rPr lang="en-GB" sz="2000" dirty="0"/>
              <a:t>.  In the </a:t>
            </a:r>
            <a:r>
              <a:rPr lang="en-GB" sz="2000" dirty="0" err="1"/>
              <a:t>Ekman</a:t>
            </a:r>
            <a:r>
              <a:rPr lang="en-GB" sz="2000" dirty="0"/>
              <a:t> case the force is due to </a:t>
            </a:r>
            <a:r>
              <a:rPr lang="en-GB" sz="2000" b="1" dirty="0">
                <a:solidFill>
                  <a:srgbClr val="FF0000"/>
                </a:solidFill>
              </a:rPr>
              <a:t>friction</a:t>
            </a:r>
            <a:r>
              <a:rPr lang="en-GB" sz="2000" dirty="0"/>
              <a:t>,</a:t>
            </a:r>
            <a:endParaRPr lang="en-US" sz="1800" dirty="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908675" y="3486150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(persistent)</a:t>
            </a:r>
            <a:endParaRPr lang="en-US" sz="1600"/>
          </a:p>
        </p:txBody>
      </p:sp>
      <p:sp>
        <p:nvSpPr>
          <p:cNvPr id="153609" name="Text Box 4"/>
          <p:cNvSpPr txBox="1">
            <a:spLocks noChangeArrowheads="1"/>
          </p:cNvSpPr>
          <p:nvPr/>
        </p:nvSpPr>
        <p:spPr bwMode="auto">
          <a:xfrm>
            <a:off x="712788" y="15494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Rapidly-rotating system!</a:t>
            </a:r>
          </a:p>
          <a:p>
            <a:r>
              <a:rPr lang="en-GB" sz="2000"/>
              <a:t>Low Rossby number,</a:t>
            </a:r>
          </a:p>
          <a:p>
            <a:r>
              <a:rPr lang="en-GB" sz="2000"/>
              <a:t>Coriolis effects are </a:t>
            </a:r>
            <a:r>
              <a:rPr lang="en-GB" sz="2000" b="1"/>
              <a:t>strong</a:t>
            </a:r>
            <a:r>
              <a:rPr lang="en-GB" sz="2000"/>
              <a:t>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ecmwf24-gyr-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1488" y="825500"/>
            <a:ext cx="4521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Text Box 5"/>
          <p:cNvSpPr txBox="1">
            <a:spLocks noChangeArrowheads="1"/>
          </p:cNvSpPr>
          <p:nvPr/>
        </p:nvSpPr>
        <p:spPr bwMode="auto">
          <a:xfrm>
            <a:off x="63500" y="6201461"/>
            <a:ext cx="912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/>
              <a:t>Now recognized as crucial to the solar problem too</a:t>
            </a:r>
            <a:r>
              <a:rPr lang="en-GB" sz="1800" dirty="0"/>
              <a:t>: L. </a:t>
            </a:r>
            <a:r>
              <a:rPr lang="en-GB" sz="1800" dirty="0" err="1"/>
              <a:t>Mestel</a:t>
            </a:r>
            <a:r>
              <a:rPr lang="en-GB" sz="1800" dirty="0"/>
              <a:t> (2012) </a:t>
            </a:r>
            <a:r>
              <a:rPr lang="en-GB" sz="1800" i="1" dirty="0"/>
              <a:t>Stellar Magnetism</a:t>
            </a:r>
            <a:r>
              <a:rPr lang="en-GB" sz="1800" dirty="0"/>
              <a:t> (OUP)</a:t>
            </a:r>
            <a:endParaRPr lang="en-US" sz="1800" dirty="0"/>
          </a:p>
        </p:txBody>
      </p:sp>
      <p:sp>
        <p:nvSpPr>
          <p:cNvPr id="153604" name="Line 6"/>
          <p:cNvSpPr>
            <a:spLocks noChangeShapeType="1"/>
          </p:cNvSpPr>
          <p:nvPr/>
        </p:nvSpPr>
        <p:spPr bwMode="auto">
          <a:xfrm flipV="1">
            <a:off x="4540250" y="2163763"/>
            <a:ext cx="360363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5" name="Line 7"/>
          <p:cNvSpPr>
            <a:spLocks noChangeShapeType="1"/>
          </p:cNvSpPr>
          <p:nvPr/>
        </p:nvSpPr>
        <p:spPr bwMode="auto">
          <a:xfrm flipH="1" flipV="1">
            <a:off x="8228013" y="2178050"/>
            <a:ext cx="287337" cy="431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53606" name="Text Box 3"/>
          <p:cNvSpPr txBox="1">
            <a:spLocks noChangeArrowheads="1"/>
          </p:cNvSpPr>
          <p:nvPr/>
        </p:nvSpPr>
        <p:spPr bwMode="auto">
          <a:xfrm>
            <a:off x="739775" y="423863"/>
            <a:ext cx="7140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/>
              <a:t> </a:t>
            </a:r>
            <a:r>
              <a:rPr lang="en-GB" sz="2800"/>
              <a:t>Gyroscopic</a:t>
            </a:r>
            <a:r>
              <a:rPr lang="en-GB"/>
              <a:t> </a:t>
            </a:r>
            <a:r>
              <a:rPr lang="en-GB" sz="2800"/>
              <a:t>pumpi</a:t>
            </a:r>
            <a:r>
              <a:rPr lang="en-GB" sz="2800">
                <a:solidFill>
                  <a:schemeClr val="tx2"/>
                </a:solidFill>
              </a:rPr>
              <a:t>ng is</a:t>
            </a:r>
            <a:r>
              <a:rPr lang="en-GB" sz="2800" b="1">
                <a:solidFill>
                  <a:schemeClr val="tx2"/>
                </a:solidFill>
              </a:rPr>
              <a:t> easy </a:t>
            </a:r>
            <a:r>
              <a:rPr lang="en-GB" sz="2800">
                <a:solidFill>
                  <a:schemeClr val="tx2"/>
                </a:solidFill>
              </a:rPr>
              <a:t>to understand:</a:t>
            </a: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53607" name="Text Box 5"/>
          <p:cNvSpPr txBox="1">
            <a:spLocks noChangeArrowheads="1"/>
          </p:cNvSpPr>
          <p:nvPr/>
        </p:nvSpPr>
        <p:spPr bwMode="auto">
          <a:xfrm>
            <a:off x="711200" y="2921000"/>
            <a:ext cx="802694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Coriolis</a:t>
            </a:r>
            <a:r>
              <a:rPr lang="en-GB" sz="2000" dirty="0"/>
              <a:t> force </a:t>
            </a:r>
            <a:r>
              <a:rPr lang="en-GB" sz="2000" b="1" dirty="0">
                <a:solidFill>
                  <a:srgbClr val="FF0000"/>
                </a:solidFill>
              </a:rPr>
              <a:t>turns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fluid </a:t>
            </a:r>
            <a:r>
              <a:rPr lang="en-GB" sz="2000" b="1" dirty="0" err="1">
                <a:solidFill>
                  <a:srgbClr val="FF0000"/>
                </a:solidFill>
              </a:rPr>
              <a:t>poleward</a:t>
            </a:r>
            <a:r>
              <a:rPr lang="en-GB" sz="2000" dirty="0"/>
              <a:t>: a robust</a:t>
            </a:r>
          </a:p>
          <a:p>
            <a:r>
              <a:rPr lang="en-GB" sz="2000" dirty="0"/>
              <a:t>and systematic </a:t>
            </a:r>
            <a:r>
              <a:rPr lang="en-GB" sz="2000" b="1" dirty="0"/>
              <a:t>mechanical</a:t>
            </a:r>
          </a:p>
          <a:p>
            <a:r>
              <a:rPr lang="en-GB" sz="2000" b="1" dirty="0"/>
              <a:t>pumping effect</a:t>
            </a:r>
            <a:r>
              <a:rPr lang="en-GB" sz="2000" dirty="0"/>
              <a:t>.  Another</a:t>
            </a:r>
          </a:p>
          <a:p>
            <a:r>
              <a:rPr lang="en-GB" sz="2000" dirty="0"/>
              <a:t>example is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b="1" dirty="0" err="1">
                <a:solidFill>
                  <a:srgbClr val="FF0000"/>
                </a:solidFill>
              </a:rPr>
              <a:t>Ekman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pumping.</a:t>
            </a:r>
          </a:p>
          <a:p>
            <a:endParaRPr lang="en-GB" dirty="0"/>
          </a:p>
          <a:p>
            <a:r>
              <a:rPr lang="en-GB" sz="2000" dirty="0" smtClean="0"/>
              <a:t>In </a:t>
            </a:r>
            <a:r>
              <a:rPr lang="en-GB" sz="2000" dirty="0"/>
              <a:t>the stratospheric </a:t>
            </a:r>
            <a:r>
              <a:rPr lang="en-GB" sz="2000" dirty="0" smtClean="0"/>
              <a:t>case</a:t>
            </a:r>
          </a:p>
          <a:p>
            <a:r>
              <a:rPr lang="en-GB" sz="2000" dirty="0" smtClean="0"/>
              <a:t>the force is </a:t>
            </a:r>
            <a:r>
              <a:rPr lang="en-GB" sz="2000" dirty="0"/>
              <a:t>due mainly to</a:t>
            </a:r>
          </a:p>
          <a:p>
            <a:r>
              <a:rPr lang="en-GB" sz="2000" b="1" dirty="0">
                <a:solidFill>
                  <a:srgbClr val="FF3300"/>
                </a:solidFill>
              </a:rPr>
              <a:t>breaking</a:t>
            </a:r>
            <a:r>
              <a:rPr lang="en-GB" sz="2000" dirty="0"/>
              <a:t> </a:t>
            </a:r>
            <a:r>
              <a:rPr lang="en-GB" sz="2000" b="1" dirty="0" err="1">
                <a:solidFill>
                  <a:srgbClr val="FF3300"/>
                </a:solidFill>
              </a:rPr>
              <a:t>Rossby</a:t>
            </a:r>
            <a:r>
              <a:rPr lang="en-GB" sz="2000" b="1" dirty="0">
                <a:solidFill>
                  <a:srgbClr val="FF3300"/>
                </a:solidFill>
              </a:rPr>
              <a:t> waves.</a:t>
            </a:r>
            <a:r>
              <a:rPr lang="en-GB" sz="2000" dirty="0"/>
              <a:t>  That’s why the Brewer-Dobson circulation</a:t>
            </a:r>
          </a:p>
          <a:p>
            <a:r>
              <a:rPr lang="en-GB" sz="2000" dirty="0"/>
              <a:t>is always </a:t>
            </a:r>
            <a:r>
              <a:rPr lang="en-GB" sz="2000" dirty="0" err="1"/>
              <a:t>poleward</a:t>
            </a:r>
            <a:r>
              <a:rPr lang="en-GB" sz="2000" dirty="0"/>
              <a:t>.  In the </a:t>
            </a:r>
            <a:r>
              <a:rPr lang="en-GB" sz="2000" dirty="0" err="1"/>
              <a:t>Ekman</a:t>
            </a:r>
            <a:r>
              <a:rPr lang="en-GB" sz="2000" dirty="0"/>
              <a:t> case the force is due to </a:t>
            </a:r>
            <a:r>
              <a:rPr lang="en-GB" sz="2000" b="1" dirty="0">
                <a:solidFill>
                  <a:srgbClr val="FF0000"/>
                </a:solidFill>
              </a:rPr>
              <a:t>friction</a:t>
            </a:r>
            <a:r>
              <a:rPr lang="en-GB" sz="2000" dirty="0"/>
              <a:t>,</a:t>
            </a:r>
            <a:endParaRPr lang="en-US" sz="1800" dirty="0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5908675" y="3486150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(persistent)</a:t>
            </a:r>
            <a:endParaRPr lang="en-US" sz="1600"/>
          </a:p>
        </p:txBody>
      </p:sp>
      <p:sp>
        <p:nvSpPr>
          <p:cNvPr id="153609" name="Text Box 4"/>
          <p:cNvSpPr txBox="1">
            <a:spLocks noChangeArrowheads="1"/>
          </p:cNvSpPr>
          <p:nvPr/>
        </p:nvSpPr>
        <p:spPr bwMode="auto">
          <a:xfrm>
            <a:off x="712788" y="1549400"/>
            <a:ext cx="3216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Rapidly-rotating system!</a:t>
            </a:r>
          </a:p>
          <a:p>
            <a:r>
              <a:rPr lang="en-GB" sz="2000"/>
              <a:t>Low Rossby number,</a:t>
            </a:r>
          </a:p>
          <a:p>
            <a:r>
              <a:rPr lang="en-GB" sz="2000"/>
              <a:t>Coriolis effects are </a:t>
            </a:r>
            <a:r>
              <a:rPr lang="en-GB" sz="2000" b="1"/>
              <a:t>strong</a:t>
            </a:r>
            <a:r>
              <a:rPr lang="en-GB" sz="2000"/>
              <a:t>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39700"/>
            <a:ext cx="47069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155" name="Text Box 3"/>
          <p:cNvSpPr txBox="1">
            <a:spLocks noChangeArrowheads="1"/>
          </p:cNvSpPr>
          <p:nvPr/>
        </p:nvSpPr>
        <p:spPr bwMode="auto">
          <a:xfrm>
            <a:off x="692150" y="3984625"/>
            <a:ext cx="7212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Experimental demo uses a rotating mass of fluid in a glass container</a:t>
            </a:r>
            <a:r>
              <a:rPr lang="en-GB" sz="1800" b="0" dirty="0" smtClean="0"/>
              <a:t>.</a:t>
            </a:r>
            <a:endParaRPr lang="en-GB" sz="1800" b="0" dirty="0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6691313" y="3482975"/>
            <a:ext cx="1622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rgbClr val="996633"/>
                </a:solidFill>
              </a:rPr>
              <a:t>(</a:t>
            </a:r>
            <a:r>
              <a:rPr lang="en-GB" b="0">
                <a:solidFill>
                  <a:srgbClr val="996633"/>
                </a:solidFill>
                <a:latin typeface="Times New Roman" pitchFamily="18" charset="0"/>
              </a:rPr>
              <a:t>Einstein’s)</a:t>
            </a:r>
            <a:endParaRPr lang="en-US" b="0">
              <a:solidFill>
                <a:srgbClr val="9966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39700"/>
            <a:ext cx="47069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155" name="Text Box 3"/>
          <p:cNvSpPr txBox="1">
            <a:spLocks noChangeArrowheads="1"/>
          </p:cNvSpPr>
          <p:nvPr/>
        </p:nvSpPr>
        <p:spPr bwMode="auto">
          <a:xfrm>
            <a:off x="692150" y="3984625"/>
            <a:ext cx="7212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Experimental demo uses a rotating mass of fluid in a glass container</a:t>
            </a:r>
            <a:r>
              <a:rPr lang="en-GB" sz="1800" b="0" dirty="0" smtClean="0"/>
              <a:t>.</a:t>
            </a:r>
            <a:endParaRPr lang="en-GB" sz="1800" b="0" dirty="0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6691313" y="3482975"/>
            <a:ext cx="1622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rgbClr val="996633"/>
                </a:solidFill>
              </a:rPr>
              <a:t>(</a:t>
            </a:r>
            <a:r>
              <a:rPr lang="en-GB" b="0">
                <a:solidFill>
                  <a:srgbClr val="996633"/>
                </a:solidFill>
                <a:latin typeface="Times New Roman" pitchFamily="18" charset="0"/>
              </a:rPr>
              <a:t>Einstein’s)</a:t>
            </a:r>
            <a:endParaRPr lang="en-US" b="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522538" y="3052763"/>
            <a:ext cx="3951287" cy="412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39700"/>
            <a:ext cx="47069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155" name="Text Box 3"/>
          <p:cNvSpPr txBox="1">
            <a:spLocks noChangeArrowheads="1"/>
          </p:cNvSpPr>
          <p:nvPr/>
        </p:nvSpPr>
        <p:spPr bwMode="auto">
          <a:xfrm>
            <a:off x="692150" y="3984625"/>
            <a:ext cx="79047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Experimental demo uses a rotating mass of fluid in a glass container.</a:t>
            </a:r>
          </a:p>
          <a:p>
            <a:endParaRPr lang="en-GB" sz="1800" b="0" dirty="0"/>
          </a:p>
          <a:p>
            <a:r>
              <a:rPr lang="en-GB" sz="1800" b="0" dirty="0"/>
              <a:t>The retrograde force from boundary friction produces gyroscopic pumping</a:t>
            </a:r>
            <a:r>
              <a:rPr lang="en-GB" sz="1800" dirty="0"/>
              <a:t> </a:t>
            </a:r>
            <a:r>
              <a:rPr lang="en-GB" sz="1800" b="0" dirty="0"/>
              <a:t>–</a:t>
            </a:r>
          </a:p>
          <a:p>
            <a:r>
              <a:rPr lang="en-GB" sz="1800" b="0" dirty="0"/>
              <a:t>in this case called “</a:t>
            </a:r>
            <a:r>
              <a:rPr lang="en-GB" sz="1800" b="0" dirty="0" err="1"/>
              <a:t>Ekman</a:t>
            </a:r>
            <a:r>
              <a:rPr lang="en-GB" sz="1800" b="0" dirty="0"/>
              <a:t>” pumping</a:t>
            </a:r>
            <a:r>
              <a:rPr lang="en-GB" sz="1800" dirty="0"/>
              <a:t>  </a:t>
            </a:r>
            <a:r>
              <a:rPr lang="en-GB" sz="1800" b="0" dirty="0"/>
              <a:t>–</a:t>
            </a:r>
            <a:r>
              <a:rPr lang="en-GB" sz="1800" dirty="0"/>
              <a:t> </a:t>
            </a:r>
            <a:r>
              <a:rPr lang="en-GB" sz="1800" b="0" dirty="0"/>
              <a:t> of fluid toward the rotation axis</a:t>
            </a:r>
            <a:r>
              <a:rPr lang="en-GB" sz="1800" b="0" dirty="0" smtClean="0"/>
              <a:t>.</a:t>
            </a:r>
            <a:endParaRPr lang="en-GB" sz="1800" b="0" dirty="0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6691313" y="3482975"/>
            <a:ext cx="1622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rgbClr val="996633"/>
                </a:solidFill>
              </a:rPr>
              <a:t>(</a:t>
            </a:r>
            <a:r>
              <a:rPr lang="en-GB" b="0">
                <a:solidFill>
                  <a:srgbClr val="996633"/>
                </a:solidFill>
                <a:latin typeface="Times New Roman" pitchFamily="18" charset="0"/>
              </a:rPr>
              <a:t>Einstein’s)</a:t>
            </a:r>
            <a:endParaRPr lang="en-US" b="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522538" y="3052763"/>
            <a:ext cx="3951287" cy="412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8" y="139700"/>
            <a:ext cx="470693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3155" name="Text Box 3"/>
          <p:cNvSpPr txBox="1">
            <a:spLocks noChangeArrowheads="1"/>
          </p:cNvSpPr>
          <p:nvPr/>
        </p:nvSpPr>
        <p:spPr bwMode="auto">
          <a:xfrm>
            <a:off x="692150" y="3984625"/>
            <a:ext cx="782955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Experimental demo uses a rotating mass of fluid in a glass container.</a:t>
            </a:r>
          </a:p>
          <a:p>
            <a:endParaRPr lang="en-GB" sz="1800" b="0" dirty="0"/>
          </a:p>
          <a:p>
            <a:r>
              <a:rPr lang="en-GB" sz="1800" b="0" dirty="0"/>
              <a:t>The retrograde force from boundary friction produces gyroscopic pumping</a:t>
            </a:r>
            <a:r>
              <a:rPr lang="en-GB" sz="1800" dirty="0"/>
              <a:t> </a:t>
            </a:r>
            <a:r>
              <a:rPr lang="en-GB" sz="1800" b="0" dirty="0"/>
              <a:t>–</a:t>
            </a:r>
          </a:p>
          <a:p>
            <a:r>
              <a:rPr lang="en-GB" sz="1800" b="0" dirty="0"/>
              <a:t>in this case called “</a:t>
            </a:r>
            <a:r>
              <a:rPr lang="en-GB" sz="1800" b="0" dirty="0" err="1"/>
              <a:t>Ekman</a:t>
            </a:r>
            <a:r>
              <a:rPr lang="en-GB" sz="1800" b="0" dirty="0"/>
              <a:t>” pumping</a:t>
            </a:r>
            <a:r>
              <a:rPr lang="en-GB" sz="1800" dirty="0"/>
              <a:t>  </a:t>
            </a:r>
            <a:r>
              <a:rPr lang="en-GB" sz="1800" b="0" dirty="0"/>
              <a:t>–</a:t>
            </a:r>
            <a:r>
              <a:rPr lang="en-GB" sz="1800" dirty="0"/>
              <a:t> </a:t>
            </a:r>
            <a:r>
              <a:rPr lang="en-GB" sz="1800" b="0" dirty="0"/>
              <a:t> of fluid toward the rotation axis.</a:t>
            </a:r>
          </a:p>
          <a:p>
            <a:endParaRPr lang="en-GB" sz="1800" b="0" dirty="0"/>
          </a:p>
          <a:p>
            <a:r>
              <a:rPr lang="en-GB" sz="1800" b="0" dirty="0"/>
              <a:t>Because of </a:t>
            </a:r>
            <a:r>
              <a:rPr lang="en-GB" sz="1800" b="0" dirty="0" err="1"/>
              <a:t>axisymmetry</a:t>
            </a:r>
            <a:r>
              <a:rPr lang="en-GB" sz="1800" b="0" dirty="0"/>
              <a:t>, the dynamics  is almost the same as that of</a:t>
            </a:r>
          </a:p>
          <a:p>
            <a:r>
              <a:rPr lang="en-GB" sz="1800" b="0" dirty="0"/>
              <a:t>orbital decay </a:t>
            </a:r>
            <a:r>
              <a:rPr lang="en-GB" sz="1800" b="0" dirty="0">
                <a:cs typeface="Arial" pitchFamily="34" charset="0"/>
              </a:rPr>
              <a:t>– as with</a:t>
            </a:r>
            <a:r>
              <a:rPr lang="en-GB" sz="2000" b="0" dirty="0">
                <a:latin typeface=""/>
              </a:rPr>
              <a:t> the inward drift of dust in a </a:t>
            </a:r>
            <a:r>
              <a:rPr lang="en-GB" sz="2000" b="0" dirty="0" err="1">
                <a:latin typeface=""/>
              </a:rPr>
              <a:t>protoplanetary</a:t>
            </a:r>
            <a:endParaRPr lang="en-GB" sz="2000" b="0" dirty="0">
              <a:latin typeface=""/>
            </a:endParaRPr>
          </a:p>
          <a:p>
            <a:r>
              <a:rPr lang="en-GB" sz="2000" b="0" dirty="0">
                <a:latin typeface=""/>
              </a:rPr>
              <a:t>accretion disk. </a:t>
            </a:r>
            <a:r>
              <a:rPr lang="en-GB" sz="1800" b="0" dirty="0">
                <a:latin typeface=""/>
              </a:rPr>
              <a:t>The dust feels a persistent retrograde force from the</a:t>
            </a:r>
          </a:p>
          <a:p>
            <a:r>
              <a:rPr lang="en-GB" sz="1800" b="0" dirty="0">
                <a:latin typeface=""/>
              </a:rPr>
              <a:t>(sub-</a:t>
            </a:r>
            <a:r>
              <a:rPr lang="en-GB" sz="1800" b="0" dirty="0" err="1">
                <a:latin typeface=""/>
              </a:rPr>
              <a:t>Keplerian</a:t>
            </a:r>
            <a:r>
              <a:rPr lang="en-GB" sz="1800" b="0" dirty="0">
                <a:latin typeface=""/>
              </a:rPr>
              <a:t>) gas, and is </a:t>
            </a:r>
            <a:r>
              <a:rPr lang="en-GB" sz="1800" b="1" dirty="0">
                <a:solidFill>
                  <a:srgbClr val="FF3300"/>
                </a:solidFill>
                <a:latin typeface=""/>
              </a:rPr>
              <a:t>inexorably pushed inward</a:t>
            </a:r>
            <a:r>
              <a:rPr lang="en-GB" sz="1800" dirty="0">
                <a:latin typeface=""/>
              </a:rPr>
              <a:t>.</a:t>
            </a:r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>
            <a:off x="6691313" y="3482975"/>
            <a:ext cx="1622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rgbClr val="996633"/>
                </a:solidFill>
              </a:rPr>
              <a:t>(</a:t>
            </a:r>
            <a:r>
              <a:rPr lang="en-GB" b="0">
                <a:solidFill>
                  <a:srgbClr val="996633"/>
                </a:solidFill>
                <a:latin typeface="Times New Roman" pitchFamily="18" charset="0"/>
              </a:rPr>
              <a:t>Einstein’s)</a:t>
            </a:r>
            <a:endParaRPr lang="en-US" b="0">
              <a:solidFill>
                <a:srgbClr val="996633"/>
              </a:solidFill>
              <a:latin typeface="Times New Roman" pitchFamily="18" charset="0"/>
            </a:endParaRPr>
          </a:p>
        </p:txBody>
      </p:sp>
      <p:sp>
        <p:nvSpPr>
          <p:cNvPr id="433157" name="Rectangle 5"/>
          <p:cNvSpPr>
            <a:spLocks noChangeArrowheads="1"/>
          </p:cNvSpPr>
          <p:nvPr/>
        </p:nvSpPr>
        <p:spPr bwMode="auto">
          <a:xfrm>
            <a:off x="2522538" y="3052763"/>
            <a:ext cx="3951287" cy="412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PTS\MISC-PIX\ye-p-80-jet-rotat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12" y="991005"/>
            <a:ext cx="8507937" cy="43631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160327" y="983686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600" dirty="0" err="1" smtClean="0"/>
              <a:t>mb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85439" y="520932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40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14239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30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141665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27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848456" y="52093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23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84528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18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760176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15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481441" y="520932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11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518" y="346360"/>
            <a:ext cx="8793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Yeh</a:t>
            </a:r>
            <a:r>
              <a:rPr lang="en-GB" sz="1600" dirty="0" smtClean="0"/>
              <a:t>, T.C., 1950: The circulation of the high troposphere over China in the winter of 1945–1946.</a:t>
            </a:r>
          </a:p>
          <a:p>
            <a:r>
              <a:rPr lang="en-GB" sz="1600" dirty="0" smtClean="0"/>
              <a:t>     </a:t>
            </a:r>
            <a:r>
              <a:rPr lang="en-GB" sz="1600" i="1" dirty="0" err="1" smtClean="0"/>
              <a:t>Tellus</a:t>
            </a:r>
            <a:r>
              <a:rPr lang="en-GB" sz="1600" dirty="0" smtClean="0"/>
              <a:t> </a:t>
            </a:r>
            <a:r>
              <a:rPr lang="en-GB" sz="1600" b="1" dirty="0" smtClean="0"/>
              <a:t>2</a:t>
            </a:r>
            <a:r>
              <a:rPr lang="en-GB" sz="1600" dirty="0" smtClean="0"/>
              <a:t>, 173–183,  Figure 8:</a:t>
            </a:r>
          </a:p>
          <a:p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</a:t>
            </a:r>
            <a:r>
              <a:rPr lang="en-GB" sz="2000" dirty="0" smtClean="0">
                <a:solidFill>
                  <a:schemeClr val="bg1"/>
                </a:solidFill>
              </a:rPr>
              <a:t>.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websearch</a:t>
            </a:r>
            <a:r>
              <a:rPr lang="en-GB" sz="2000" dirty="0">
                <a:solidFill>
                  <a:schemeClr val="bg1"/>
                </a:solidFill>
              </a:rPr>
              <a:t> ”missing forces”, ” </a:t>
            </a:r>
            <a:r>
              <a:rPr lang="en-GB" sz="2000" dirty="0" err="1">
                <a:solidFill>
                  <a:schemeClr val="bg1"/>
                </a:solidFill>
              </a:rPr>
              <a:t>Einsteinian</a:t>
            </a:r>
            <a:r>
              <a:rPr lang="en-GB" sz="2000" dirty="0">
                <a:solidFill>
                  <a:schemeClr val="bg1"/>
                </a:solidFill>
              </a:rPr>
              <a:t> mismatch</a:t>
            </a:r>
            <a:r>
              <a:rPr lang="en-GB" sz="2000" dirty="0" smtClean="0">
                <a:solidFill>
                  <a:schemeClr val="bg1"/>
                </a:solidFill>
              </a:rPr>
              <a:t>”.)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websearch</a:t>
            </a:r>
            <a:r>
              <a:rPr lang="en-GB" sz="2000" dirty="0">
                <a:solidFill>
                  <a:schemeClr val="bg1"/>
                </a:solidFill>
              </a:rPr>
              <a:t> ”missing forces”, ” </a:t>
            </a:r>
            <a:r>
              <a:rPr lang="en-GB" sz="2000" dirty="0" err="1">
                <a:solidFill>
                  <a:schemeClr val="bg1"/>
                </a:solidFill>
              </a:rPr>
              <a:t>Einsteinian</a:t>
            </a:r>
            <a:r>
              <a:rPr lang="en-GB" sz="2000" dirty="0">
                <a:solidFill>
                  <a:schemeClr val="bg1"/>
                </a:solidFill>
              </a:rPr>
              <a:t> mismatch</a:t>
            </a:r>
            <a:r>
              <a:rPr lang="en-GB" sz="2000" dirty="0" smtClean="0">
                <a:solidFill>
                  <a:schemeClr val="bg1"/>
                </a:solidFill>
              </a:rPr>
              <a:t>”.)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-29980" y="2589839"/>
            <a:ext cx="8797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 As already mentioned, </a:t>
            </a:r>
            <a:r>
              <a:rPr lang="en-US" sz="2000" dirty="0">
                <a:solidFill>
                  <a:schemeClr val="bg1"/>
                </a:solidFill>
              </a:rPr>
              <a:t>“gyroscopic pumping” is essentially the same as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3300"/>
                </a:solidFill>
              </a:rPr>
              <a:t>   </a:t>
            </a:r>
            <a:r>
              <a:rPr lang="en-US" sz="2000" b="1" dirty="0" err="1" smtClean="0">
                <a:solidFill>
                  <a:srgbClr val="FF3300"/>
                </a:solidFill>
              </a:rPr>
              <a:t>Ekman</a:t>
            </a:r>
            <a:r>
              <a:rPr lang="en-US" sz="2000" b="1" dirty="0" smtClean="0">
                <a:solidFill>
                  <a:srgbClr val="FF3300"/>
                </a:solidFill>
              </a:rPr>
              <a:t> pumping,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websearch</a:t>
            </a:r>
            <a:r>
              <a:rPr lang="en-GB" sz="2000" dirty="0">
                <a:solidFill>
                  <a:schemeClr val="bg1"/>
                </a:solidFill>
              </a:rPr>
              <a:t> ”missing forces”, ” </a:t>
            </a:r>
            <a:r>
              <a:rPr lang="en-GB" sz="2000" dirty="0" err="1">
                <a:solidFill>
                  <a:schemeClr val="bg1"/>
                </a:solidFill>
              </a:rPr>
              <a:t>Einsteinian</a:t>
            </a:r>
            <a:r>
              <a:rPr lang="en-GB" sz="2000" dirty="0">
                <a:solidFill>
                  <a:schemeClr val="bg1"/>
                </a:solidFill>
              </a:rPr>
              <a:t> mismatch</a:t>
            </a:r>
            <a:r>
              <a:rPr lang="en-GB" sz="2000" dirty="0" smtClean="0">
                <a:solidFill>
                  <a:schemeClr val="bg1"/>
                </a:solidFill>
              </a:rPr>
              <a:t>”.)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-29980" y="2589839"/>
            <a:ext cx="94949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 As already mentioned, </a:t>
            </a:r>
            <a:r>
              <a:rPr lang="en-US" sz="2000" dirty="0">
                <a:solidFill>
                  <a:schemeClr val="bg1"/>
                </a:solidFill>
              </a:rPr>
              <a:t>“gyroscopic pumping” is essentially the same as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3300"/>
                </a:solidFill>
              </a:rPr>
              <a:t>   </a:t>
            </a:r>
            <a:r>
              <a:rPr lang="en-US" sz="2000" b="1" dirty="0" err="1" smtClean="0">
                <a:solidFill>
                  <a:srgbClr val="FF3300"/>
                </a:solidFill>
              </a:rPr>
              <a:t>Ekman</a:t>
            </a:r>
            <a:r>
              <a:rPr lang="en-US" sz="2000" b="1" dirty="0" smtClean="0">
                <a:solidFill>
                  <a:srgbClr val="FF3300"/>
                </a:solidFill>
              </a:rPr>
              <a:t> pumping, </a:t>
            </a:r>
            <a:r>
              <a:rPr lang="en-US" sz="2000" dirty="0" smtClean="0">
                <a:solidFill>
                  <a:schemeClr val="bg1"/>
                </a:solidFill>
              </a:rPr>
              <a:t>also </a:t>
            </a:r>
            <a:r>
              <a:rPr lang="en-US" sz="2000" dirty="0">
                <a:solidFill>
                  <a:schemeClr val="bg1"/>
                </a:solidFill>
              </a:rPr>
              <a:t>astrophysical “orbital decay</a:t>
            </a:r>
            <a:r>
              <a:rPr lang="en-US" sz="2000" dirty="0" smtClean="0">
                <a:solidFill>
                  <a:schemeClr val="bg1"/>
                </a:solidFill>
              </a:rPr>
              <a:t>” due to an </a:t>
            </a:r>
            <a:r>
              <a:rPr lang="en-US" sz="2000" dirty="0" err="1">
                <a:solidFill>
                  <a:schemeClr val="bg1"/>
                </a:solidFill>
              </a:rPr>
              <a:t>azimuthal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force.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websearch</a:t>
            </a:r>
            <a:r>
              <a:rPr lang="en-GB" sz="2000" dirty="0">
                <a:solidFill>
                  <a:schemeClr val="bg1"/>
                </a:solidFill>
              </a:rPr>
              <a:t> ”missing forces”, ” </a:t>
            </a:r>
            <a:r>
              <a:rPr lang="en-GB" sz="2000" dirty="0" err="1">
                <a:solidFill>
                  <a:schemeClr val="bg1"/>
                </a:solidFill>
              </a:rPr>
              <a:t>Einsteinian</a:t>
            </a:r>
            <a:r>
              <a:rPr lang="en-GB" sz="2000" dirty="0">
                <a:solidFill>
                  <a:schemeClr val="bg1"/>
                </a:solidFill>
              </a:rPr>
              <a:t> mismatch</a:t>
            </a:r>
            <a:r>
              <a:rPr lang="en-GB" sz="2000" dirty="0" smtClean="0">
                <a:solidFill>
                  <a:schemeClr val="bg1"/>
                </a:solidFill>
              </a:rPr>
              <a:t>”.)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-29980" y="2589839"/>
            <a:ext cx="949490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 As already mentioned, </a:t>
            </a:r>
            <a:r>
              <a:rPr lang="en-US" sz="2000" dirty="0">
                <a:solidFill>
                  <a:schemeClr val="bg1"/>
                </a:solidFill>
              </a:rPr>
              <a:t>“gyroscopic pumping” is essentially the same as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3300"/>
                </a:solidFill>
              </a:rPr>
              <a:t>   </a:t>
            </a:r>
            <a:r>
              <a:rPr lang="en-US" sz="2000" b="1" dirty="0" err="1" smtClean="0">
                <a:solidFill>
                  <a:srgbClr val="FF3300"/>
                </a:solidFill>
              </a:rPr>
              <a:t>Ekman</a:t>
            </a:r>
            <a:r>
              <a:rPr lang="en-US" sz="2000" b="1" dirty="0" smtClean="0">
                <a:solidFill>
                  <a:srgbClr val="FF3300"/>
                </a:solidFill>
              </a:rPr>
              <a:t> pumping, </a:t>
            </a:r>
            <a:r>
              <a:rPr lang="en-US" sz="2000" dirty="0" smtClean="0">
                <a:solidFill>
                  <a:schemeClr val="bg1"/>
                </a:solidFill>
              </a:rPr>
              <a:t>also </a:t>
            </a:r>
            <a:r>
              <a:rPr lang="en-US" sz="2000" dirty="0">
                <a:solidFill>
                  <a:schemeClr val="bg1"/>
                </a:solidFill>
              </a:rPr>
              <a:t>astrophysical “orbital decay</a:t>
            </a:r>
            <a:r>
              <a:rPr lang="en-US" sz="2000" dirty="0" smtClean="0">
                <a:solidFill>
                  <a:schemeClr val="bg1"/>
                </a:solidFill>
              </a:rPr>
              <a:t>” due to an </a:t>
            </a:r>
            <a:r>
              <a:rPr lang="en-US" sz="2000" dirty="0" err="1">
                <a:solidFill>
                  <a:schemeClr val="bg1"/>
                </a:solidFill>
              </a:rPr>
              <a:t>azimuthal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force. 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So </a:t>
            </a:r>
            <a:r>
              <a:rPr lang="en-US" sz="2000" b="1" dirty="0" smtClean="0">
                <a:solidFill>
                  <a:srgbClr val="FF0000"/>
                </a:solidFill>
              </a:rPr>
              <a:t>WHY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were </a:t>
            </a:r>
            <a:r>
              <a:rPr lang="en-US" sz="2000" b="1" dirty="0">
                <a:solidFill>
                  <a:srgbClr val="FF0000"/>
                </a:solidFill>
              </a:rPr>
              <a:t>these </a:t>
            </a:r>
            <a:r>
              <a:rPr lang="en-GB" sz="2000" b="1" dirty="0">
                <a:solidFill>
                  <a:srgbClr val="FF0000"/>
                </a:solidFill>
              </a:rPr>
              <a:t>circulations regarded as </a:t>
            </a:r>
            <a:r>
              <a:rPr lang="en-GB" sz="2000" b="1" dirty="0">
                <a:solidFill>
                  <a:srgbClr val="FFFF00"/>
                </a:solidFill>
              </a:rPr>
              <a:t>“thermally driven</a:t>
            </a:r>
            <a:r>
              <a:rPr lang="en-GB" sz="2000" b="1" dirty="0" smtClean="0">
                <a:solidFill>
                  <a:srgbClr val="FFFF00"/>
                </a:solidFill>
              </a:rPr>
              <a:t>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n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4488" y="-30163"/>
            <a:ext cx="10245726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91338" y="217105"/>
            <a:ext cx="8983549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GB" sz="2000" b="1" dirty="0" smtClean="0">
                <a:solidFill>
                  <a:schemeClr val="bg1"/>
                </a:solidFill>
              </a:rPr>
              <a:t>Gyroscopic </a:t>
            </a:r>
            <a:r>
              <a:rPr lang="en-GB" sz="2000" b="1" dirty="0">
                <a:solidFill>
                  <a:schemeClr val="bg1"/>
                </a:solidFill>
              </a:rPr>
              <a:t>pumping</a:t>
            </a:r>
            <a:r>
              <a:rPr lang="en-GB" sz="2000" dirty="0" smtClean="0">
                <a:solidFill>
                  <a:schemeClr val="bg1"/>
                </a:solidFill>
              </a:rPr>
              <a:t>” </a:t>
            </a:r>
            <a:r>
              <a:rPr lang="en-GB" sz="2000" dirty="0">
                <a:solidFill>
                  <a:schemeClr val="bg1"/>
                </a:solidFill>
              </a:rPr>
              <a:t>was </a:t>
            </a:r>
            <a:r>
              <a:rPr lang="en-GB" sz="2000" b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understood when I was a </a:t>
            </a:r>
            <a:r>
              <a:rPr lang="en-GB" sz="2000" dirty="0" err="1">
                <a:solidFill>
                  <a:schemeClr val="bg1"/>
                </a:solidFill>
              </a:rPr>
              <a:t>postdoc</a:t>
            </a:r>
            <a:r>
              <a:rPr lang="en-GB" sz="2000" dirty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1968.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The </a:t>
            </a:r>
            <a:r>
              <a:rPr lang="en-GB" sz="2000" dirty="0" err="1" smtClean="0">
                <a:solidFill>
                  <a:schemeClr val="bg1"/>
                </a:solidFill>
              </a:rPr>
              <a:t>meridional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circulations were </a:t>
            </a:r>
            <a:r>
              <a:rPr lang="en-GB" sz="2000" dirty="0">
                <a:solidFill>
                  <a:schemeClr val="bg1"/>
                </a:solidFill>
              </a:rPr>
              <a:t>regarded as “thermally driven” – </a:t>
            </a:r>
            <a:r>
              <a:rPr lang="en-GB" sz="2000" dirty="0" smtClean="0">
                <a:solidFill>
                  <a:schemeClr val="bg1"/>
                </a:solidFill>
              </a:rPr>
              <a:t>not only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the stratospheric </a:t>
            </a:r>
            <a:r>
              <a:rPr lang="en-GB" sz="2000" dirty="0" smtClean="0">
                <a:solidFill>
                  <a:schemeClr val="bg1"/>
                </a:solidFill>
              </a:rPr>
              <a:t>and mesospheric circulations, but also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circulations inside solar-type stars.</a:t>
            </a:r>
          </a:p>
          <a:p>
            <a:pPr algn="ctr"/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(Aside: today’s understanding is still </a:t>
            </a:r>
            <a:r>
              <a:rPr lang="en-GB" sz="2000" b="1" i="1" dirty="0">
                <a:solidFill>
                  <a:schemeClr val="bg1"/>
                </a:solidFill>
              </a:rPr>
              <a:t>not</a:t>
            </a:r>
            <a:r>
              <a:rPr lang="en-GB" sz="2000" dirty="0">
                <a:solidFill>
                  <a:schemeClr val="bg1"/>
                </a:solidFill>
              </a:rPr>
              <a:t> complete:</a:t>
            </a:r>
          </a:p>
          <a:p>
            <a:pPr algn="ctr"/>
            <a:r>
              <a:rPr lang="en-GB" sz="2000" dirty="0" err="1">
                <a:solidFill>
                  <a:schemeClr val="bg1"/>
                </a:solidFill>
              </a:rPr>
              <a:t>websearch</a:t>
            </a:r>
            <a:r>
              <a:rPr lang="en-GB" sz="2000" dirty="0">
                <a:solidFill>
                  <a:schemeClr val="bg1"/>
                </a:solidFill>
              </a:rPr>
              <a:t> ”missing forces”, ” </a:t>
            </a:r>
            <a:r>
              <a:rPr lang="en-GB" sz="2000" dirty="0" err="1">
                <a:solidFill>
                  <a:schemeClr val="bg1"/>
                </a:solidFill>
              </a:rPr>
              <a:t>Einsteinian</a:t>
            </a:r>
            <a:r>
              <a:rPr lang="en-GB" sz="2000" dirty="0">
                <a:solidFill>
                  <a:schemeClr val="bg1"/>
                </a:solidFill>
              </a:rPr>
              <a:t> mismatch</a:t>
            </a:r>
            <a:r>
              <a:rPr lang="en-GB" sz="2000" dirty="0" smtClean="0">
                <a:solidFill>
                  <a:schemeClr val="bg1"/>
                </a:solidFill>
              </a:rPr>
              <a:t>”.)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-29980" y="2589839"/>
            <a:ext cx="942437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       As already mentioned, </a:t>
            </a:r>
            <a:r>
              <a:rPr lang="en-US" sz="2000" dirty="0">
                <a:solidFill>
                  <a:schemeClr val="bg1"/>
                </a:solidFill>
              </a:rPr>
              <a:t>“gyroscopic pumping” is essentially the same as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rgbClr val="FF3300"/>
                </a:solidFill>
              </a:rPr>
              <a:t>   </a:t>
            </a:r>
            <a:r>
              <a:rPr lang="en-US" sz="2000" b="1" dirty="0" err="1" smtClean="0">
                <a:solidFill>
                  <a:srgbClr val="FF3300"/>
                </a:solidFill>
              </a:rPr>
              <a:t>Ekman</a:t>
            </a:r>
            <a:r>
              <a:rPr lang="en-US" sz="2000" b="1" dirty="0" smtClean="0">
                <a:solidFill>
                  <a:srgbClr val="FF3300"/>
                </a:solidFill>
              </a:rPr>
              <a:t> pumping, </a:t>
            </a:r>
            <a:r>
              <a:rPr lang="en-US" sz="2000" dirty="0" smtClean="0">
                <a:solidFill>
                  <a:schemeClr val="bg1"/>
                </a:solidFill>
              </a:rPr>
              <a:t>also </a:t>
            </a:r>
            <a:r>
              <a:rPr lang="en-US" sz="2000" dirty="0">
                <a:solidFill>
                  <a:schemeClr val="bg1"/>
                </a:solidFill>
              </a:rPr>
              <a:t>astrophysical “orbital decay</a:t>
            </a:r>
            <a:r>
              <a:rPr lang="en-US" sz="2000" dirty="0" smtClean="0">
                <a:solidFill>
                  <a:schemeClr val="bg1"/>
                </a:solidFill>
              </a:rPr>
              <a:t>” due to an </a:t>
            </a:r>
            <a:r>
              <a:rPr lang="en-US" sz="2000" dirty="0" err="1">
                <a:solidFill>
                  <a:schemeClr val="bg1"/>
                </a:solidFill>
              </a:rPr>
              <a:t>azimuthal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force.  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 So </a:t>
            </a:r>
            <a:r>
              <a:rPr lang="en-US" sz="2000" b="1" dirty="0" smtClean="0">
                <a:solidFill>
                  <a:srgbClr val="FF0000"/>
                </a:solidFill>
              </a:rPr>
              <a:t>WHY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were </a:t>
            </a:r>
            <a:r>
              <a:rPr lang="en-US" sz="2000" b="1" dirty="0">
                <a:solidFill>
                  <a:srgbClr val="FF0000"/>
                </a:solidFill>
              </a:rPr>
              <a:t>these </a:t>
            </a:r>
            <a:r>
              <a:rPr lang="en-GB" sz="2000" b="1" dirty="0">
                <a:solidFill>
                  <a:srgbClr val="FF0000"/>
                </a:solidFill>
              </a:rPr>
              <a:t>circulations regarded as </a:t>
            </a:r>
            <a:r>
              <a:rPr lang="en-GB" sz="2000" b="1" dirty="0">
                <a:solidFill>
                  <a:srgbClr val="FFFF00"/>
                </a:solidFill>
              </a:rPr>
              <a:t>“thermally driven</a:t>
            </a:r>
            <a:r>
              <a:rPr lang="en-GB" sz="2000" b="1" dirty="0" smtClean="0">
                <a:solidFill>
                  <a:srgbClr val="FFFF00"/>
                </a:solidFill>
              </a:rPr>
              <a:t>”?</a:t>
            </a:r>
          </a:p>
          <a:p>
            <a:endParaRPr lang="en-GB" sz="2000" b="1" dirty="0" smtClean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FFFF00"/>
                </a:solidFill>
              </a:rPr>
              <a:t>           Well, it’s </a:t>
            </a:r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r>
              <a:rPr lang="en-GB" b="1" dirty="0" smtClean="0">
                <a:solidFill>
                  <a:srgbClr val="FFFF00"/>
                </a:solidFill>
              </a:rPr>
              <a:t>yet another </a:t>
            </a:r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r>
              <a:rPr lang="en-GB" sz="2000" dirty="0" smtClean="0">
                <a:solidFill>
                  <a:srgbClr val="FFFF00"/>
                </a:solidFill>
              </a:rPr>
              <a:t>story of </a:t>
            </a:r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r>
              <a:rPr lang="en-GB" b="1" dirty="0" smtClean="0">
                <a:solidFill>
                  <a:srgbClr val="FFFF00"/>
                </a:solidFill>
              </a:rPr>
              <a:t>unconscious assumptions: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/>
        </p:nvSpPr>
        <p:spPr bwMode="auto">
          <a:xfrm>
            <a:off x="542925" y="350838"/>
            <a:ext cx="7905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History reminds us how science is a struggle with unconscious assumptions;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574474" y="2147455"/>
            <a:ext cx="2978726" cy="2244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022766" y="2133600"/>
            <a:ext cx="4308761" cy="2244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5680364" y="2507673"/>
            <a:ext cx="609600" cy="429491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42925" y="350838"/>
            <a:ext cx="790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History reminds us how science is a struggle with unconscious assumptions;</a:t>
            </a:r>
          </a:p>
          <a:p>
            <a:r>
              <a:rPr lang="en-US" sz="1800" b="1">
                <a:solidFill>
                  <a:schemeClr val="bg1"/>
                </a:solidFill>
              </a:rPr>
              <a:t>and here’s another reminder (that we all make them):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29028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lucidity-walking-lights1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9277" y="2230547"/>
            <a:ext cx="18288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2243004" y="5413824"/>
            <a:ext cx="698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3"/>
                </a:solidFill>
              </a:rPr>
              <a:t>    (</a:t>
            </a:r>
            <a:r>
              <a:rPr lang="en-GB" sz="1600" dirty="0" smtClean="0">
                <a:solidFill>
                  <a:schemeClr val="bg1"/>
                </a:solidFill>
              </a:rPr>
              <a:t>We unconsciously assume a particular three-dimensional motion.)</a:t>
            </a:r>
          </a:p>
          <a:p>
            <a:r>
              <a:rPr lang="en-GB" sz="1600" dirty="0" smtClean="0">
                <a:solidFill>
                  <a:schemeClr val="bg1"/>
                </a:solidFill>
              </a:rPr>
              <a:t>            If movie fails, go to </a:t>
            </a:r>
            <a:r>
              <a:rPr lang="en-GB" sz="1600" dirty="0" smtClean="0">
                <a:solidFill>
                  <a:schemeClr val="accent3"/>
                </a:solidFill>
              </a:rPr>
              <a:t> </a:t>
            </a:r>
            <a:r>
              <a:rPr lang="en-GB" sz="1600" dirty="0" smtClean="0">
                <a:solidFill>
                  <a:schemeClr val="accent3"/>
                </a:solidFill>
                <a:hlinkClick r:id="rId4"/>
              </a:rPr>
              <a:t>http://www.atm.damtp.cam.ac.uk/people/mem/</a:t>
            </a:r>
            <a:endParaRPr lang="en-GB" sz="16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3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3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26979" name="Text Box 4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PPTS\MISC-PIX\ye-p-80-jet-rotat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12" y="991005"/>
            <a:ext cx="8507937" cy="43631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160327" y="983686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(</a:t>
            </a:r>
            <a:r>
              <a:rPr lang="en-GB" sz="1600" dirty="0" err="1" smtClean="0"/>
              <a:t>mb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85439" y="520932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40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214239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30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141665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27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848456" y="520932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23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84528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18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760176" y="520932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15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481441" y="520932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11</a:t>
            </a:r>
            <a:r>
              <a:rPr lang="en-GB" b="1" dirty="0" smtClean="0"/>
              <a:t>˚</a:t>
            </a:r>
            <a:r>
              <a:rPr lang="en-GB" sz="1600" dirty="0" smtClean="0"/>
              <a:t>N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35518" y="346360"/>
            <a:ext cx="8793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Yeh</a:t>
            </a:r>
            <a:r>
              <a:rPr lang="en-GB" sz="1600" dirty="0" smtClean="0"/>
              <a:t>, T.C., 1950: The circulation of the high troposphere over China in the winter of 1945–1946.</a:t>
            </a:r>
          </a:p>
          <a:p>
            <a:r>
              <a:rPr lang="en-GB" sz="1600" dirty="0" smtClean="0"/>
              <a:t>     </a:t>
            </a:r>
            <a:r>
              <a:rPr lang="en-GB" sz="1600" i="1" dirty="0" err="1" smtClean="0"/>
              <a:t>Tellus</a:t>
            </a:r>
            <a:r>
              <a:rPr lang="en-GB" sz="1600" dirty="0" smtClean="0"/>
              <a:t> </a:t>
            </a:r>
            <a:r>
              <a:rPr lang="en-GB" sz="1600" b="1" dirty="0" smtClean="0"/>
              <a:t>2</a:t>
            </a:r>
            <a:r>
              <a:rPr lang="en-GB" sz="1600" dirty="0" smtClean="0"/>
              <a:t>, 173–183,  Figure 8:</a:t>
            </a:r>
          </a:p>
          <a:p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873851" y="953985"/>
            <a:ext cx="3005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&gt; 120 mph, &gt; 50 m/s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726873" y="1288472"/>
            <a:ext cx="193963" cy="56803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Text Box 8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28004" name="Text Box 9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28005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5"/>
          <p:cNvSpPr txBox="1">
            <a:spLocks noChangeArrowheads="1"/>
          </p:cNvSpPr>
          <p:nvPr/>
        </p:nvSpPr>
        <p:spPr bwMode="auto">
          <a:xfrm>
            <a:off x="425450" y="2198688"/>
            <a:ext cx="800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</p:txBody>
      </p:sp>
      <p:sp>
        <p:nvSpPr>
          <p:cNvPr id="128003" name="Text Box 8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28004" name="Text Box 9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28005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28006" name="AutoShape 3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/>
              <a:t>small-is-unimportant</a:t>
            </a:r>
            <a:r>
              <a:rPr lang="en-US" sz="1800" dirty="0"/>
              <a:t> assumption  (counterexample: </a:t>
            </a:r>
            <a:r>
              <a:rPr lang="en-US" sz="1800" b="1" dirty="0"/>
              <a:t>amplifier input signal</a:t>
            </a:r>
            <a:r>
              <a:rPr lang="en-US" sz="1800" dirty="0"/>
              <a:t>)</a:t>
            </a:r>
          </a:p>
          <a:p>
            <a:endParaRPr lang="en-US" sz="1800" b="1" dirty="0"/>
          </a:p>
          <a:p>
            <a:r>
              <a:rPr lang="en-US" sz="1800" dirty="0"/>
              <a:t>       </a:t>
            </a:r>
            <a:r>
              <a:rPr lang="en-US" sz="1800" i="1" dirty="0"/>
              <a:t>Remark:</a:t>
            </a:r>
            <a:r>
              <a:rPr lang="en-US" sz="1800" dirty="0"/>
              <a:t> to make sense of the Pleistocene climate record, need to</a:t>
            </a:r>
          </a:p>
          <a:p>
            <a:r>
              <a:rPr lang="en-US" sz="1800" dirty="0"/>
              <a:t>       recognize the </a:t>
            </a:r>
            <a:r>
              <a:rPr lang="en-US" sz="1800" b="1" dirty="0"/>
              <a:t>climate system</a:t>
            </a:r>
            <a:r>
              <a:rPr lang="en-US" sz="1800" dirty="0"/>
              <a:t> </a:t>
            </a:r>
            <a:r>
              <a:rPr lang="en-US" sz="1800" b="1" dirty="0"/>
              <a:t>as a</a:t>
            </a:r>
            <a:r>
              <a:rPr lang="en-US" sz="1800" dirty="0"/>
              <a:t> </a:t>
            </a:r>
            <a:r>
              <a:rPr lang="en-US" sz="1800" b="1" dirty="0"/>
              <a:t>noisy amplifier</a:t>
            </a:r>
            <a:r>
              <a:rPr lang="en-US" sz="1800" dirty="0"/>
              <a:t>,</a:t>
            </a:r>
          </a:p>
        </p:txBody>
      </p:sp>
      <p:sp>
        <p:nvSpPr>
          <p:cNvPr id="129027" name="Text Box 6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29028" name="Text Box 7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29029" name="AutoShape 10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0" name="Rectangle 12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9033" name="Text Box 15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endParaRPr lang="en-US" sz="1800"/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0053" name="AutoShape 6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4" name="Rectangle 7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057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1077" name="AutoShape 6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78" name="Rectangle 7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1081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2102" name="AutoShape 7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3" name="Rectangle 8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4" name="Text Box 9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  <p:sp>
        <p:nvSpPr>
          <p:cNvPr id="14" name="Rectangle 13"/>
          <p:cNvSpPr/>
          <p:nvPr/>
        </p:nvSpPr>
        <p:spPr>
          <a:xfrm>
            <a:off x="2772229" y="3904343"/>
            <a:ext cx="6633028" cy="3338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2102" name="AutoShape 7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3" name="Rectangle 8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4" name="Text Box 9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3124" name="Text Box 5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3125" name="Text Box 6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3126" name="Text Box 7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3127" name="AutoShape 8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8" name="Rectangle 9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29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827088" y="4794250"/>
            <a:ext cx="8085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You may laugh!  But I’ve </a:t>
            </a:r>
            <a:r>
              <a:rPr lang="en-GB" sz="1800" i="1" dirty="0">
                <a:solidFill>
                  <a:srgbClr val="FF0000"/>
                </a:solidFill>
              </a:rPr>
              <a:t>often</a:t>
            </a:r>
            <a:r>
              <a:rPr lang="en-GB" sz="1800" dirty="0"/>
              <a:t> encountered exactly this assumption</a:t>
            </a:r>
            <a:r>
              <a:rPr lang="en-GB" sz="1800" dirty="0" smtClean="0"/>
              <a:t>,...</a:t>
            </a:r>
            <a:endParaRPr lang="en-US" b="1" i="1" dirty="0"/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4152" name="AutoShape 8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827088" y="4794250"/>
            <a:ext cx="808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You may laugh!  But I’ve </a:t>
            </a:r>
            <a:r>
              <a:rPr lang="en-GB" sz="1800" i="1" dirty="0">
                <a:solidFill>
                  <a:srgbClr val="FF0000"/>
                </a:solidFill>
              </a:rPr>
              <a:t>often</a:t>
            </a:r>
            <a:r>
              <a:rPr lang="en-GB" sz="1800" dirty="0"/>
              <a:t> encountered exactly this assumption, and  in                                                                                                 </a:t>
            </a:r>
          </a:p>
          <a:p>
            <a:r>
              <a:rPr lang="en-GB" sz="1800" dirty="0"/>
              <a:t>                                                                                    more than one </a:t>
            </a:r>
            <a:r>
              <a:rPr lang="en-GB" sz="1800" dirty="0" smtClean="0"/>
              <a:t>context...</a:t>
            </a:r>
            <a:endParaRPr lang="en-US" b="1" i="1" dirty="0"/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Paradigm changes often involve exposing </a:t>
            </a:r>
            <a:r>
              <a:rPr lang="en-GB" sz="1800" b="1" dirty="0"/>
              <a:t>unconscious assumptions that</a:t>
            </a:r>
          </a:p>
          <a:p>
            <a:r>
              <a:rPr lang="en-GB" sz="1800" b="1" dirty="0"/>
              <a:t>are wrong.</a:t>
            </a:r>
            <a:r>
              <a:rPr lang="en-GB" sz="1800" dirty="0"/>
              <a:t>  E.g.,</a:t>
            </a:r>
            <a:endParaRPr lang="en-US" sz="1800" dirty="0"/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4152" name="AutoShape 8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iro-jet-fold-james-p339-1PV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930" y="509660"/>
            <a:ext cx="9217152" cy="6336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626" y="194872"/>
            <a:ext cx="797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Section through a </a:t>
            </a:r>
            <a:r>
              <a:rPr lang="en-GB" sz="2000" b="1" dirty="0" smtClean="0">
                <a:solidFill>
                  <a:srgbClr val="FF0000"/>
                </a:solidFill>
              </a:rPr>
              <a:t>very strong</a:t>
            </a:r>
            <a:r>
              <a:rPr lang="en-GB" sz="2000" dirty="0" smtClean="0"/>
              <a:t> </a:t>
            </a:r>
            <a:r>
              <a:rPr lang="en-GB" sz="2000" dirty="0" err="1" smtClean="0"/>
              <a:t>tropopause</a:t>
            </a:r>
            <a:r>
              <a:rPr lang="en-GB" sz="2000" dirty="0" smtClean="0"/>
              <a:t> jet, courtesy Mel Shapiro:</a:t>
            </a:r>
            <a:endParaRPr lang="en-GB" sz="20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827088" y="4794250"/>
            <a:ext cx="808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You may laugh!  But I’ve </a:t>
            </a:r>
            <a:r>
              <a:rPr lang="en-GB" sz="1800" i="1" dirty="0">
                <a:solidFill>
                  <a:srgbClr val="FF0000"/>
                </a:solidFill>
              </a:rPr>
              <a:t>often</a:t>
            </a:r>
            <a:r>
              <a:rPr lang="en-GB" sz="1800" dirty="0"/>
              <a:t> encountered exactly this assumption, and  in                                                                                                 </a:t>
            </a:r>
          </a:p>
          <a:p>
            <a:r>
              <a:rPr lang="en-GB" sz="1800" dirty="0"/>
              <a:t>                                                                                    more than one </a:t>
            </a:r>
            <a:r>
              <a:rPr lang="en-GB" sz="1800" dirty="0" smtClean="0"/>
              <a:t>context...</a:t>
            </a:r>
            <a:endParaRPr lang="en-US" b="1" i="1" dirty="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5176" name="AutoShape 8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35181" name="Line 14"/>
          <p:cNvSpPr>
            <a:spLocks noChangeShapeType="1"/>
          </p:cNvSpPr>
          <p:nvPr/>
        </p:nvSpPr>
        <p:spPr bwMode="auto">
          <a:xfrm flipH="1">
            <a:off x="7005638" y="4410075"/>
            <a:ext cx="382587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35182" name="Text Box 13"/>
          <p:cNvSpPr txBox="1">
            <a:spLocks noChangeArrowheads="1"/>
          </p:cNvSpPr>
          <p:nvPr/>
        </p:nvSpPr>
        <p:spPr bwMode="auto">
          <a:xfrm>
            <a:off x="7351713" y="4254500"/>
            <a:ext cx="17557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e.g., “pressure gradient</a:t>
            </a:r>
          </a:p>
          <a:p>
            <a:r>
              <a:rPr lang="en-GB" sz="1200" b="1" i="1"/>
              <a:t>causes</a:t>
            </a:r>
            <a:r>
              <a:rPr lang="en-GB" sz="1200"/>
              <a:t> geostrophic</a:t>
            </a:r>
          </a:p>
          <a:p>
            <a:r>
              <a:rPr lang="en-GB" sz="1200"/>
              <a:t>motion.”</a:t>
            </a:r>
            <a:endParaRPr lang="en-US" sz="120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479150" y="3875818"/>
            <a:ext cx="7129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dirty="0">
                <a:solidFill>
                  <a:srgbClr val="FF0000"/>
                </a:solidFill>
              </a:rPr>
              <a:t>assumption</a:t>
            </a:r>
            <a:r>
              <a:rPr lang="en-US" sz="2000" dirty="0"/>
              <a:t>:</a:t>
            </a:r>
            <a:r>
              <a:rPr lang="en-US" sz="1800" dirty="0"/>
              <a:t> “an equation  </a:t>
            </a:r>
            <a:r>
              <a:rPr lang="en-US" sz="1800" i="1" dirty="0">
                <a:latin typeface="Times New Roman" pitchFamily="18" charset="0"/>
              </a:rPr>
              <a:t>A = B</a:t>
            </a:r>
            <a:r>
              <a:rPr lang="en-US" sz="1800" i="1" dirty="0"/>
              <a:t> </a:t>
            </a:r>
            <a:r>
              <a:rPr lang="en-US" sz="1800" dirty="0"/>
              <a:t> means that </a:t>
            </a:r>
            <a:r>
              <a:rPr lang="en-US" sz="1800" i="1" dirty="0">
                <a:latin typeface="Times New Roman" pitchFamily="18" charset="0"/>
              </a:rPr>
              <a:t> B </a:t>
            </a:r>
            <a:r>
              <a:rPr lang="en-US" sz="1800" dirty="0"/>
              <a:t> causes  </a:t>
            </a:r>
            <a:r>
              <a:rPr lang="en-US" sz="1800" i="1" dirty="0">
                <a:latin typeface="Times New Roman" pitchFamily="18" charset="0"/>
              </a:rPr>
              <a:t>A</a:t>
            </a:r>
            <a:r>
              <a:rPr lang="en-US" sz="1800" dirty="0"/>
              <a:t>.”</a:t>
            </a:r>
            <a:endParaRPr lang="en-GB" sz="1800" dirty="0"/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425450" y="2198688"/>
            <a:ext cx="80073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small-is-unimportant</a:t>
            </a:r>
            <a:r>
              <a:rPr lang="en-US" sz="1800"/>
              <a:t> assumption  (counterexample: </a:t>
            </a:r>
            <a:r>
              <a:rPr lang="en-US" sz="1800" b="1"/>
              <a:t>amplifier input signal</a:t>
            </a:r>
            <a:r>
              <a:rPr lang="en-US" sz="1800"/>
              <a:t>)</a:t>
            </a:r>
          </a:p>
          <a:p>
            <a:endParaRPr lang="en-US" sz="1800" b="1"/>
          </a:p>
          <a:p>
            <a:r>
              <a:rPr lang="en-US" sz="1800"/>
              <a:t>       </a:t>
            </a:r>
            <a:r>
              <a:rPr lang="en-US" sz="1800" i="1"/>
              <a:t>Remark:</a:t>
            </a:r>
            <a:r>
              <a:rPr lang="en-US" sz="1800"/>
              <a:t> to make sense of the Pleistocene climate record, need to</a:t>
            </a:r>
          </a:p>
          <a:p>
            <a:r>
              <a:rPr lang="en-US" sz="1800"/>
              <a:t>       recognize the </a:t>
            </a:r>
            <a:r>
              <a:rPr lang="en-US" sz="1800" b="1"/>
              <a:t>climate system</a:t>
            </a:r>
            <a:r>
              <a:rPr lang="en-US" sz="1800"/>
              <a:t> </a:t>
            </a:r>
            <a:r>
              <a:rPr lang="en-US" sz="1800" b="1"/>
              <a:t>as a</a:t>
            </a:r>
            <a:r>
              <a:rPr lang="en-US" sz="1800"/>
              <a:t> </a:t>
            </a:r>
            <a:r>
              <a:rPr lang="en-US" sz="1800" b="1"/>
              <a:t>noisy amplifier</a:t>
            </a:r>
            <a:r>
              <a:rPr lang="en-US" sz="1800"/>
              <a:t>, with</a:t>
            </a:r>
            <a:r>
              <a:rPr lang="en-GB" sz="1800"/>
              <a:t> complex</a:t>
            </a:r>
          </a:p>
          <a:p>
            <a:r>
              <a:rPr lang="en-GB" sz="1800"/>
              <a:t>       multi-timescale circuitry – </a:t>
            </a:r>
            <a:r>
              <a:rPr lang="en-GB" sz="1800" b="1"/>
              <a:t>some parts more sensitive than others.</a:t>
            </a:r>
            <a:endParaRPr lang="en-US" sz="1800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804863" y="5453063"/>
            <a:ext cx="74120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/>
              <a:t> </a:t>
            </a:r>
            <a:r>
              <a:rPr lang="en-GB" sz="1800" b="1"/>
              <a:t>For meridional circulations,</a:t>
            </a:r>
            <a:r>
              <a:rPr lang="en-GB" sz="1800"/>
              <a:t>  </a:t>
            </a:r>
            <a:r>
              <a:rPr lang="en-US" sz="1800" i="1">
                <a:latin typeface="Times New Roman" pitchFamily="18" charset="0"/>
              </a:rPr>
              <a:t>A = B  </a:t>
            </a:r>
            <a:r>
              <a:rPr lang="en-US" sz="1800"/>
              <a:t>is the equation for temperature or</a:t>
            </a:r>
          </a:p>
          <a:p>
            <a:pPr algn="ctr"/>
            <a:r>
              <a:rPr lang="en-US" sz="1800"/>
              <a:t>potential temperature in the mean-circulation model:</a:t>
            </a:r>
          </a:p>
          <a:p>
            <a:pPr algn="ctr"/>
            <a:r>
              <a:rPr lang="en-GB" sz="1800"/>
              <a:t>  </a:t>
            </a:r>
            <a:r>
              <a:rPr lang="en-GB" sz="1800" i="1">
                <a:latin typeface="Times New Roman" pitchFamily="18" charset="0"/>
              </a:rPr>
              <a:t>B =</a:t>
            </a:r>
            <a:r>
              <a:rPr lang="en-GB" sz="1800"/>
              <a:t> </a:t>
            </a:r>
            <a:r>
              <a:rPr lang="en-GB" sz="1800" b="1"/>
              <a:t>mean heating rate</a:t>
            </a:r>
            <a:r>
              <a:rPr lang="en-GB" sz="1800"/>
              <a:t>,  </a:t>
            </a:r>
            <a:r>
              <a:rPr lang="en-GB" sz="1800" i="1">
                <a:latin typeface="Times New Roman" pitchFamily="18" charset="0"/>
              </a:rPr>
              <a:t>A = </a:t>
            </a:r>
            <a:r>
              <a:rPr lang="en-US" sz="1800"/>
              <a:t> (TEM residual) </a:t>
            </a:r>
            <a:r>
              <a:rPr lang="en-US" sz="1800" b="1"/>
              <a:t>mean vertical velocity</a:t>
            </a:r>
          </a:p>
          <a:p>
            <a:pPr algn="ctr"/>
            <a:r>
              <a:rPr lang="en-US" sz="1800"/>
              <a:t>times the static stability of the stable stratification.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827088" y="4794250"/>
            <a:ext cx="8085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dirty="0"/>
              <a:t>You may laugh!  But I’ve </a:t>
            </a:r>
            <a:r>
              <a:rPr lang="en-GB" sz="1800" i="1" dirty="0">
                <a:solidFill>
                  <a:srgbClr val="FF0000"/>
                </a:solidFill>
              </a:rPr>
              <a:t>often</a:t>
            </a:r>
            <a:r>
              <a:rPr lang="en-GB" sz="1800" dirty="0"/>
              <a:t> encountered exactly this assumption, and  in                                                                                                 </a:t>
            </a:r>
          </a:p>
          <a:p>
            <a:r>
              <a:rPr lang="en-GB" sz="1800" dirty="0"/>
              <a:t>                                                                                    more than one </a:t>
            </a:r>
            <a:r>
              <a:rPr lang="en-GB" sz="1800" dirty="0" smtClean="0"/>
              <a:t>context...</a:t>
            </a:r>
            <a:endParaRPr lang="en-US" b="1" i="1" dirty="0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401638" y="1092200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homogeneous-turbulence</a:t>
            </a:r>
            <a:r>
              <a:rPr lang="en-US" sz="1800"/>
              <a:t> assumption, as already discussed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342900" y="350838"/>
            <a:ext cx="784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Paradigm changes often involve exposing </a:t>
            </a:r>
            <a:r>
              <a:rPr lang="en-GB" sz="1800" b="1"/>
              <a:t>unconscious assumptions that</a:t>
            </a:r>
          </a:p>
          <a:p>
            <a:r>
              <a:rPr lang="en-GB" sz="1800" b="1"/>
              <a:t>are wrong.</a:t>
            </a:r>
            <a:r>
              <a:rPr lang="en-GB" sz="1800"/>
              <a:t>  E.g.,</a:t>
            </a:r>
            <a:endParaRPr lang="en-US" sz="1800"/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379663" y="4373563"/>
            <a:ext cx="440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      (As if it were </a:t>
            </a:r>
            <a:r>
              <a:rPr lang="en-GB" sz="1800"/>
              <a:t>a line of computer code.)</a:t>
            </a:r>
          </a:p>
        </p:txBody>
      </p:sp>
      <p:sp>
        <p:nvSpPr>
          <p:cNvPr id="136201" name="AutoShape 9"/>
          <p:cNvSpPr>
            <a:spLocks/>
          </p:cNvSpPr>
          <p:nvPr/>
        </p:nvSpPr>
        <p:spPr bwMode="auto">
          <a:xfrm>
            <a:off x="325438" y="1731963"/>
            <a:ext cx="74612" cy="722312"/>
          </a:xfrm>
          <a:prstGeom prst="leftBrace">
            <a:avLst>
              <a:gd name="adj1" fmla="val 806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635000" y="2662238"/>
            <a:ext cx="7472363" cy="1143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400050" y="1577975"/>
            <a:ext cx="861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/>
              <a:t>energetics</a:t>
            </a:r>
            <a:r>
              <a:rPr lang="en-US" sz="1800"/>
              <a:t> assumption  (counterexamples: </a:t>
            </a:r>
            <a:r>
              <a:rPr lang="en-US" sz="1800" b="1"/>
              <a:t>Stewartson-Warn-Warn critical layer,</a:t>
            </a:r>
          </a:p>
          <a:p>
            <a:r>
              <a:rPr lang="en-US" sz="1800"/>
              <a:t>                                                         </a:t>
            </a:r>
            <a:r>
              <a:rPr lang="en-US" sz="1800" b="1"/>
              <a:t>amplifier input and power-supply circuitry</a:t>
            </a:r>
            <a:r>
              <a:rPr lang="en-US" sz="1800"/>
              <a:t>)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351713" y="4254500"/>
            <a:ext cx="17557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/>
              <a:t>e.g., “pressure gradient</a:t>
            </a:r>
          </a:p>
          <a:p>
            <a:r>
              <a:rPr lang="en-GB" sz="1200" b="1" i="1"/>
              <a:t>causes</a:t>
            </a:r>
            <a:r>
              <a:rPr lang="en-GB" sz="1200"/>
              <a:t> geostrophic</a:t>
            </a:r>
          </a:p>
          <a:p>
            <a:r>
              <a:rPr lang="en-GB" sz="1200"/>
              <a:t>motion.”</a:t>
            </a:r>
            <a:endParaRPr lang="en-US" sz="1200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H="1">
            <a:off x="7005638" y="4410075"/>
            <a:ext cx="382587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160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</a:t>
            </a:r>
            <a:r>
              <a:rPr lang="en-GB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16086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</a:t>
            </a:r>
            <a:r>
              <a:rPr lang="en-US" sz="2000" dirty="0" smtClean="0"/>
              <a:t>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1608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1608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others.</a:t>
            </a:r>
          </a:p>
          <a:p>
            <a:endParaRPr lang="en-US" sz="2000" dirty="0" smtClean="0"/>
          </a:p>
          <a:p>
            <a:r>
              <a:rPr lang="en-US" sz="2000" dirty="0" smtClean="0"/>
              <a:t>Think about pushing a plate along a dinner table.  We can declare</a:t>
            </a:r>
          </a:p>
          <a:p>
            <a:r>
              <a:rPr lang="en-US" sz="2000" dirty="0" smtClean="0"/>
              <a:t>that the friction force  </a:t>
            </a:r>
            <a:r>
              <a:rPr lang="en-US" sz="2000" b="1" i="1" dirty="0" smtClean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000" dirty="0" smtClean="0"/>
              <a:t> is prescribed </a:t>
            </a:r>
            <a:r>
              <a:rPr lang="en-US" sz="1800" dirty="0" smtClean="0"/>
              <a:t>–</a:t>
            </a:r>
            <a:r>
              <a:rPr lang="en-US" sz="2000" dirty="0" smtClean="0"/>
              <a:t> but does that correspond to</a:t>
            </a:r>
          </a:p>
          <a:p>
            <a:r>
              <a:rPr lang="en-US" sz="2000" dirty="0" smtClean="0"/>
              <a:t>a good thought-experiment?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41608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others.</a:t>
            </a:r>
          </a:p>
          <a:p>
            <a:endParaRPr lang="en-US" sz="2000" dirty="0" smtClean="0"/>
          </a:p>
          <a:p>
            <a:r>
              <a:rPr lang="en-US" sz="2000" dirty="0" smtClean="0"/>
              <a:t>Think about pushing a plate along a dinner table.  We can declare</a:t>
            </a:r>
          </a:p>
          <a:p>
            <a:r>
              <a:rPr lang="en-US" sz="2000" dirty="0" smtClean="0"/>
              <a:t>that the friction force  </a:t>
            </a:r>
            <a:r>
              <a:rPr lang="en-US" sz="2000" b="1" i="1" dirty="0" smtClean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000" dirty="0" smtClean="0"/>
              <a:t> is prescribed </a:t>
            </a:r>
            <a:r>
              <a:rPr lang="en-US" sz="1800" dirty="0" smtClean="0"/>
              <a:t>–</a:t>
            </a:r>
            <a:r>
              <a:rPr lang="en-US" sz="2000" dirty="0" smtClean="0"/>
              <a:t> but does that correspond to</a:t>
            </a:r>
          </a:p>
          <a:p>
            <a:r>
              <a:rPr lang="en-US" sz="2000" dirty="0" smtClean="0"/>
              <a:t>a good thought-experiment?   </a:t>
            </a:r>
            <a:r>
              <a:rPr lang="en-US" sz="2000" b="1" dirty="0" smtClean="0">
                <a:solidFill>
                  <a:srgbClr val="FF0000"/>
                </a:solidFill>
              </a:rPr>
              <a:t>Of course not!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 You exert a given force.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510663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others.</a:t>
            </a:r>
          </a:p>
          <a:p>
            <a:endParaRPr lang="en-US" sz="2000" dirty="0" smtClean="0"/>
          </a:p>
          <a:p>
            <a:r>
              <a:rPr lang="en-US" sz="2000" dirty="0" smtClean="0"/>
              <a:t>Think about pushing a plate along a dinner table.  We can declare</a:t>
            </a:r>
          </a:p>
          <a:p>
            <a:r>
              <a:rPr lang="en-US" sz="2000" dirty="0" smtClean="0"/>
              <a:t>that the friction force  </a:t>
            </a:r>
            <a:r>
              <a:rPr lang="en-US" sz="2000" b="1" i="1" dirty="0" smtClean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000" dirty="0" smtClean="0"/>
              <a:t> is prescribed </a:t>
            </a:r>
            <a:r>
              <a:rPr lang="en-US" sz="1800" dirty="0" smtClean="0"/>
              <a:t>–</a:t>
            </a:r>
            <a:r>
              <a:rPr lang="en-US" sz="2000" dirty="0" smtClean="0"/>
              <a:t> but does that correspond to</a:t>
            </a:r>
          </a:p>
          <a:p>
            <a:r>
              <a:rPr lang="en-US" sz="2000" dirty="0" smtClean="0"/>
              <a:t>a good thought-experiment?   </a:t>
            </a:r>
            <a:r>
              <a:rPr lang="en-US" sz="2000" b="1" dirty="0" smtClean="0">
                <a:solidFill>
                  <a:srgbClr val="FF0000"/>
                </a:solidFill>
              </a:rPr>
              <a:t>Of course not!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 You exert a given force.</a:t>
            </a:r>
          </a:p>
          <a:p>
            <a:endParaRPr lang="en-US" sz="2000" dirty="0"/>
          </a:p>
          <a:p>
            <a:r>
              <a:rPr lang="en-US" sz="2000" dirty="0"/>
              <a:t>The stratosphere and mesosphere </a:t>
            </a:r>
            <a:r>
              <a:rPr lang="en-US" sz="1800" dirty="0"/>
              <a:t>–</a:t>
            </a:r>
            <a:r>
              <a:rPr lang="en-US" sz="2000" dirty="0"/>
              <a:t> and the interiors of solar-type stars </a:t>
            </a:r>
            <a:r>
              <a:rPr lang="en-US" sz="1800" dirty="0"/>
              <a:t>–</a:t>
            </a:r>
          </a:p>
          <a:p>
            <a:r>
              <a:rPr lang="en-US" sz="2000" dirty="0"/>
              <a:t>are all </a:t>
            </a:r>
            <a:r>
              <a:rPr lang="en-US" sz="2000" b="1" dirty="0">
                <a:solidFill>
                  <a:srgbClr val="FF3300"/>
                </a:solidFill>
              </a:rPr>
              <a:t>thermally-relaxing systems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510663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others.</a:t>
            </a:r>
          </a:p>
          <a:p>
            <a:endParaRPr lang="en-US" sz="2000" dirty="0" smtClean="0"/>
          </a:p>
          <a:p>
            <a:r>
              <a:rPr lang="en-US" sz="2000" dirty="0" smtClean="0"/>
              <a:t>Think about pushing a plate along a dinner table.  We can declare</a:t>
            </a:r>
          </a:p>
          <a:p>
            <a:r>
              <a:rPr lang="en-US" sz="2000" dirty="0" smtClean="0"/>
              <a:t>that the friction force  </a:t>
            </a:r>
            <a:r>
              <a:rPr lang="en-US" sz="2000" b="1" i="1" dirty="0" smtClean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000" dirty="0" smtClean="0"/>
              <a:t> is prescribed </a:t>
            </a:r>
            <a:r>
              <a:rPr lang="en-US" sz="1800" dirty="0" smtClean="0"/>
              <a:t>–</a:t>
            </a:r>
            <a:r>
              <a:rPr lang="en-US" sz="2000" dirty="0" smtClean="0"/>
              <a:t> but does that correspond to</a:t>
            </a:r>
          </a:p>
          <a:p>
            <a:r>
              <a:rPr lang="en-US" sz="2000" dirty="0" smtClean="0"/>
              <a:t>a good thought-experiment?   </a:t>
            </a:r>
            <a:r>
              <a:rPr lang="en-US" sz="2000" b="1" dirty="0" smtClean="0">
                <a:solidFill>
                  <a:srgbClr val="FF0000"/>
                </a:solidFill>
              </a:rPr>
              <a:t>Of course not!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 You exert a given force.</a:t>
            </a:r>
          </a:p>
          <a:p>
            <a:endParaRPr lang="en-US" sz="2000" dirty="0"/>
          </a:p>
          <a:p>
            <a:r>
              <a:rPr lang="en-US" sz="2000" dirty="0"/>
              <a:t>The stratosphere and mesosphere </a:t>
            </a:r>
            <a:r>
              <a:rPr lang="en-US" sz="1800" dirty="0"/>
              <a:t>–</a:t>
            </a:r>
            <a:r>
              <a:rPr lang="en-US" sz="2000" dirty="0"/>
              <a:t> and the interiors of solar-type stars </a:t>
            </a:r>
            <a:r>
              <a:rPr lang="en-US" sz="1800" dirty="0"/>
              <a:t>–</a:t>
            </a:r>
          </a:p>
          <a:p>
            <a:r>
              <a:rPr lang="en-US" sz="2000" dirty="0"/>
              <a:t>are all </a:t>
            </a:r>
            <a:r>
              <a:rPr lang="en-US" sz="2000" b="1" dirty="0">
                <a:solidFill>
                  <a:srgbClr val="FF3300"/>
                </a:solidFill>
              </a:rPr>
              <a:t>thermally-relaxing systems</a:t>
            </a:r>
            <a:r>
              <a:rPr lang="en-US" sz="2000" dirty="0"/>
              <a:t>.  So </a:t>
            </a:r>
            <a:r>
              <a:rPr lang="en-US" sz="1800" dirty="0" smtClean="0"/>
              <a:t>– </a:t>
            </a:r>
            <a:r>
              <a:rPr lang="en-US" sz="2000" dirty="0" smtClean="0"/>
              <a:t> </a:t>
            </a:r>
            <a:r>
              <a:rPr lang="en-US" sz="2000" dirty="0"/>
              <a:t>as with the friction on the</a:t>
            </a:r>
          </a:p>
          <a:p>
            <a:r>
              <a:rPr lang="en-US" sz="2000" dirty="0"/>
              <a:t>dinner plate </a:t>
            </a:r>
            <a:r>
              <a:rPr lang="en-US" sz="1800" dirty="0"/>
              <a:t>–</a:t>
            </a:r>
            <a:r>
              <a:rPr lang="en-US" sz="2000" dirty="0"/>
              <a:t> it’s more insightful to regard the heating rate 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2000" dirty="0"/>
              <a:t>  as part of</a:t>
            </a:r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response</a:t>
            </a:r>
            <a:r>
              <a:rPr lang="en-US" sz="2000" dirty="0"/>
              <a:t> to some forcing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422275" y="114300"/>
            <a:ext cx="8510663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The old idea that the right-hand side  </a:t>
            </a:r>
            <a:r>
              <a:rPr lang="en-GB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GB" sz="2000" dirty="0"/>
              <a:t>  can be regarded as </a:t>
            </a:r>
            <a:r>
              <a:rPr lang="en-GB" sz="2000" b="1" dirty="0"/>
              <a:t>prescribed</a:t>
            </a:r>
            <a:r>
              <a:rPr lang="en-GB" sz="2000" dirty="0"/>
              <a:t>,</a:t>
            </a:r>
          </a:p>
          <a:p>
            <a:r>
              <a:rPr lang="en-GB" sz="2000" dirty="0"/>
              <a:t>and therefore the circulations as thermally</a:t>
            </a:r>
            <a:r>
              <a:rPr lang="en-GB" sz="2000" b="1" dirty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caused</a:t>
            </a:r>
            <a:r>
              <a:rPr lang="en-GB" sz="2000" b="1" dirty="0" smtClean="0"/>
              <a:t> </a:t>
            </a:r>
            <a:r>
              <a:rPr lang="en-GB" sz="2000" dirty="0" smtClean="0"/>
              <a:t>or</a:t>
            </a:r>
            <a:r>
              <a:rPr lang="en-GB" sz="2000" b="1" dirty="0" smtClean="0"/>
              <a:t> </a:t>
            </a:r>
            <a:r>
              <a:rPr lang="en-GB" sz="2000" b="1" dirty="0" smtClean="0">
                <a:solidFill>
                  <a:srgbClr val="FF0000"/>
                </a:solidFill>
              </a:rPr>
              <a:t>driven</a:t>
            </a:r>
            <a:r>
              <a:rPr lang="en-GB" sz="2000" dirty="0" smtClean="0"/>
              <a:t> </a:t>
            </a:r>
            <a:r>
              <a:rPr lang="en-GB" sz="2000" dirty="0"/>
              <a:t>is, indeed,</a:t>
            </a:r>
          </a:p>
          <a:p>
            <a:endParaRPr lang="en-GB" sz="2000" dirty="0"/>
          </a:p>
          <a:p>
            <a:r>
              <a:rPr lang="en-GB" sz="2000" dirty="0"/>
              <a:t>                               </a:t>
            </a:r>
            <a:r>
              <a:rPr lang="en-GB" dirty="0">
                <a:solidFill>
                  <a:srgbClr val="FF0000"/>
                </a:solidFill>
              </a:rPr>
              <a:t>just an</a:t>
            </a:r>
            <a:r>
              <a:rPr lang="en-GB" dirty="0"/>
              <a:t>  </a:t>
            </a:r>
            <a:r>
              <a:rPr lang="en-GB" b="1" i="1" dirty="0">
                <a:solidFill>
                  <a:srgbClr val="FF0000"/>
                </a:solidFill>
                <a:latin typeface="Times New Roman" pitchFamily="18" charset="0"/>
              </a:rPr>
              <a:t>A = B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 assumption.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000" dirty="0"/>
              <a:t>But hang on </a:t>
            </a:r>
            <a:r>
              <a:rPr lang="en-US" sz="1800" dirty="0"/>
              <a:t>–</a:t>
            </a:r>
            <a:r>
              <a:rPr lang="en-US" sz="2000" dirty="0"/>
              <a:t> what’s wrong with that?  What’s wrong with a</a:t>
            </a:r>
          </a:p>
          <a:p>
            <a:r>
              <a:rPr lang="en-US" sz="2000" dirty="0"/>
              <a:t>thought-experiment in which one prescribes the heating rate?</a:t>
            </a:r>
          </a:p>
          <a:p>
            <a:endParaRPr lang="en-US" sz="2000" dirty="0"/>
          </a:p>
          <a:p>
            <a:r>
              <a:rPr lang="en-US" sz="2000" b="1" dirty="0"/>
              <a:t>Answer:  some thought-experiments are better than others.</a:t>
            </a:r>
          </a:p>
          <a:p>
            <a:endParaRPr lang="en-US" sz="2000" dirty="0" smtClean="0"/>
          </a:p>
          <a:p>
            <a:r>
              <a:rPr lang="en-US" sz="2000" dirty="0" smtClean="0"/>
              <a:t>Think about pushing a plate along a dinner table.  We can declare</a:t>
            </a:r>
          </a:p>
          <a:p>
            <a:r>
              <a:rPr lang="en-US" sz="2000" dirty="0" smtClean="0"/>
              <a:t>that the friction force  </a:t>
            </a:r>
            <a:r>
              <a:rPr lang="en-US" sz="2000" b="1" i="1" dirty="0" smtClean="0">
                <a:solidFill>
                  <a:srgbClr val="FF3300"/>
                </a:solidFill>
                <a:latin typeface="Times New Roman" pitchFamily="18" charset="0"/>
              </a:rPr>
              <a:t>B</a:t>
            </a:r>
            <a:r>
              <a:rPr lang="en-US" sz="2000" i="1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000" dirty="0" smtClean="0"/>
              <a:t> is prescribed </a:t>
            </a:r>
            <a:r>
              <a:rPr lang="en-US" sz="1800" dirty="0" smtClean="0"/>
              <a:t>–</a:t>
            </a:r>
            <a:r>
              <a:rPr lang="en-US" sz="2000" dirty="0" smtClean="0"/>
              <a:t> but does that correspond to</a:t>
            </a:r>
          </a:p>
          <a:p>
            <a:r>
              <a:rPr lang="en-US" sz="2000" dirty="0" smtClean="0"/>
              <a:t>a good thought-experiment?   </a:t>
            </a:r>
            <a:r>
              <a:rPr lang="en-US" sz="2000" b="1" dirty="0" smtClean="0">
                <a:solidFill>
                  <a:srgbClr val="FF0000"/>
                </a:solidFill>
              </a:rPr>
              <a:t>Of course not!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 You exert a given force.</a:t>
            </a:r>
          </a:p>
          <a:p>
            <a:endParaRPr lang="en-US" sz="2000" dirty="0"/>
          </a:p>
          <a:p>
            <a:r>
              <a:rPr lang="en-US" sz="2000" dirty="0"/>
              <a:t>The stratosphere and mesosphere </a:t>
            </a:r>
            <a:r>
              <a:rPr lang="en-US" sz="1800" dirty="0"/>
              <a:t>–</a:t>
            </a:r>
            <a:r>
              <a:rPr lang="en-US" sz="2000" dirty="0"/>
              <a:t> and the interiors of solar-type stars </a:t>
            </a:r>
            <a:r>
              <a:rPr lang="en-US" sz="1800" dirty="0"/>
              <a:t>–</a:t>
            </a:r>
          </a:p>
          <a:p>
            <a:r>
              <a:rPr lang="en-US" sz="2000" dirty="0"/>
              <a:t>are all </a:t>
            </a:r>
            <a:r>
              <a:rPr lang="en-US" sz="2000" b="1" dirty="0">
                <a:solidFill>
                  <a:srgbClr val="FF3300"/>
                </a:solidFill>
              </a:rPr>
              <a:t>thermally-relaxing systems</a:t>
            </a:r>
            <a:r>
              <a:rPr lang="en-US" sz="2000" dirty="0"/>
              <a:t>.  So </a:t>
            </a:r>
            <a:r>
              <a:rPr lang="en-US" sz="1800" dirty="0" smtClean="0"/>
              <a:t>– </a:t>
            </a:r>
            <a:r>
              <a:rPr lang="en-US" sz="2000" dirty="0" smtClean="0"/>
              <a:t> </a:t>
            </a:r>
            <a:r>
              <a:rPr lang="en-US" sz="2000" dirty="0"/>
              <a:t>as with the friction on the</a:t>
            </a:r>
          </a:p>
          <a:p>
            <a:r>
              <a:rPr lang="en-US" sz="2000" dirty="0"/>
              <a:t>dinner plate </a:t>
            </a:r>
            <a:r>
              <a:rPr lang="en-US" sz="1800" dirty="0"/>
              <a:t>–</a:t>
            </a:r>
            <a:r>
              <a:rPr lang="en-US" sz="2000" dirty="0"/>
              <a:t> it’s more insightful to regard the heating rate 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2000" dirty="0"/>
              <a:t>  as part of</a:t>
            </a:r>
          </a:p>
          <a:p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response</a:t>
            </a:r>
            <a:r>
              <a:rPr lang="en-US" sz="2000" dirty="0"/>
              <a:t> to some forcing.</a:t>
            </a:r>
          </a:p>
          <a:p>
            <a:endParaRPr lang="en-US" sz="2000" dirty="0"/>
          </a:p>
          <a:p>
            <a:r>
              <a:rPr lang="en-US" sz="1800" dirty="0"/>
              <a:t>So “gyroscopic pumping” or “downward control” thought-experiments are </a:t>
            </a:r>
            <a:r>
              <a:rPr lang="en-US" sz="1800" b="1" dirty="0"/>
              <a:t>better.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iro-jet-fold-james-p339-1PV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930" y="509660"/>
            <a:ext cx="9217152" cy="6336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4914" y="812800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Max wind speed ~ 200mph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2060" y="1219199"/>
            <a:ext cx="1074055" cy="14078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9626" y="194872"/>
            <a:ext cx="797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Section through a </a:t>
            </a:r>
            <a:r>
              <a:rPr lang="en-GB" sz="2000" b="1" dirty="0" smtClean="0">
                <a:solidFill>
                  <a:srgbClr val="FF0000"/>
                </a:solidFill>
              </a:rPr>
              <a:t>very strong</a:t>
            </a:r>
            <a:r>
              <a:rPr lang="en-GB" sz="2000" dirty="0" smtClean="0"/>
              <a:t> </a:t>
            </a:r>
            <a:r>
              <a:rPr lang="en-GB" sz="2000" dirty="0" err="1" smtClean="0"/>
              <a:t>tropopause</a:t>
            </a:r>
            <a:r>
              <a:rPr lang="en-GB" sz="2000" dirty="0" smtClean="0"/>
              <a:t> jet, courtesy Mel Shapiro:</a:t>
            </a:r>
            <a:endParaRPr lang="en-GB" sz="2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"/>
          <p:cNvSpPr txBox="1">
            <a:spLocks noChangeArrowheads="1"/>
          </p:cNvSpPr>
          <p:nvPr/>
        </p:nvSpPr>
        <p:spPr bwMode="auto">
          <a:xfrm>
            <a:off x="1714421" y="293004"/>
            <a:ext cx="5093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      Main points about PV dynamics:</a:t>
            </a:r>
            <a:endParaRPr lang="en-US" sz="2000" dirty="0"/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545873" y="788078"/>
            <a:ext cx="52261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PV is mixable along stratification surfaces.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4392" name="Text Box 22"/>
          <p:cNvSpPr txBox="1">
            <a:spLocks noChangeArrowheads="1"/>
          </p:cNvSpPr>
          <p:nvPr/>
        </p:nvSpPr>
        <p:spPr bwMode="auto">
          <a:xfrm>
            <a:off x="561747" y="1407876"/>
            <a:ext cx="82221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The </a:t>
            </a:r>
            <a:r>
              <a:rPr lang="en-GB" sz="2000" dirty="0" smtClean="0"/>
              <a:t>PV </a:t>
            </a:r>
            <a:r>
              <a:rPr lang="en-GB" sz="2000" dirty="0" err="1" smtClean="0"/>
              <a:t>invertibility</a:t>
            </a:r>
            <a:r>
              <a:rPr lang="en-GB" sz="2000" dirty="0" smtClean="0"/>
              <a:t> principle says: the PV field contains nearly all the</a:t>
            </a:r>
          </a:p>
          <a:p>
            <a:r>
              <a:rPr lang="en-GB" sz="2000" dirty="0" smtClean="0"/>
              <a:t>     dynamical information.</a:t>
            </a:r>
            <a:endParaRPr lang="en-US" sz="200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83590" y="2167047"/>
            <a:ext cx="79592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How much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dynamical information depends on accuracy of the</a:t>
            </a:r>
          </a:p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GB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balance</a:t>
            </a:r>
            <a:r>
              <a:rPr 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condition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used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slow quasi-manifold, velocity field slaved</a:t>
            </a:r>
          </a:p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to mass field (fully </a:t>
            </a:r>
            <a:r>
              <a:rPr lang="en-GB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nonlocal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function, for greatest accuracy).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611190" y="3947078"/>
            <a:ext cx="811472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The PV </a:t>
            </a:r>
            <a:r>
              <a:rPr lang="en-GB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invertibility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principle + the </a:t>
            </a:r>
            <a:r>
              <a:rPr lang="en-GB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inhomogeneity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PV mixing help</a:t>
            </a:r>
          </a:p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explain the atmosphere’s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jet/vortex ‘zoology’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21827" y="4878253"/>
            <a:ext cx="80350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unconscious assumptions: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</a:rPr>
              <a:t>A = B 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doesn’t mean 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</a:rPr>
              <a:t>‘B </a:t>
            </a:r>
            <a:r>
              <a:rPr lang="en-GB" sz="2000" b="1" dirty="0" smtClean="0">
                <a:solidFill>
                  <a:srgbClr val="FF0000"/>
                </a:solidFill>
                <a:latin typeface="+mn-lt"/>
              </a:rPr>
              <a:t>causes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</a:rPr>
              <a:t> A</a:t>
            </a:r>
            <a:r>
              <a:rPr lang="en-GB" b="1" dirty="0" smtClean="0">
                <a:solidFill>
                  <a:srgbClr val="FF0000"/>
                </a:solidFill>
              </a:rPr>
              <a:t>’</a:t>
            </a:r>
          </a:p>
          <a:p>
            <a:pPr>
              <a:defRPr/>
            </a:pP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</a:t>
            </a:r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or</a:t>
            </a:r>
            <a:r>
              <a:rPr lang="en-GB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</a:rPr>
              <a:t>‘B </a:t>
            </a:r>
            <a:r>
              <a:rPr lang="en-GB" sz="2000" b="1" dirty="0" smtClean="0">
                <a:solidFill>
                  <a:srgbClr val="FF0000"/>
                </a:solidFill>
              </a:rPr>
              <a:t>drives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</a:rPr>
              <a:t> A’</a:t>
            </a:r>
            <a:r>
              <a:rPr lang="en-GB" i="1" dirty="0" smtClean="0">
                <a:latin typeface="Times New Roman" pitchFamily="18" charset="0"/>
              </a:rPr>
              <a:t>.</a:t>
            </a:r>
            <a:endParaRPr lang="en-GB" sz="2000" dirty="0" smtClean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638624" y="3432619"/>
            <a:ext cx="71433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●</a:t>
            </a:r>
            <a:r>
              <a:rPr lang="en-GB" sz="2000" i="1" dirty="0" smtClean="0"/>
              <a:t> Corollary:</a:t>
            </a:r>
            <a:r>
              <a:rPr lang="en-GB" sz="2000" dirty="0" smtClean="0"/>
              <a:t> the dynamics has only a </a:t>
            </a:r>
            <a:r>
              <a:rPr lang="en-GB" sz="2000" b="1" dirty="0" smtClean="0">
                <a:solidFill>
                  <a:srgbClr val="FF0000"/>
                </a:solidFill>
              </a:rPr>
              <a:t>single time derivative</a:t>
            </a:r>
            <a:r>
              <a:rPr lang="en-GB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0"/>
          <p:cNvSpPr txBox="1">
            <a:spLocks noChangeArrowheads="1"/>
          </p:cNvSpPr>
          <p:nvPr/>
        </p:nvSpPr>
        <p:spPr bwMode="auto">
          <a:xfrm>
            <a:off x="361784" y="307518"/>
            <a:ext cx="783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/>
              <a:t>And finally:  </a:t>
            </a:r>
            <a:r>
              <a:rPr lang="en-GB" dirty="0" smtClean="0">
                <a:solidFill>
                  <a:srgbClr val="FF0000"/>
                </a:solidFill>
              </a:rPr>
              <a:t>two </a:t>
            </a:r>
            <a:r>
              <a:rPr lang="en-GB" dirty="0">
                <a:solidFill>
                  <a:srgbClr val="FF0000"/>
                </a:solidFill>
              </a:rPr>
              <a:t>paradigms with great explanatory power: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357188" y="846138"/>
            <a:ext cx="705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● </a:t>
            </a:r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radiation-stress-dominated</a:t>
            </a:r>
            <a:r>
              <a:rPr lang="en-GB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atmosphere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2706" name="Text Box 18"/>
          <p:cNvSpPr txBox="1">
            <a:spLocks noChangeArrowheads="1"/>
          </p:cNvSpPr>
          <p:nvPr/>
        </p:nvSpPr>
        <p:spPr bwMode="auto">
          <a:xfrm>
            <a:off x="471488" y="2041525"/>
            <a:ext cx="7037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srgbClr val="FF3300"/>
                </a:solidFill>
              </a:rPr>
              <a:t>  </a:t>
            </a:r>
            <a:r>
              <a:rPr lang="en-GB">
                <a:effectLst>
                  <a:outerShdw blurRad="38100" dist="38100" dir="2700000" algn="tl">
                    <a:srgbClr val="C0C0C0"/>
                  </a:outerShdw>
                </a:effectLst>
              </a:rPr>
              <a:t>● </a:t>
            </a:r>
            <a:r>
              <a:rPr lang="en-GB" b="1">
                <a:solidFill>
                  <a:srgbClr val="FF3300"/>
                </a:solidFill>
              </a:rPr>
              <a:t>Inhomogeneous</a:t>
            </a:r>
            <a:r>
              <a:rPr lang="en-GB" b="1"/>
              <a:t> PV mixing </a:t>
            </a:r>
            <a:r>
              <a:rPr lang="en-GB" sz="1800" b="1"/>
              <a:t>  </a:t>
            </a:r>
            <a:r>
              <a:rPr lang="en-GB" sz="1800"/>
              <a:t>–  too good to be true?</a:t>
            </a:r>
            <a:endParaRPr lang="en-US" sz="1800"/>
          </a:p>
        </p:txBody>
      </p:sp>
      <p:sp>
        <p:nvSpPr>
          <p:cNvPr id="144390" name="Line 20"/>
          <p:cNvSpPr>
            <a:spLocks noChangeShapeType="1"/>
          </p:cNvSpPr>
          <p:nvPr/>
        </p:nvSpPr>
        <p:spPr bwMode="auto">
          <a:xfrm flipV="1">
            <a:off x="0" y="53435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4391" name="Text Box 21"/>
          <p:cNvSpPr txBox="1">
            <a:spLocks noChangeArrowheads="1"/>
          </p:cNvSpPr>
          <p:nvPr/>
        </p:nvSpPr>
        <p:spPr bwMode="auto">
          <a:xfrm>
            <a:off x="1111250" y="3632200"/>
            <a:ext cx="723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Old paradoxes resolved by recognizing the spatial inhomogeneity and</a:t>
            </a:r>
          </a:p>
          <a:p>
            <a:r>
              <a:rPr lang="en-GB" sz="1800"/>
              <a:t>the</a:t>
            </a:r>
            <a:r>
              <a:rPr lang="en-GB" sz="1800" b="1">
                <a:solidFill>
                  <a:srgbClr val="FF3300"/>
                </a:solidFill>
              </a:rPr>
              <a:t> wave </a:t>
            </a:r>
            <a:r>
              <a:rPr lang="en-GB" sz="1800"/>
              <a:t>or</a:t>
            </a:r>
            <a:r>
              <a:rPr lang="en-GB" sz="1800" b="1"/>
              <a:t> </a:t>
            </a:r>
            <a:r>
              <a:rPr lang="en-GB" sz="1800" b="1">
                <a:solidFill>
                  <a:srgbClr val="FF3300"/>
                </a:solidFill>
              </a:rPr>
              <a:t>radiation-stress</a:t>
            </a:r>
            <a:r>
              <a:rPr lang="en-GB" sz="1800"/>
              <a:t> part of the jigsaw.</a:t>
            </a:r>
            <a:endParaRPr lang="en-US" sz="1800"/>
          </a:p>
        </p:txBody>
      </p:sp>
      <p:sp>
        <p:nvSpPr>
          <p:cNvPr id="144392" name="Text Box 22"/>
          <p:cNvSpPr txBox="1">
            <a:spLocks noChangeArrowheads="1"/>
          </p:cNvSpPr>
          <p:nvPr/>
        </p:nvSpPr>
        <p:spPr bwMode="auto">
          <a:xfrm>
            <a:off x="126314" y="1451429"/>
            <a:ext cx="9033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 – cf. the old “turbulent stress-dominated…”.  And, re </a:t>
            </a:r>
            <a:r>
              <a:rPr lang="en-GB" sz="1800" dirty="0" smtClean="0"/>
              <a:t> the </a:t>
            </a:r>
            <a:r>
              <a:rPr lang="en-GB" sz="1800" dirty="0" err="1" smtClean="0"/>
              <a:t>vortical</a:t>
            </a:r>
            <a:r>
              <a:rPr lang="en-GB" sz="1800" dirty="0" smtClean="0"/>
              <a:t> or </a:t>
            </a:r>
            <a:r>
              <a:rPr lang="en-GB" sz="1800" dirty="0" err="1" smtClean="0"/>
              <a:t>Rossby</a:t>
            </a:r>
            <a:r>
              <a:rPr lang="en-GB" sz="1800" dirty="0" smtClean="0"/>
              <a:t>-wave </a:t>
            </a:r>
            <a:r>
              <a:rPr lang="en-GB" sz="1800" dirty="0"/>
              <a:t>part,</a:t>
            </a:r>
            <a:endParaRPr lang="en-US" sz="1800" dirty="0"/>
          </a:p>
        </p:txBody>
      </p:sp>
      <p:sp>
        <p:nvSpPr>
          <p:cNvPr id="144393" name="Text Box 23"/>
          <p:cNvSpPr txBox="1">
            <a:spLocks noChangeArrowheads="1"/>
          </p:cNvSpPr>
          <p:nvPr/>
        </p:nvSpPr>
        <p:spPr bwMode="auto">
          <a:xfrm>
            <a:off x="1095375" y="2633665"/>
            <a:ext cx="7385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/>
              <a:t>No!</a:t>
            </a:r>
            <a:r>
              <a:rPr lang="en-GB" sz="1800"/>
              <a:t>  It’s an observed reality  –  explaining, e,g,, the typical, ubiquitous</a:t>
            </a:r>
          </a:p>
          <a:p>
            <a:r>
              <a:rPr lang="en-GB" sz="1800" b="1"/>
              <a:t>strong-jet </a:t>
            </a:r>
            <a:r>
              <a:rPr lang="en-GB" sz="1800"/>
              <a:t>and</a:t>
            </a:r>
            <a:r>
              <a:rPr lang="en-GB" sz="1800" b="1"/>
              <a:t> eddy-transport-barrier</a:t>
            </a:r>
            <a:r>
              <a:rPr lang="en-GB" sz="1800"/>
              <a:t> structures.  Understandable via</a:t>
            </a:r>
          </a:p>
          <a:p>
            <a:r>
              <a:rPr lang="en-GB" sz="1800"/>
              <a:t>the PV-inversion </a:t>
            </a:r>
            <a:r>
              <a:rPr lang="en-GB" sz="1800" b="1"/>
              <a:t>scale effect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144394" name="Text Box 24"/>
          <p:cNvSpPr txBox="1">
            <a:spLocks noChangeArrowheads="1"/>
          </p:cNvSpPr>
          <p:nvPr/>
        </p:nvSpPr>
        <p:spPr bwMode="auto">
          <a:xfrm>
            <a:off x="184725" y="4754563"/>
            <a:ext cx="9123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/>
              <a:t>And  –  </a:t>
            </a:r>
            <a:r>
              <a:rPr lang="en-GB" sz="1800" b="1" dirty="0"/>
              <a:t>watch out for unconscious </a:t>
            </a:r>
            <a:r>
              <a:rPr lang="en-GB" sz="1800" b="1" dirty="0" smtClean="0"/>
              <a:t>thought-experiments</a:t>
            </a:r>
            <a:r>
              <a:rPr lang="en-GB" sz="1800" dirty="0" smtClean="0"/>
              <a:t>, and the word</a:t>
            </a:r>
            <a:r>
              <a:rPr lang="en-GB" sz="1800" b="1" dirty="0" smtClean="0"/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“</a:t>
            </a:r>
            <a:r>
              <a:rPr lang="en-GB" sz="1800" b="1" smtClean="0">
                <a:solidFill>
                  <a:srgbClr val="FF0000"/>
                </a:solidFill>
              </a:rPr>
              <a:t>driven” !!</a:t>
            </a:r>
            <a:endParaRPr lang="en-US" sz="1800" b="1" dirty="0"/>
          </a:p>
        </p:txBody>
      </p:sp>
      <p:sp>
        <p:nvSpPr>
          <p:cNvPr id="144395" name="Line 25"/>
          <p:cNvSpPr>
            <a:spLocks noChangeShapeType="1"/>
          </p:cNvSpPr>
          <p:nvPr/>
        </p:nvSpPr>
        <p:spPr bwMode="auto">
          <a:xfrm flipV="1">
            <a:off x="0" y="45799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2544" y="5368925"/>
            <a:ext cx="769954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/>
              <a:t>Websearch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”carbon dioxide” </a:t>
            </a:r>
            <a:endParaRPr lang="en-US" sz="2000" dirty="0"/>
          </a:p>
          <a:p>
            <a:pPr algn="ctr"/>
            <a:r>
              <a:rPr lang="en-US" sz="1800" dirty="0" smtClean="0"/>
              <a:t>then  ”e-book”,  </a:t>
            </a:r>
            <a:r>
              <a:rPr lang="en-US" sz="1800" dirty="0"/>
              <a:t>”staircase”, ”</a:t>
            </a:r>
            <a:r>
              <a:rPr lang="en-US" sz="1800" dirty="0" err="1"/>
              <a:t>Rosenbluth</a:t>
            </a:r>
            <a:r>
              <a:rPr lang="en-US" sz="1800" dirty="0" smtClean="0"/>
              <a:t>”, ”Encyclopedia” on home page.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b="1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931988" y="5803900"/>
            <a:ext cx="500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ACA6F8"/>
                </a:solidFill>
              </a:rPr>
              <a:t>(No time for the following slides:</a:t>
            </a:r>
            <a:r>
              <a:rPr lang="en-US" b="1" i="1">
                <a:solidFill>
                  <a:srgbClr val="ACA6F8"/>
                </a:solidFill>
                <a:sym typeface="Wingdings" pitchFamily="2" charset="2"/>
              </a:rPr>
              <a:t>)</a:t>
            </a:r>
            <a:endParaRPr lang="en-US" b="1" i="1">
              <a:solidFill>
                <a:srgbClr val="ACA6F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Line 5"/>
          <p:cNvSpPr>
            <a:spLocks noChangeShapeType="1"/>
          </p:cNvSpPr>
          <p:nvPr/>
        </p:nvSpPr>
        <p:spPr bwMode="auto">
          <a:xfrm>
            <a:off x="4284663" y="540861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8485" name="Line 6"/>
          <p:cNvSpPr>
            <a:spLocks noChangeShapeType="1"/>
          </p:cNvSpPr>
          <p:nvPr/>
        </p:nvSpPr>
        <p:spPr bwMode="auto">
          <a:xfrm>
            <a:off x="4284663" y="5229225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8486" name="Line 7"/>
          <p:cNvSpPr>
            <a:spLocks noChangeShapeType="1"/>
          </p:cNvSpPr>
          <p:nvPr/>
        </p:nvSpPr>
        <p:spPr bwMode="auto">
          <a:xfrm>
            <a:off x="4284663" y="55895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48488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Line 5"/>
          <p:cNvSpPr>
            <a:spLocks noChangeShapeType="1"/>
          </p:cNvSpPr>
          <p:nvPr/>
        </p:nvSpPr>
        <p:spPr bwMode="auto">
          <a:xfrm>
            <a:off x="4284663" y="531971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9508" name="Line 6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9509" name="Line 7"/>
          <p:cNvSpPr>
            <a:spLocks noChangeShapeType="1"/>
          </p:cNvSpPr>
          <p:nvPr/>
        </p:nvSpPr>
        <p:spPr bwMode="auto">
          <a:xfrm>
            <a:off x="4284663" y="55165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49511" name="Line 7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Line 5"/>
          <p:cNvSpPr>
            <a:spLocks noChangeShapeType="1"/>
          </p:cNvSpPr>
          <p:nvPr/>
        </p:nvSpPr>
        <p:spPr bwMode="auto">
          <a:xfrm>
            <a:off x="4284663" y="5229225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2" name="Line 6"/>
          <p:cNvSpPr>
            <a:spLocks noChangeShapeType="1"/>
          </p:cNvSpPr>
          <p:nvPr/>
        </p:nvSpPr>
        <p:spPr bwMode="auto">
          <a:xfrm>
            <a:off x="4284663" y="500380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3" name="Line 7"/>
          <p:cNvSpPr>
            <a:spLocks noChangeShapeType="1"/>
          </p:cNvSpPr>
          <p:nvPr/>
        </p:nvSpPr>
        <p:spPr bwMode="auto">
          <a:xfrm flipV="1">
            <a:off x="4284663" y="5589588"/>
            <a:ext cx="1008062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4" name="Line 8"/>
          <p:cNvSpPr>
            <a:spLocks noChangeShapeType="1"/>
          </p:cNvSpPr>
          <p:nvPr/>
        </p:nvSpPr>
        <p:spPr bwMode="auto">
          <a:xfrm>
            <a:off x="4284663" y="5445125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Line 5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6" name="Line 6"/>
          <p:cNvSpPr>
            <a:spLocks noChangeShapeType="1"/>
          </p:cNvSpPr>
          <p:nvPr/>
        </p:nvSpPr>
        <p:spPr bwMode="auto">
          <a:xfrm>
            <a:off x="4284663" y="48688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7" name="Line 7"/>
          <p:cNvSpPr>
            <a:spLocks noChangeShapeType="1"/>
          </p:cNvSpPr>
          <p:nvPr/>
        </p:nvSpPr>
        <p:spPr bwMode="auto">
          <a:xfrm flipV="1">
            <a:off x="4284663" y="554355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Line 8"/>
          <p:cNvSpPr>
            <a:spLocks noChangeShapeType="1"/>
          </p:cNvSpPr>
          <p:nvPr/>
        </p:nvSpPr>
        <p:spPr bwMode="auto">
          <a:xfrm>
            <a:off x="4284663" y="53736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Line 5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6" name="Line 6"/>
          <p:cNvSpPr>
            <a:spLocks noChangeShapeType="1"/>
          </p:cNvSpPr>
          <p:nvPr/>
        </p:nvSpPr>
        <p:spPr bwMode="auto">
          <a:xfrm>
            <a:off x="4284663" y="48688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7" name="Line 7"/>
          <p:cNvSpPr>
            <a:spLocks noChangeShapeType="1"/>
          </p:cNvSpPr>
          <p:nvPr/>
        </p:nvSpPr>
        <p:spPr bwMode="auto">
          <a:xfrm flipV="1">
            <a:off x="4284663" y="554355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Line 8"/>
          <p:cNvSpPr>
            <a:spLocks noChangeShapeType="1"/>
          </p:cNvSpPr>
          <p:nvPr/>
        </p:nvSpPr>
        <p:spPr bwMode="auto">
          <a:xfrm>
            <a:off x="4284663" y="53736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0840" y="2216727"/>
            <a:ext cx="1936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Timescales:</a:t>
            </a:r>
          </a:p>
          <a:p>
            <a:r>
              <a:rPr lang="en-GB" sz="1800" dirty="0" smtClean="0"/>
              <a:t> ~ years aloft,</a:t>
            </a:r>
          </a:p>
          <a:p>
            <a:r>
              <a:rPr lang="en-GB" sz="1800" dirty="0" smtClean="0"/>
              <a:t>  decades below</a:t>
            </a:r>
            <a:r>
              <a:rPr lang="en-GB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Line 5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6" name="Line 6"/>
          <p:cNvSpPr>
            <a:spLocks noChangeShapeType="1"/>
          </p:cNvSpPr>
          <p:nvPr/>
        </p:nvSpPr>
        <p:spPr bwMode="auto">
          <a:xfrm>
            <a:off x="4284663" y="48688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7" name="Line 7"/>
          <p:cNvSpPr>
            <a:spLocks noChangeShapeType="1"/>
          </p:cNvSpPr>
          <p:nvPr/>
        </p:nvSpPr>
        <p:spPr bwMode="auto">
          <a:xfrm flipV="1">
            <a:off x="4284663" y="554355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Line 8"/>
          <p:cNvSpPr>
            <a:spLocks noChangeShapeType="1"/>
          </p:cNvSpPr>
          <p:nvPr/>
        </p:nvSpPr>
        <p:spPr bwMode="auto">
          <a:xfrm>
            <a:off x="4284663" y="53736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10840" y="2216727"/>
            <a:ext cx="205216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Timescales:</a:t>
            </a:r>
          </a:p>
          <a:p>
            <a:r>
              <a:rPr lang="en-GB" sz="1800" dirty="0" smtClean="0"/>
              <a:t> ~ years aloft,</a:t>
            </a:r>
          </a:p>
          <a:p>
            <a:r>
              <a:rPr lang="en-GB" sz="1800" dirty="0" smtClean="0"/>
              <a:t>  decades below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r>
              <a:rPr lang="en-GB" sz="1800" dirty="0" smtClean="0"/>
              <a:t>“mean”: definition</a:t>
            </a:r>
          </a:p>
          <a:p>
            <a:r>
              <a:rPr lang="en-GB" sz="1800" dirty="0" smtClean="0"/>
              <a:t>     is critical! 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ecmwf22-old-brewer-do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1331913" y="0"/>
            <a:ext cx="6286500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Line 5"/>
          <p:cNvSpPr>
            <a:spLocks noChangeShapeType="1"/>
          </p:cNvSpPr>
          <p:nvPr/>
        </p:nvSpPr>
        <p:spPr bwMode="auto">
          <a:xfrm>
            <a:off x="4284663" y="513873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6" name="Line 6"/>
          <p:cNvSpPr>
            <a:spLocks noChangeShapeType="1"/>
          </p:cNvSpPr>
          <p:nvPr/>
        </p:nvSpPr>
        <p:spPr bwMode="auto">
          <a:xfrm>
            <a:off x="4284663" y="4868863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7" name="Line 7"/>
          <p:cNvSpPr>
            <a:spLocks noChangeShapeType="1"/>
          </p:cNvSpPr>
          <p:nvPr/>
        </p:nvSpPr>
        <p:spPr bwMode="auto">
          <a:xfrm flipV="1">
            <a:off x="4284663" y="5543550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8" name="Line 8"/>
          <p:cNvSpPr>
            <a:spLocks noChangeShapeType="1"/>
          </p:cNvSpPr>
          <p:nvPr/>
        </p:nvSpPr>
        <p:spPr bwMode="auto">
          <a:xfrm>
            <a:off x="4284663" y="5373688"/>
            <a:ext cx="100806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198438" y="4899025"/>
            <a:ext cx="23431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CC00"/>
                </a:solidFill>
              </a:rPr>
              <a:t>Independent</a:t>
            </a:r>
          </a:p>
          <a:p>
            <a:r>
              <a:rPr lang="en-US" sz="1800" b="1">
                <a:solidFill>
                  <a:srgbClr val="00CC00"/>
                </a:solidFill>
              </a:rPr>
              <a:t>evidence of the</a:t>
            </a:r>
          </a:p>
          <a:p>
            <a:r>
              <a:rPr lang="en-US" sz="1800" b="1">
                <a:solidFill>
                  <a:srgbClr val="00CC00"/>
                </a:solidFill>
              </a:rPr>
              <a:t>tropical upwelling</a:t>
            </a:r>
          </a:p>
          <a:p>
            <a:r>
              <a:rPr lang="en-US" sz="1800" b="1">
                <a:solidFill>
                  <a:srgbClr val="00CC00"/>
                </a:solidFill>
              </a:rPr>
              <a:t>from “tape-recorder</a:t>
            </a:r>
          </a:p>
          <a:p>
            <a:r>
              <a:rPr lang="en-US" sz="1800" b="1">
                <a:solidFill>
                  <a:srgbClr val="00CC00"/>
                </a:solidFill>
              </a:rPr>
              <a:t>effect”</a:t>
            </a:r>
          </a:p>
        </p:txBody>
      </p:sp>
      <p:sp>
        <p:nvSpPr>
          <p:cNvPr id="151560" name="Line 8"/>
          <p:cNvSpPr>
            <a:spLocks noChangeShapeType="1"/>
          </p:cNvSpPr>
          <p:nvPr/>
        </p:nvSpPr>
        <p:spPr bwMode="auto">
          <a:xfrm flipV="1">
            <a:off x="2541588" y="5689600"/>
            <a:ext cx="2189162" cy="2333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Oval 8"/>
          <p:cNvSpPr/>
          <p:nvPr/>
        </p:nvSpPr>
        <p:spPr bwMode="auto">
          <a:xfrm>
            <a:off x="6622475" y="2867891"/>
            <a:ext cx="1205345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1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840" y="2216727"/>
            <a:ext cx="205216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Timescales:</a:t>
            </a:r>
          </a:p>
          <a:p>
            <a:r>
              <a:rPr lang="en-GB" sz="1800" dirty="0" smtClean="0"/>
              <a:t> ~ years aloft,</a:t>
            </a:r>
          </a:p>
          <a:p>
            <a:r>
              <a:rPr lang="en-GB" sz="1800" dirty="0" smtClean="0"/>
              <a:t>  decades below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 </a:t>
            </a:r>
            <a:r>
              <a:rPr lang="en-GB" sz="1800" dirty="0" smtClean="0"/>
              <a:t>“mean”: definition</a:t>
            </a:r>
          </a:p>
          <a:p>
            <a:r>
              <a:rPr lang="en-GB" sz="1800" dirty="0" smtClean="0"/>
              <a:t>     is critical! 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9028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iro-jet-fold-james-p339-1PV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930" y="509660"/>
            <a:ext cx="9217152" cy="63367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122060" y="1219199"/>
            <a:ext cx="1074055" cy="14078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84914" y="812800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Max wind speed ~ 200mph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194" y="1524022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  pot.</a:t>
            </a:r>
          </a:p>
          <a:p>
            <a:r>
              <a:rPr lang="en-GB" sz="1800" dirty="0" smtClean="0"/>
              <a:t>temp.</a:t>
            </a:r>
            <a:endParaRPr lang="en-GB" sz="1800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445" y="1846285"/>
            <a:ext cx="220515" cy="26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9626" y="194872"/>
            <a:ext cx="797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Section through a </a:t>
            </a:r>
            <a:r>
              <a:rPr lang="en-GB" sz="2000" b="1" dirty="0" smtClean="0">
                <a:solidFill>
                  <a:srgbClr val="FF0000"/>
                </a:solidFill>
              </a:rPr>
              <a:t>very strong</a:t>
            </a:r>
            <a:r>
              <a:rPr lang="en-GB" sz="2000" dirty="0" smtClean="0"/>
              <a:t> </a:t>
            </a:r>
            <a:r>
              <a:rPr lang="en-GB" sz="2000" dirty="0" err="1" smtClean="0"/>
              <a:t>tropopause</a:t>
            </a:r>
            <a:r>
              <a:rPr lang="en-GB" sz="2000" dirty="0" smtClean="0"/>
              <a:t> jet, courtesy Mel Shapiro: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7659" y="2873822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‘stratification</a:t>
            </a:r>
          </a:p>
          <a:p>
            <a:r>
              <a:rPr lang="en-GB" sz="1600" dirty="0" smtClean="0"/>
              <a:t>  surfaces’</a:t>
            </a:r>
            <a:endParaRPr lang="en-GB" sz="16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/>
          <p:cNvPicPr>
            <a:picLocks noGrp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8839200" cy="28892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52579" name="Text Box 4"/>
          <p:cNvSpPr txBox="1">
            <a:spLocks noChangeArrowheads="1"/>
          </p:cNvSpPr>
          <p:nvPr/>
        </p:nvSpPr>
        <p:spPr bwMode="auto">
          <a:xfrm>
            <a:off x="395288" y="908050"/>
            <a:ext cx="8201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Evidence for the tape-recorder effect (Mote et al 1998, JGR </a:t>
            </a:r>
            <a:r>
              <a:rPr lang="en-US" sz="2000" b="1"/>
              <a:t>103</a:t>
            </a:r>
            <a:r>
              <a:rPr lang="en-US" sz="2000"/>
              <a:t>, 8651)</a:t>
            </a:r>
            <a:r>
              <a:rPr lang="en-GB" sz="2000"/>
              <a:t>:</a:t>
            </a:r>
            <a:endParaRPr lang="en-US" sz="2000"/>
          </a:p>
        </p:txBody>
      </p:sp>
      <p:sp>
        <p:nvSpPr>
          <p:cNvPr id="152580" name="Text Box 5"/>
          <p:cNvSpPr txBox="1">
            <a:spLocks noChangeArrowheads="1"/>
          </p:cNvSpPr>
          <p:nvPr/>
        </p:nvSpPr>
        <p:spPr bwMode="auto">
          <a:xfrm>
            <a:off x="276225" y="4700588"/>
            <a:ext cx="857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HALOE “total hydrogen” concentration  H</a:t>
            </a:r>
            <a:r>
              <a:rPr lang="en-US" sz="2000" baseline="-25000"/>
              <a:t>2</a:t>
            </a:r>
            <a:r>
              <a:rPr lang="en-US" sz="2000"/>
              <a:t>O + 2 CH</a:t>
            </a:r>
            <a:r>
              <a:rPr lang="en-US" sz="2000" baseline="-25000"/>
              <a:t>4 </a:t>
            </a:r>
            <a:r>
              <a:rPr lang="en-US"/>
              <a:t> </a:t>
            </a:r>
            <a:r>
              <a:rPr lang="en-US" sz="2000"/>
              <a:t>(good passive tracer)</a:t>
            </a:r>
          </a:p>
        </p:txBody>
      </p:sp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195263" y="5294313"/>
            <a:ext cx="7486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800" b="1"/>
              <a:t>Why, then, were these circulations regarded as “thermally driven”?</a:t>
            </a:r>
          </a:p>
          <a:p>
            <a:pPr algn="r"/>
            <a:r>
              <a:rPr lang="en-GB" sz="1800" b="1">
                <a:solidFill>
                  <a:srgbClr val="FF0000"/>
                </a:solidFill>
              </a:rPr>
              <a:t> Unconscious assumptions again!                            </a:t>
            </a:r>
            <a:endParaRPr 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iro-jet-fold-james-p339-1PV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4930" y="509660"/>
            <a:ext cx="9217152" cy="633679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27314" y="4267200"/>
            <a:ext cx="290285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8352971" y="2968171"/>
            <a:ext cx="290285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122060" y="1219199"/>
            <a:ext cx="1074055" cy="14078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84914" y="812800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Max wind speed ~ 200mph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194" y="1524022"/>
            <a:ext cx="761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   pot.</a:t>
            </a:r>
          </a:p>
          <a:p>
            <a:r>
              <a:rPr lang="en-GB" sz="1800" dirty="0" smtClean="0"/>
              <a:t>temp.</a:t>
            </a:r>
            <a:endParaRPr lang="en-GB" sz="1800" dirty="0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445" y="1846285"/>
            <a:ext cx="220515" cy="26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9626" y="194872"/>
            <a:ext cx="797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Section through a </a:t>
            </a:r>
            <a:r>
              <a:rPr lang="en-GB" sz="2000" b="1" dirty="0" smtClean="0">
                <a:solidFill>
                  <a:srgbClr val="FF0000"/>
                </a:solidFill>
              </a:rPr>
              <a:t>very strong</a:t>
            </a:r>
            <a:r>
              <a:rPr lang="en-GB" sz="2000" dirty="0" smtClean="0"/>
              <a:t> </a:t>
            </a:r>
            <a:r>
              <a:rPr lang="en-GB" sz="2000" dirty="0" err="1" smtClean="0"/>
              <a:t>tropopause</a:t>
            </a:r>
            <a:r>
              <a:rPr lang="en-GB" sz="2000" dirty="0" smtClean="0"/>
              <a:t> jet, courtesy Mel Shapiro: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67659" y="2873822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‘stratification</a:t>
            </a:r>
          </a:p>
          <a:p>
            <a:r>
              <a:rPr lang="en-GB" sz="1600" dirty="0" smtClean="0"/>
              <a:t>  surfaces’</a:t>
            </a:r>
            <a:endParaRPr lang="en-GB" sz="1600" dirty="0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804551" y="6144805"/>
            <a:ext cx="5706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”e-book”</a:t>
            </a:r>
            <a:r>
              <a:rPr lang="en-US" dirty="0" smtClean="0"/>
              <a:t>.</a:t>
            </a:r>
            <a:endParaRPr lang="en-US" sz="18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60325"/>
            <a:ext cx="8904288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6073775" y="79375"/>
            <a:ext cx="2781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solidFill>
                  <a:srgbClr val="000000"/>
                </a:solidFill>
              </a:rPr>
              <a:t>Appenzeller et al 1996 </a:t>
            </a:r>
          </a:p>
          <a:p>
            <a:pPr algn="ctr"/>
            <a:r>
              <a:rPr lang="en-US" sz="2000" smtClean="0">
                <a:solidFill>
                  <a:srgbClr val="000000"/>
                </a:solidFill>
              </a:rPr>
              <a:t>        J. Geophys. Res.</a:t>
            </a:r>
          </a:p>
          <a:p>
            <a:pPr algn="ctr"/>
            <a:r>
              <a:rPr lang="en-GB" sz="2000" smtClean="0">
                <a:solidFill>
                  <a:srgbClr val="000000"/>
                </a:solidFill>
              </a:rPr>
              <a:t>            (using contour</a:t>
            </a:r>
          </a:p>
          <a:p>
            <a:pPr algn="ctr"/>
            <a:r>
              <a:rPr lang="en-GB" sz="2000" smtClean="0">
                <a:solidFill>
                  <a:srgbClr val="000000"/>
                </a:solidFill>
              </a:rPr>
              <a:t>                 advection)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-310189" y="0"/>
            <a:ext cx="28977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    The colours </a:t>
            </a:r>
            <a:r>
              <a:rPr lang="en-GB" dirty="0" smtClean="0">
                <a:solidFill>
                  <a:srgbClr val="000000"/>
                </a:solidFill>
              </a:rPr>
              <a:t>mark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s</a:t>
            </a:r>
            <a:r>
              <a:rPr lang="en-GB" sz="2400" dirty="0" smtClean="0">
                <a:solidFill>
                  <a:srgbClr val="000000"/>
                </a:solidFill>
              </a:rPr>
              <a:t>tratospheric   </a:t>
            </a:r>
            <a:endParaRPr lang="en-GB" dirty="0" smtClean="0">
              <a:solidFill>
                <a:srgbClr val="000000"/>
              </a:solidFill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ai</a:t>
            </a:r>
            <a:r>
              <a:rPr lang="en-GB" sz="2400" dirty="0" smtClean="0">
                <a:solidFill>
                  <a:srgbClr val="000000"/>
                </a:solidFill>
              </a:rPr>
              <a:t>r (chemically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    distinct):           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4067175" y="325438"/>
            <a:ext cx="847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320 K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6" y="58056"/>
            <a:ext cx="8904288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073775" y="79375"/>
            <a:ext cx="2781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solidFill>
                  <a:srgbClr val="000000"/>
                </a:solidFill>
              </a:rPr>
              <a:t>Appenzeller et al 1996 </a:t>
            </a:r>
          </a:p>
          <a:p>
            <a:pPr algn="ctr"/>
            <a:r>
              <a:rPr lang="en-US" sz="2000" smtClean="0">
                <a:solidFill>
                  <a:srgbClr val="000000"/>
                </a:solidFill>
              </a:rPr>
              <a:t>        J. Geophys. Res.</a:t>
            </a:r>
          </a:p>
          <a:p>
            <a:pPr algn="ctr"/>
            <a:r>
              <a:rPr lang="en-GB" sz="2000" smtClean="0">
                <a:solidFill>
                  <a:srgbClr val="000000"/>
                </a:solidFill>
              </a:rPr>
              <a:t>            (using contour</a:t>
            </a:r>
          </a:p>
          <a:p>
            <a:pPr algn="ctr"/>
            <a:r>
              <a:rPr lang="en-GB" sz="2000" smtClean="0">
                <a:solidFill>
                  <a:srgbClr val="000000"/>
                </a:solidFill>
              </a:rPr>
              <a:t>                 advection)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102405" name="AutoShape 5"/>
          <p:cNvSpPr>
            <a:spLocks noChangeAspect="1" noChangeArrowheads="1"/>
          </p:cNvSpPr>
          <p:nvPr/>
        </p:nvSpPr>
        <p:spPr bwMode="auto">
          <a:xfrm>
            <a:off x="5580063" y="2852738"/>
            <a:ext cx="1828800" cy="1828800"/>
          </a:xfrm>
          <a:custGeom>
            <a:avLst/>
            <a:gdLst>
              <a:gd name="T0" fmla="*/ 914400 w 21600"/>
              <a:gd name="T1" fmla="*/ 0 h 21600"/>
              <a:gd name="T2" fmla="*/ 267801 w 21600"/>
              <a:gd name="T3" fmla="*/ 267801 h 21600"/>
              <a:gd name="T4" fmla="*/ 0 w 21600"/>
              <a:gd name="T5" fmla="*/ 914400 h 21600"/>
              <a:gd name="T6" fmla="*/ 267801 w 21600"/>
              <a:gd name="T7" fmla="*/ 1560999 h 21600"/>
              <a:gd name="T8" fmla="*/ 914400 w 21600"/>
              <a:gd name="T9" fmla="*/ 1828800 h 21600"/>
              <a:gd name="T10" fmla="*/ 1560999 w 21600"/>
              <a:gd name="T11" fmla="*/ 1560999 h 21600"/>
              <a:gd name="T12" fmla="*/ 1828800 w 21600"/>
              <a:gd name="T13" fmla="*/ 914400 h 21600"/>
              <a:gd name="T14" fmla="*/ 1560999 w 21600"/>
              <a:gd name="T15" fmla="*/ 26780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7323138" y="341471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7308850" y="3357563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7451272" y="1736545"/>
            <a:ext cx="174919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This  is an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approximately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     circular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         vortex:</a:t>
            </a: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7331075" y="2829378"/>
            <a:ext cx="869950" cy="487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67175" y="325438"/>
            <a:ext cx="847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320 K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-310189" y="0"/>
            <a:ext cx="28977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    The colours </a:t>
            </a:r>
            <a:r>
              <a:rPr lang="en-GB" dirty="0" smtClean="0">
                <a:solidFill>
                  <a:srgbClr val="000000"/>
                </a:solidFill>
              </a:rPr>
              <a:t>mark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s</a:t>
            </a:r>
            <a:r>
              <a:rPr lang="en-GB" sz="2400" dirty="0" smtClean="0">
                <a:solidFill>
                  <a:srgbClr val="000000"/>
                </a:solidFill>
              </a:rPr>
              <a:t>tratospheric   </a:t>
            </a:r>
            <a:endParaRPr lang="en-GB" dirty="0" smtClean="0">
              <a:solidFill>
                <a:srgbClr val="000000"/>
              </a:solidFill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ai</a:t>
            </a:r>
            <a:r>
              <a:rPr lang="en-GB" sz="2400" dirty="0" smtClean="0">
                <a:solidFill>
                  <a:srgbClr val="000000"/>
                </a:solidFill>
              </a:rPr>
              <a:t>r (chemically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    distinct):           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56" y="58056"/>
            <a:ext cx="8904288" cy="639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073775" y="79375"/>
            <a:ext cx="27813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</a:rPr>
              <a:t>Appenzeller</a:t>
            </a:r>
            <a:r>
              <a:rPr lang="en-US" sz="2000" dirty="0" smtClean="0">
                <a:solidFill>
                  <a:srgbClr val="000000"/>
                </a:solidFill>
              </a:rPr>
              <a:t> et al 1996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        J. </a:t>
            </a:r>
            <a:r>
              <a:rPr lang="en-US" sz="2000" dirty="0" err="1" smtClean="0">
                <a:solidFill>
                  <a:srgbClr val="000000"/>
                </a:solidFill>
              </a:rPr>
              <a:t>Geophys</a:t>
            </a:r>
            <a:r>
              <a:rPr lang="en-US" sz="2000" dirty="0" smtClean="0">
                <a:solidFill>
                  <a:srgbClr val="000000"/>
                </a:solidFill>
              </a:rPr>
              <a:t>. Res.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            (using contour</a:t>
            </a:r>
          </a:p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                 advection)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102405" name="AutoShape 5"/>
          <p:cNvSpPr>
            <a:spLocks noChangeAspect="1" noChangeArrowheads="1"/>
          </p:cNvSpPr>
          <p:nvPr/>
        </p:nvSpPr>
        <p:spPr bwMode="auto">
          <a:xfrm>
            <a:off x="5580063" y="2852738"/>
            <a:ext cx="1828800" cy="1828800"/>
          </a:xfrm>
          <a:custGeom>
            <a:avLst/>
            <a:gdLst>
              <a:gd name="T0" fmla="*/ 914400 w 21600"/>
              <a:gd name="T1" fmla="*/ 0 h 21600"/>
              <a:gd name="T2" fmla="*/ 267801 w 21600"/>
              <a:gd name="T3" fmla="*/ 267801 h 21600"/>
              <a:gd name="T4" fmla="*/ 0 w 21600"/>
              <a:gd name="T5" fmla="*/ 914400 h 21600"/>
              <a:gd name="T6" fmla="*/ 267801 w 21600"/>
              <a:gd name="T7" fmla="*/ 1560999 h 21600"/>
              <a:gd name="T8" fmla="*/ 914400 w 21600"/>
              <a:gd name="T9" fmla="*/ 1828800 h 21600"/>
              <a:gd name="T10" fmla="*/ 1560999 w 21600"/>
              <a:gd name="T11" fmla="*/ 1560999 h 21600"/>
              <a:gd name="T12" fmla="*/ 1828800 w 21600"/>
              <a:gd name="T13" fmla="*/ 914400 h 21600"/>
              <a:gd name="T14" fmla="*/ 1560999 w 21600"/>
              <a:gd name="T15" fmla="*/ 26780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6" name="Line 6"/>
          <p:cNvSpPr>
            <a:spLocks noChangeShapeType="1"/>
          </p:cNvSpPr>
          <p:nvPr/>
        </p:nvSpPr>
        <p:spPr bwMode="auto">
          <a:xfrm>
            <a:off x="7323138" y="3414713"/>
            <a:ext cx="0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7" name="Line 7"/>
          <p:cNvSpPr>
            <a:spLocks noChangeShapeType="1"/>
          </p:cNvSpPr>
          <p:nvPr/>
        </p:nvSpPr>
        <p:spPr bwMode="auto">
          <a:xfrm>
            <a:off x="7308850" y="3357563"/>
            <a:ext cx="144463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7331075" y="2829378"/>
            <a:ext cx="869950" cy="487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67175" y="325438"/>
            <a:ext cx="8477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320 K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51272" y="1736545"/>
            <a:ext cx="174919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This  is an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approximately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     circular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           vortex:</a:t>
            </a:r>
          </a:p>
        </p:txBody>
      </p:sp>
      <p:sp>
        <p:nvSpPr>
          <p:cNvPr id="13" name="Line 9"/>
          <p:cNvSpPr>
            <a:spLocks noChangeAspect="1" noChangeShapeType="1"/>
          </p:cNvSpPr>
          <p:nvPr/>
        </p:nvSpPr>
        <p:spPr bwMode="auto">
          <a:xfrm flipH="1">
            <a:off x="4870913" y="2778584"/>
            <a:ext cx="3392805" cy="19007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654628" y="2627084"/>
            <a:ext cx="915753" cy="44994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square"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-310189" y="0"/>
            <a:ext cx="28977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    The colours </a:t>
            </a:r>
            <a:r>
              <a:rPr lang="en-GB" dirty="0" smtClean="0">
                <a:solidFill>
                  <a:srgbClr val="000000"/>
                </a:solidFill>
              </a:rPr>
              <a:t>mark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s</a:t>
            </a:r>
            <a:r>
              <a:rPr lang="en-GB" sz="2400" dirty="0" smtClean="0">
                <a:solidFill>
                  <a:srgbClr val="000000"/>
                </a:solidFill>
              </a:rPr>
              <a:t>tratospheric   </a:t>
            </a:r>
            <a:endParaRPr lang="en-GB" dirty="0" smtClean="0">
              <a:solidFill>
                <a:srgbClr val="000000"/>
              </a:solidFill>
            </a:endParaRP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ai</a:t>
            </a:r>
            <a:r>
              <a:rPr lang="en-GB" sz="2400" dirty="0" smtClean="0">
                <a:solidFill>
                  <a:srgbClr val="000000"/>
                </a:solidFill>
              </a:rPr>
              <a:t>r (chemically</a:t>
            </a:r>
          </a:p>
          <a:p>
            <a:pPr algn="ctr"/>
            <a:r>
              <a:rPr lang="en-GB" dirty="0" smtClean="0">
                <a:solidFill>
                  <a:srgbClr val="000000"/>
                </a:solidFill>
              </a:rPr>
              <a:t>     distinct):           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60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796" y="149030"/>
            <a:ext cx="5113337" cy="46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appenzeller-etal-left-jet-1-day-la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140" y="174184"/>
            <a:ext cx="2113143" cy="4668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029" y="5341265"/>
            <a:ext cx="5759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model calculation by  A. J. Thorpe, in Hoskins </a:t>
            </a:r>
            <a:r>
              <a:rPr lang="en-GB" sz="1600" i="1" dirty="0" smtClean="0"/>
              <a:t>et al.</a:t>
            </a:r>
            <a:r>
              <a:rPr lang="en-GB" sz="1600" dirty="0" smtClean="0"/>
              <a:t> 1985 &amp; 7,</a:t>
            </a:r>
          </a:p>
          <a:p>
            <a:r>
              <a:rPr lang="en-GB" sz="1600" dirty="0" smtClean="0"/>
              <a:t> Quart. J. Roy. Met. Soc ., </a:t>
            </a:r>
            <a:r>
              <a:rPr lang="en-GB" sz="1600" b="1" dirty="0" smtClean="0"/>
              <a:t>111</a:t>
            </a:r>
            <a:r>
              <a:rPr lang="en-GB" sz="1600" dirty="0" smtClean="0"/>
              <a:t> &amp; </a:t>
            </a:r>
            <a:r>
              <a:rPr lang="en-GB" sz="1600" b="1" dirty="0" smtClean="0"/>
              <a:t>113</a:t>
            </a:r>
            <a:endParaRPr lang="en-GB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5943" y="5392066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Appenzeller</a:t>
            </a:r>
            <a:r>
              <a:rPr lang="en-US" sz="1600" dirty="0" smtClean="0">
                <a:solidFill>
                  <a:srgbClr val="000000"/>
                </a:solidFill>
              </a:rPr>
              <a:t> et al 1996,</a:t>
            </a:r>
            <a:endParaRPr lang="en-GB" sz="1600" dirty="0" smtClean="0"/>
          </a:p>
          <a:p>
            <a:r>
              <a:rPr lang="en-GB" sz="1600" dirty="0" smtClean="0"/>
              <a:t>J. </a:t>
            </a:r>
            <a:r>
              <a:rPr lang="en-GB" sz="1600" dirty="0" err="1" smtClean="0"/>
              <a:t>Geophys</a:t>
            </a:r>
            <a:r>
              <a:rPr lang="en-GB" sz="1600" dirty="0" smtClean="0"/>
              <a:t>. Res.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833250" y="4151096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8000" dirty="0" smtClean="0">
                <a:solidFill>
                  <a:srgbClr val="000000"/>
                </a:solidFill>
              </a:rPr>
              <a:t>↔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015" y="4155715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8000" dirty="0" smtClean="0">
                <a:solidFill>
                  <a:srgbClr val="000000"/>
                </a:solidFill>
              </a:rPr>
              <a:t>↔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144000" y="6400798"/>
            <a:ext cx="928914" cy="14514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25993" y="5072745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~1000 km</a:t>
            </a:r>
            <a:endParaRPr lang="en-GB" sz="20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769249" y="5094515"/>
            <a:ext cx="1374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~1000 km</a:t>
            </a:r>
            <a:endParaRPr lang="en-GB" sz="2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8250044" y="1981199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</a:rPr>
              <a:t>mb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hPa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GB" sz="16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0" y="1335313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</a:rPr>
              <a:t>mb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</a:rPr>
              <a:t>hPa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endParaRPr lang="en-GB" sz="1600" dirty="0" smtClean="0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-55594" y="0"/>
            <a:ext cx="3339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When I was 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postdoc</a:t>
            </a:r>
            <a:r>
              <a:rPr lang="en-US" sz="1800" dirty="0" smtClean="0">
                <a:solidFill>
                  <a:schemeClr val="bg1"/>
                </a:solidFill>
              </a:rPr>
              <a:t> at MIT,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these jet and vortex structures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were part of a mysterious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‘zoology’.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7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-55594" y="0"/>
            <a:ext cx="3339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When I was 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postdoc</a:t>
            </a:r>
            <a:r>
              <a:rPr lang="en-US" sz="1800" dirty="0" smtClean="0">
                <a:solidFill>
                  <a:schemeClr val="bg1"/>
                </a:solidFill>
              </a:rPr>
              <a:t> at MIT,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these jet and vortex structures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were part of a mysterious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‘zoology’.  Recognition of the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central role of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potential </a:t>
            </a:r>
            <a:r>
              <a:rPr lang="en-US" sz="1800" b="1" dirty="0" err="1" smtClean="0">
                <a:solidFill>
                  <a:srgbClr val="FFFF00"/>
                </a:solidFill>
              </a:rPr>
              <a:t>vorticity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changed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all  that.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 dirty="0">
                <a:solidFill>
                  <a:schemeClr val="bg1"/>
                </a:solidFill>
              </a:rPr>
              <a:t>                        aphorism of  V.I. </a:t>
            </a:r>
            <a:r>
              <a:rPr lang="en-GB" sz="1600" dirty="0" err="1">
                <a:solidFill>
                  <a:schemeClr val="bg1"/>
                </a:solidFill>
              </a:rPr>
              <a:t>Arnol’d</a:t>
            </a:r>
            <a:r>
              <a:rPr lang="en-GB" sz="1600" dirty="0">
                <a:solidFill>
                  <a:schemeClr val="bg1"/>
                </a:solidFill>
              </a:rPr>
              <a:t>,  </a:t>
            </a:r>
            <a:r>
              <a:rPr lang="en-GB" sz="1600" dirty="0" smtClean="0">
                <a:solidFill>
                  <a:schemeClr val="bg1"/>
                </a:solidFill>
              </a:rPr>
              <a:t>that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55594" y="0"/>
            <a:ext cx="3339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When I was 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postdoc</a:t>
            </a:r>
            <a:r>
              <a:rPr lang="en-US" sz="1800" dirty="0" smtClean="0">
                <a:solidFill>
                  <a:schemeClr val="bg1"/>
                </a:solidFill>
              </a:rPr>
              <a:t> at MIT,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these jet and vortex structures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were part of a mysterious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‘zoology’.  Recognition of the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central role of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potential </a:t>
            </a:r>
            <a:r>
              <a:rPr lang="en-US" sz="1800" b="1" dirty="0" err="1" smtClean="0">
                <a:solidFill>
                  <a:srgbClr val="FFFF00"/>
                </a:solidFill>
              </a:rPr>
              <a:t>vorticity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changed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all  that.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 dirty="0">
                <a:solidFill>
                  <a:schemeClr val="bg1"/>
                </a:solidFill>
              </a:rPr>
              <a:t>                        aphorism of  V.I. </a:t>
            </a:r>
            <a:r>
              <a:rPr lang="en-GB" sz="1600" dirty="0" err="1">
                <a:solidFill>
                  <a:schemeClr val="bg1"/>
                </a:solidFill>
              </a:rPr>
              <a:t>Arnol’d</a:t>
            </a:r>
            <a:r>
              <a:rPr lang="en-GB" sz="1600" dirty="0">
                <a:solidFill>
                  <a:schemeClr val="bg1"/>
                </a:solidFill>
              </a:rPr>
              <a:t>,  that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potential </a:t>
            </a:r>
            <a:r>
              <a:rPr lang="en-GB" sz="2000" dirty="0" err="1">
                <a:solidFill>
                  <a:schemeClr val="bg1"/>
                </a:solidFill>
              </a:rPr>
              <a:t>vorticity</a:t>
            </a:r>
            <a:r>
              <a:rPr lang="en-GB" sz="2000" dirty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            </a:t>
            </a:r>
            <a:r>
              <a:rPr lang="en-GB" sz="2000" dirty="0" smtClean="0">
                <a:solidFill>
                  <a:schemeClr val="bg1"/>
                </a:solidFill>
              </a:rPr>
              <a:t>PV.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55594" y="0"/>
            <a:ext cx="3339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When I was 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postdoc</a:t>
            </a:r>
            <a:r>
              <a:rPr lang="en-US" sz="1800" dirty="0" smtClean="0">
                <a:solidFill>
                  <a:schemeClr val="bg1"/>
                </a:solidFill>
              </a:rPr>
              <a:t> at MIT,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these jet and vortex structures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were part of a mysterious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‘zoology’.  Recognition of the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central role of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potential </a:t>
            </a:r>
            <a:r>
              <a:rPr lang="en-US" sz="1800" b="1" dirty="0" err="1" smtClean="0">
                <a:solidFill>
                  <a:srgbClr val="FFFF00"/>
                </a:solidFill>
              </a:rPr>
              <a:t>vorticity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changed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all  that.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3175" y="2794000"/>
            <a:ext cx="51571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fluid dynamics on a grand scale</a:t>
            </a:r>
            <a:r>
              <a:rPr lang="en-GB" b="1" dirty="0" smtClean="0">
                <a:solidFill>
                  <a:schemeClr val="bg1"/>
                </a:solidFill>
              </a:rPr>
              <a:t>…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9028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" name="Picture 3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-117475"/>
            <a:ext cx="6910387" cy="69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18075" y="0"/>
            <a:ext cx="442118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   Today it  hardly needs saying, following an</a:t>
            </a:r>
          </a:p>
          <a:p>
            <a:r>
              <a:rPr lang="en-GB" sz="1600" dirty="0">
                <a:solidFill>
                  <a:schemeClr val="bg1"/>
                </a:solidFill>
              </a:rPr>
              <a:t>                        aphorism of  V.I. </a:t>
            </a:r>
            <a:r>
              <a:rPr lang="en-GB" sz="1600" dirty="0" err="1">
                <a:solidFill>
                  <a:schemeClr val="bg1"/>
                </a:solidFill>
              </a:rPr>
              <a:t>Arnol’d</a:t>
            </a:r>
            <a:r>
              <a:rPr lang="en-GB" sz="1600" dirty="0">
                <a:solidFill>
                  <a:schemeClr val="bg1"/>
                </a:solidFill>
              </a:rPr>
              <a:t>,  that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Rotating, stratified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fluid dynamics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    cannot be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understood without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potential </a:t>
            </a:r>
            <a:r>
              <a:rPr lang="en-GB" sz="2000" dirty="0" err="1">
                <a:solidFill>
                  <a:schemeClr val="bg1"/>
                </a:solidFill>
              </a:rPr>
              <a:t>vorticity</a:t>
            </a:r>
            <a:r>
              <a:rPr lang="en-GB" sz="2000" dirty="0">
                <a:solidFill>
                  <a:schemeClr val="bg1"/>
                </a:solidFill>
              </a:rPr>
              <a:t>,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                                        </a:t>
            </a:r>
            <a:r>
              <a:rPr lang="en-GB" sz="2000" dirty="0" smtClean="0">
                <a:solidFill>
                  <a:schemeClr val="bg1"/>
                </a:solidFill>
              </a:rPr>
              <a:t>PV.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296599" y="2793091"/>
            <a:ext cx="177965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  </a:t>
            </a:r>
            <a:r>
              <a:rPr lang="en-GB" sz="2000" dirty="0">
                <a:solidFill>
                  <a:schemeClr val="bg1"/>
                </a:solidFill>
              </a:rPr>
              <a:t>Here’s </a:t>
            </a:r>
            <a:r>
              <a:rPr lang="en-GB" sz="2000" dirty="0" smtClean="0">
                <a:solidFill>
                  <a:schemeClr val="bg1"/>
                </a:solidFill>
              </a:rPr>
              <a:t>its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most beautiful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   definition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0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-55594" y="0"/>
            <a:ext cx="3339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When I was a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</a:rPr>
              <a:t>postdoc</a:t>
            </a:r>
            <a:r>
              <a:rPr lang="en-US" sz="1800" dirty="0" smtClean="0">
                <a:solidFill>
                  <a:schemeClr val="bg1"/>
                </a:solidFill>
              </a:rPr>
              <a:t> at MIT,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these jet and vortex structures 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were part of a mysterious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‘zoology’.  Recognition of the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central role of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potential </a:t>
            </a:r>
            <a:r>
              <a:rPr lang="en-US" sz="1800" b="1" dirty="0" err="1" smtClean="0">
                <a:solidFill>
                  <a:srgbClr val="FFFF00"/>
                </a:solidFill>
              </a:rPr>
              <a:t>vorticity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changed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all  that.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14"/>
          <p:cNvSpPr txBox="1">
            <a:spLocks noChangeArrowheads="1"/>
          </p:cNvSpPr>
          <p:nvPr/>
        </p:nvSpPr>
        <p:spPr bwMode="auto">
          <a:xfrm>
            <a:off x="412750" y="157163"/>
            <a:ext cx="8239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Line 12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741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Line 15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184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4" name="Text Box 17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8445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9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5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946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Line 17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72" name="Rectangle 19"/>
          <p:cNvSpPr>
            <a:spLocks noChangeArrowheads="1"/>
          </p:cNvSpPr>
          <p:nvPr/>
        </p:nvSpPr>
        <p:spPr bwMode="auto">
          <a:xfrm>
            <a:off x="0" y="4700588"/>
            <a:ext cx="9144000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2000" dirty="0" smtClean="0"/>
              <a:t>So the PV is</a:t>
            </a:r>
            <a:r>
              <a:rPr lang="en-US" sz="2000" b="1" dirty="0" smtClean="0">
                <a:solidFill>
                  <a:srgbClr val="FF0000"/>
                </a:solidFill>
              </a:rPr>
              <a:t> mixable</a:t>
            </a:r>
            <a:r>
              <a:rPr lang="en-US" sz="2000" dirty="0" smtClean="0"/>
              <a:t> along stratification surfaces (though not across!)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-290286" y="4804229"/>
            <a:ext cx="966651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381829" y="4397829"/>
            <a:ext cx="6052457" cy="275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Text Box 15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1946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0" name="Line 17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472" name="Rectangle 19"/>
          <p:cNvSpPr>
            <a:spLocks noChangeArrowheads="1"/>
          </p:cNvSpPr>
          <p:nvPr/>
        </p:nvSpPr>
        <p:spPr bwMode="auto">
          <a:xfrm>
            <a:off x="0" y="4700588"/>
            <a:ext cx="9144000" cy="6000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</a:p>
          <a:p>
            <a:pPr algn="ctr"/>
            <a:endParaRPr lang="en-US" sz="1800" dirty="0" smtClean="0"/>
          </a:p>
          <a:p>
            <a:pPr algn="ctr"/>
            <a:r>
              <a:rPr lang="en-US" sz="2000" dirty="0" smtClean="0"/>
              <a:t>So the PV is</a:t>
            </a:r>
            <a:r>
              <a:rPr lang="en-US" sz="2000" b="1" dirty="0" smtClean="0">
                <a:solidFill>
                  <a:srgbClr val="FF0000"/>
                </a:solidFill>
              </a:rPr>
              <a:t> mixable</a:t>
            </a:r>
            <a:r>
              <a:rPr lang="en-US" sz="2000" dirty="0" smtClean="0"/>
              <a:t> along stratification surfaces (though not across!)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-290286" y="4804229"/>
            <a:ext cx="966651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048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048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17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0494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</a:t>
            </a:r>
            <a:r>
              <a:rPr lang="en-US" sz="2000" dirty="0" smtClean="0"/>
              <a:t>!)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254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809588" y="4459739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/>
              <a:t>impermeability</a:t>
            </a:r>
          </a:p>
          <a:p>
            <a:r>
              <a:rPr lang="en-US" sz="1400" dirty="0"/>
              <a:t>theorem etc</a:t>
            </a: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H="1">
            <a:off x="7194549" y="4673600"/>
            <a:ext cx="59962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</a:t>
            </a:r>
            <a:r>
              <a:rPr lang="en-US" sz="2000" dirty="0" smtClean="0"/>
              <a:t>!)</a:t>
            </a:r>
            <a:endParaRPr lang="en-US" sz="2000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1" name="Rectangle 15"/>
          <p:cNvSpPr>
            <a:spLocks noChangeArrowheads="1"/>
          </p:cNvSpPr>
          <p:nvPr/>
        </p:nvSpPr>
        <p:spPr bwMode="auto">
          <a:xfrm>
            <a:off x="300038" y="5458731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254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809588" y="4459739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/>
              <a:t>impermeability</a:t>
            </a:r>
          </a:p>
          <a:p>
            <a:r>
              <a:rPr lang="en-US" sz="1400" dirty="0"/>
              <a:t>theorem etc</a:t>
            </a: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H="1">
            <a:off x="7194549" y="4673600"/>
            <a:ext cx="59962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across!)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And </a:t>
            </a:r>
            <a:r>
              <a:rPr lang="en-US" sz="2000" b="1" dirty="0">
                <a:solidFill>
                  <a:srgbClr val="FF3300"/>
                </a:solidFill>
              </a:rPr>
              <a:t>(2) </a:t>
            </a:r>
            <a:r>
              <a:rPr lang="en-US" sz="2000" dirty="0"/>
              <a:t>the PV is</a:t>
            </a:r>
            <a:r>
              <a:rPr lang="en-US" sz="2000" b="1" dirty="0">
                <a:solidFill>
                  <a:srgbClr val="FF3300"/>
                </a:solidFill>
              </a:rPr>
              <a:t> invertible:</a:t>
            </a:r>
            <a:r>
              <a:rPr lang="en-US" sz="2000" dirty="0"/>
              <a:t> the PV field has nearly all the dynamical</a:t>
            </a:r>
          </a:p>
          <a:p>
            <a:pPr algn="ctr"/>
            <a:r>
              <a:rPr lang="en-US" sz="2000" dirty="0"/>
              <a:t> information.   (</a:t>
            </a:r>
            <a:r>
              <a:rPr lang="en-US" sz="2000" dirty="0" err="1"/>
              <a:t>Invertibility</a:t>
            </a:r>
            <a:r>
              <a:rPr lang="en-US" sz="2000" dirty="0"/>
              <a:t> depends on the flow being </a:t>
            </a:r>
            <a:r>
              <a:rPr lang="en-US" sz="2000" b="1" dirty="0">
                <a:solidFill>
                  <a:srgbClr val="FF3300"/>
                </a:solidFill>
              </a:rPr>
              <a:t>balanced</a:t>
            </a:r>
            <a:r>
              <a:rPr lang="en-US" sz="2000" dirty="0"/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-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2925"/>
            <a:ext cx="9245600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813175" y="2794000"/>
            <a:ext cx="515718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fluid dynamics on a grand scale…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And rotation and stable stratification are</a:t>
            </a:r>
          </a:p>
          <a:p>
            <a:r>
              <a:rPr lang="en-GB" sz="2000" dirty="0">
                <a:solidFill>
                  <a:schemeClr val="bg1"/>
                </a:solidFill>
              </a:rPr>
              <a:t>important in many </a:t>
            </a:r>
            <a:r>
              <a:rPr lang="en-GB" sz="2000" dirty="0" smtClean="0">
                <a:solidFill>
                  <a:schemeClr val="bg1"/>
                </a:solidFill>
              </a:rPr>
              <a:t>cases.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Our life support system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63257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Websearch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</a:rPr>
              <a:t>”lucidity principles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”  ”e-book”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9028" y="6119405"/>
            <a:ext cx="9144000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819150"/>
            <a:ext cx="8229600" cy="1143000"/>
          </a:xfrm>
        </p:spPr>
        <p:txBody>
          <a:bodyPr/>
          <a:lstStyle/>
          <a:p>
            <a:r>
              <a:rPr lang="en-GB" sz="1800"/>
              <a:t>Rossby-wave mechanism</a:t>
            </a:r>
            <a:endParaRPr lang="en-US" sz="1800"/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20713"/>
            <a:ext cx="7118350" cy="567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-449943" y="1088572"/>
            <a:ext cx="9971314" cy="449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-819150"/>
            <a:ext cx="8229600" cy="1143000"/>
          </a:xfrm>
        </p:spPr>
        <p:txBody>
          <a:bodyPr/>
          <a:lstStyle/>
          <a:p>
            <a:r>
              <a:rPr lang="en-GB" sz="1800"/>
              <a:t>Rossby-wave mechanism</a:t>
            </a:r>
            <a:endParaRPr lang="en-US" sz="1800"/>
          </a:p>
        </p:txBody>
      </p:sp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620713"/>
            <a:ext cx="7118350" cy="5670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286171" y="1915884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PV denoted</a:t>
            </a:r>
          </a:p>
          <a:p>
            <a:r>
              <a:rPr lang="en-GB" sz="1800" i="1" dirty="0" smtClean="0">
                <a:latin typeface="Baskerville Old Face" pitchFamily="18" charset="0"/>
              </a:rPr>
              <a:t>    Q</a:t>
            </a:r>
            <a:r>
              <a:rPr lang="en-GB" sz="1800" dirty="0" smtClean="0"/>
              <a:t>  here</a:t>
            </a:r>
            <a:endParaRPr lang="en-GB" sz="1800" dirty="0"/>
          </a:p>
        </p:txBody>
      </p:sp>
      <p:sp>
        <p:nvSpPr>
          <p:cNvPr id="5" name="Rectangle 4"/>
          <p:cNvSpPr/>
          <p:nvPr/>
        </p:nvSpPr>
        <p:spPr>
          <a:xfrm>
            <a:off x="-449943" y="1088572"/>
            <a:ext cx="9971314" cy="449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363" y="115888"/>
            <a:ext cx="7027862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387350" y="-215900"/>
            <a:ext cx="7470775" cy="6858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5812" name="Line 4"/>
          <p:cNvSpPr>
            <a:spLocks noChangeShapeType="1"/>
          </p:cNvSpPr>
          <p:nvPr/>
        </p:nvSpPr>
        <p:spPr bwMode="auto">
          <a:xfrm>
            <a:off x="341313" y="728663"/>
            <a:ext cx="46815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5813" name="Line 5"/>
          <p:cNvSpPr>
            <a:spLocks noChangeShapeType="1"/>
          </p:cNvSpPr>
          <p:nvPr/>
        </p:nvSpPr>
        <p:spPr bwMode="auto">
          <a:xfrm flipH="1" flipV="1">
            <a:off x="5021263" y="7938"/>
            <a:ext cx="0" cy="7286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5814" name="Line 6"/>
          <p:cNvSpPr>
            <a:spLocks noChangeShapeType="1"/>
          </p:cNvSpPr>
          <p:nvPr/>
        </p:nvSpPr>
        <p:spPr bwMode="auto">
          <a:xfrm>
            <a:off x="5021263" y="7938"/>
            <a:ext cx="28352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5815" name="Rectangle 7"/>
          <p:cNvSpPr>
            <a:spLocks noChangeArrowheads="1"/>
          </p:cNvSpPr>
          <p:nvPr/>
        </p:nvSpPr>
        <p:spPr bwMode="auto">
          <a:xfrm>
            <a:off x="-288925" y="-531813"/>
            <a:ext cx="1304925" cy="12160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5816" name="Rectangle 8"/>
          <p:cNvSpPr>
            <a:spLocks noChangeArrowheads="1"/>
          </p:cNvSpPr>
          <p:nvPr/>
        </p:nvSpPr>
        <p:spPr bwMode="auto">
          <a:xfrm>
            <a:off x="792163" y="-576263"/>
            <a:ext cx="7650162" cy="531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5817" name="Text Box 9"/>
          <p:cNvSpPr txBox="1">
            <a:spLocks noChangeArrowheads="1"/>
          </p:cNvSpPr>
          <p:nvPr/>
        </p:nvSpPr>
        <p:spPr bwMode="auto">
          <a:xfrm>
            <a:off x="7617699" y="168275"/>
            <a:ext cx="15183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GB" sz="1800" i="0" dirty="0" smtClean="0">
                <a:solidFill>
                  <a:srgbClr val="FF3300"/>
                </a:solidFill>
              </a:rPr>
              <a:t>   PV        </a:t>
            </a:r>
            <a:endParaRPr lang="en-GB" sz="1800" i="0" dirty="0">
              <a:solidFill>
                <a:srgbClr val="FF3300"/>
              </a:solidFill>
            </a:endParaRP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i</a:t>
            </a:r>
            <a:r>
              <a:rPr lang="en-GB" sz="1800" i="0" dirty="0" smtClean="0">
                <a:solidFill>
                  <a:srgbClr val="FF3300"/>
                </a:solidFill>
              </a:rPr>
              <a:t>nversion</a:t>
            </a: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o</a:t>
            </a:r>
            <a:r>
              <a:rPr lang="en-GB" sz="1800" i="0" dirty="0" smtClean="0">
                <a:solidFill>
                  <a:srgbClr val="FF3300"/>
                </a:solidFill>
              </a:rPr>
              <a:t>perator: </a:t>
            </a: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     </a:t>
            </a:r>
            <a:r>
              <a:rPr lang="en-GB" sz="1800" b="1" dirty="0" smtClean="0">
                <a:solidFill>
                  <a:srgbClr val="FF3300"/>
                </a:solidFill>
              </a:rPr>
              <a:t>nonlocal</a:t>
            </a:r>
            <a:r>
              <a:rPr lang="en-GB" sz="1800" i="0" dirty="0" smtClean="0">
                <a:solidFill>
                  <a:srgbClr val="FF3300"/>
                </a:solidFill>
              </a:rPr>
              <a:t> </a:t>
            </a:r>
            <a:endParaRPr lang="en-US" sz="1800" i="0" dirty="0">
              <a:solidFill>
                <a:srgbClr val="FF3300"/>
              </a:solidFill>
            </a:endParaRPr>
          </a:p>
        </p:txBody>
      </p:sp>
      <p:sp>
        <p:nvSpPr>
          <p:cNvPr id="375818" name="Line 10"/>
          <p:cNvSpPr>
            <a:spLocks noChangeShapeType="1"/>
          </p:cNvSpPr>
          <p:nvPr/>
        </p:nvSpPr>
        <p:spPr bwMode="auto">
          <a:xfrm flipH="1">
            <a:off x="7961539" y="1376810"/>
            <a:ext cx="539750" cy="54133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5819" name="Text Box 11"/>
          <p:cNvSpPr txBox="1">
            <a:spLocks noChangeArrowheads="1"/>
          </p:cNvSpPr>
          <p:nvPr/>
        </p:nvSpPr>
        <p:spPr bwMode="auto">
          <a:xfrm>
            <a:off x="141288" y="44450"/>
            <a:ext cx="2343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i="0"/>
              <a:t>Hyperbalance model:</a:t>
            </a:r>
            <a:endParaRPr lang="en-US" sz="1800" i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363" y="115888"/>
            <a:ext cx="7027862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387350" y="-215900"/>
            <a:ext cx="7470775" cy="68580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6836" name="Line 4"/>
          <p:cNvSpPr>
            <a:spLocks noChangeShapeType="1"/>
          </p:cNvSpPr>
          <p:nvPr/>
        </p:nvSpPr>
        <p:spPr bwMode="auto">
          <a:xfrm>
            <a:off x="341313" y="728663"/>
            <a:ext cx="46815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6837" name="Line 5"/>
          <p:cNvSpPr>
            <a:spLocks noChangeShapeType="1"/>
          </p:cNvSpPr>
          <p:nvPr/>
        </p:nvSpPr>
        <p:spPr bwMode="auto">
          <a:xfrm flipH="1" flipV="1">
            <a:off x="5021263" y="7938"/>
            <a:ext cx="0" cy="728662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6838" name="Line 6"/>
          <p:cNvSpPr>
            <a:spLocks noChangeShapeType="1"/>
          </p:cNvSpPr>
          <p:nvPr/>
        </p:nvSpPr>
        <p:spPr bwMode="auto">
          <a:xfrm>
            <a:off x="5021263" y="7938"/>
            <a:ext cx="28352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76839" name="Rectangle 7"/>
          <p:cNvSpPr>
            <a:spLocks noChangeArrowheads="1"/>
          </p:cNvSpPr>
          <p:nvPr/>
        </p:nvSpPr>
        <p:spPr bwMode="auto">
          <a:xfrm>
            <a:off x="-288925" y="-531813"/>
            <a:ext cx="1304925" cy="12160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6840" name="Rectangle 8"/>
          <p:cNvSpPr>
            <a:spLocks noChangeArrowheads="1"/>
          </p:cNvSpPr>
          <p:nvPr/>
        </p:nvSpPr>
        <p:spPr bwMode="auto">
          <a:xfrm>
            <a:off x="792163" y="-576263"/>
            <a:ext cx="7650162" cy="531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76843" name="Text Box 11"/>
          <p:cNvSpPr txBox="1">
            <a:spLocks noChangeArrowheads="1"/>
          </p:cNvSpPr>
          <p:nvPr/>
        </p:nvSpPr>
        <p:spPr bwMode="auto">
          <a:xfrm>
            <a:off x="141288" y="44450"/>
            <a:ext cx="2343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i="0"/>
              <a:t>Hyperbalance model:</a:t>
            </a:r>
            <a:endParaRPr lang="en-US" sz="1800" i="0"/>
          </a:p>
        </p:txBody>
      </p:sp>
      <p:sp>
        <p:nvSpPr>
          <p:cNvPr id="376844" name="Text Box 12"/>
          <p:cNvSpPr txBox="1">
            <a:spLocks noChangeArrowheads="1"/>
          </p:cNvSpPr>
          <p:nvPr/>
        </p:nvSpPr>
        <p:spPr bwMode="auto">
          <a:xfrm>
            <a:off x="539750" y="333375"/>
            <a:ext cx="20828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/>
              <a:t>(</a:t>
            </a:r>
            <a:r>
              <a:rPr lang="en-US" sz="1600" i="0">
                <a:solidFill>
                  <a:srgbClr val="FF3300"/>
                </a:solidFill>
              </a:rPr>
              <a:t>one</a:t>
            </a:r>
            <a:r>
              <a:rPr lang="en-US" sz="1600" i="0"/>
              <a:t> time derivative!)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7617699" y="168275"/>
            <a:ext cx="15183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GB" sz="1800" i="0" dirty="0" smtClean="0">
                <a:solidFill>
                  <a:srgbClr val="FF3300"/>
                </a:solidFill>
              </a:rPr>
              <a:t>   PV        </a:t>
            </a:r>
            <a:endParaRPr lang="en-GB" sz="1800" i="0" dirty="0">
              <a:solidFill>
                <a:srgbClr val="FF3300"/>
              </a:solidFill>
            </a:endParaRP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i</a:t>
            </a:r>
            <a:r>
              <a:rPr lang="en-GB" sz="1800" i="0" dirty="0" smtClean="0">
                <a:solidFill>
                  <a:srgbClr val="FF3300"/>
                </a:solidFill>
              </a:rPr>
              <a:t>nversion</a:t>
            </a: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o</a:t>
            </a:r>
            <a:r>
              <a:rPr lang="en-GB" sz="1800" i="0" dirty="0" smtClean="0">
                <a:solidFill>
                  <a:srgbClr val="FF3300"/>
                </a:solidFill>
              </a:rPr>
              <a:t>perator: </a:t>
            </a:r>
          </a:p>
          <a:p>
            <a:pPr algn="r"/>
            <a:r>
              <a:rPr lang="en-GB" sz="1800" dirty="0" smtClean="0">
                <a:solidFill>
                  <a:srgbClr val="FF3300"/>
                </a:solidFill>
              </a:rPr>
              <a:t>     </a:t>
            </a:r>
            <a:r>
              <a:rPr lang="en-GB" sz="1800" b="1" dirty="0" smtClean="0">
                <a:solidFill>
                  <a:srgbClr val="FF3300"/>
                </a:solidFill>
              </a:rPr>
              <a:t>nonlocal</a:t>
            </a:r>
            <a:r>
              <a:rPr lang="en-GB" sz="1800" i="0" dirty="0" smtClean="0">
                <a:solidFill>
                  <a:srgbClr val="FF3300"/>
                </a:solidFill>
              </a:rPr>
              <a:t> </a:t>
            </a:r>
            <a:endParaRPr lang="en-US" sz="1800" i="0" dirty="0">
              <a:solidFill>
                <a:srgbClr val="FF3300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7961539" y="1376810"/>
            <a:ext cx="539750" cy="541337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across!)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And </a:t>
            </a:r>
            <a:r>
              <a:rPr lang="en-US" sz="2000" b="1" dirty="0">
                <a:solidFill>
                  <a:srgbClr val="FF3300"/>
                </a:solidFill>
              </a:rPr>
              <a:t>(2) </a:t>
            </a:r>
            <a:r>
              <a:rPr lang="en-US" sz="2000" dirty="0"/>
              <a:t>the PV is</a:t>
            </a:r>
            <a:r>
              <a:rPr lang="en-US" sz="2000" b="1" dirty="0">
                <a:solidFill>
                  <a:srgbClr val="FF3300"/>
                </a:solidFill>
              </a:rPr>
              <a:t> invertible:</a:t>
            </a:r>
            <a:r>
              <a:rPr lang="en-US" sz="2000" dirty="0"/>
              <a:t> the PV field has nearly all the dynamical</a:t>
            </a:r>
          </a:p>
          <a:p>
            <a:pPr algn="ctr"/>
            <a:r>
              <a:rPr lang="en-US" sz="2000" dirty="0"/>
              <a:t> information.   (</a:t>
            </a:r>
            <a:r>
              <a:rPr lang="en-US" sz="2000" dirty="0" err="1"/>
              <a:t>Invertibility</a:t>
            </a:r>
            <a:r>
              <a:rPr lang="en-US" sz="2000" dirty="0"/>
              <a:t> depends on the flow being </a:t>
            </a:r>
            <a:r>
              <a:rPr lang="en-US" sz="2000" b="1" dirty="0">
                <a:solidFill>
                  <a:srgbClr val="FF3300"/>
                </a:solidFill>
              </a:rPr>
              <a:t>balanced</a:t>
            </a:r>
            <a:r>
              <a:rPr lang="en-US" sz="2000" dirty="0"/>
              <a:t>.)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7194549" y="4673600"/>
            <a:ext cx="59962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809588" y="4459739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/>
              <a:t>impermeability</a:t>
            </a:r>
          </a:p>
          <a:p>
            <a:r>
              <a:rPr lang="en-US" sz="1400" dirty="0"/>
              <a:t>theorem etc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Rectangle 15"/>
          <p:cNvSpPr>
            <a:spLocks noChangeArrowheads="1"/>
          </p:cNvSpPr>
          <p:nvPr/>
        </p:nvSpPr>
        <p:spPr bwMode="auto">
          <a:xfrm>
            <a:off x="300038" y="5429703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across!)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And </a:t>
            </a:r>
            <a:r>
              <a:rPr lang="en-US" sz="2000" b="1" dirty="0">
                <a:solidFill>
                  <a:srgbClr val="FF3300"/>
                </a:solidFill>
              </a:rPr>
              <a:t>(2) </a:t>
            </a:r>
            <a:r>
              <a:rPr lang="en-US" sz="2000" dirty="0"/>
              <a:t>the PV is</a:t>
            </a:r>
            <a:r>
              <a:rPr lang="en-US" sz="2000" b="1" dirty="0">
                <a:solidFill>
                  <a:srgbClr val="FF3300"/>
                </a:solidFill>
              </a:rPr>
              <a:t> invertible:</a:t>
            </a:r>
            <a:r>
              <a:rPr lang="en-US" sz="2000" dirty="0"/>
              <a:t> the PV field has nearly all the dynamical</a:t>
            </a:r>
          </a:p>
          <a:p>
            <a:pPr algn="ctr"/>
            <a:r>
              <a:rPr lang="en-US" sz="2000" dirty="0"/>
              <a:t> information.   (</a:t>
            </a:r>
            <a:r>
              <a:rPr lang="en-US" sz="2000" dirty="0" err="1"/>
              <a:t>Invertibility</a:t>
            </a:r>
            <a:r>
              <a:rPr lang="en-US" sz="2000" dirty="0"/>
              <a:t> depends on the flow being </a:t>
            </a:r>
            <a:r>
              <a:rPr lang="en-US" sz="2000" b="1" dirty="0">
                <a:solidFill>
                  <a:srgbClr val="FF3300"/>
                </a:solidFill>
              </a:rPr>
              <a:t>balanced</a:t>
            </a:r>
            <a:r>
              <a:rPr lang="en-US" sz="2000" dirty="0"/>
              <a:t>.)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7194549" y="4673600"/>
            <a:ext cx="59962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809588" y="4459739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/>
              <a:t>impermeability</a:t>
            </a:r>
          </a:p>
          <a:p>
            <a:r>
              <a:rPr lang="en-US" sz="1400" dirty="0"/>
              <a:t>theorem etc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0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356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5" name="Text Box 14"/>
          <p:cNvSpPr txBox="1">
            <a:spLocks noChangeArrowheads="1"/>
          </p:cNvSpPr>
          <p:nvPr/>
        </p:nvSpPr>
        <p:spPr bwMode="auto">
          <a:xfrm>
            <a:off x="963613" y="6308725"/>
            <a:ext cx="7738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/>
              <a:t>Note </a:t>
            </a:r>
            <a:r>
              <a:rPr lang="en-GB" sz="2000" b="1" dirty="0">
                <a:solidFill>
                  <a:srgbClr val="FF0000"/>
                </a:solidFill>
              </a:rPr>
              <a:t>scale effect</a:t>
            </a:r>
            <a:r>
              <a:rPr lang="en-GB" sz="2000" b="1" dirty="0"/>
              <a:t>:</a:t>
            </a:r>
            <a:r>
              <a:rPr lang="en-GB" sz="2000" dirty="0"/>
              <a:t> small-scale PV anomalies </a:t>
            </a:r>
            <a:r>
              <a:rPr lang="en-GB" sz="2000" dirty="0">
                <a:cs typeface="Arial" charset="0"/>
              </a:rPr>
              <a:t>→ weak velocities.</a:t>
            </a:r>
            <a:endParaRPr lang="en-US" sz="2000" dirty="0"/>
          </a:p>
        </p:txBody>
      </p:sp>
      <p:sp>
        <p:nvSpPr>
          <p:cNvPr id="23566" name="Rectangle 15"/>
          <p:cNvSpPr>
            <a:spLocks noChangeArrowheads="1"/>
          </p:cNvSpPr>
          <p:nvPr/>
        </p:nvSpPr>
        <p:spPr bwMode="auto">
          <a:xfrm>
            <a:off x="300038" y="5429703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7" name="Text Box 16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356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9" name="Line 18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cintyre-kyoto-ssw-pv-d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Line 53"/>
          <p:cNvSpPr>
            <a:spLocks noChangeShapeType="1"/>
          </p:cNvSpPr>
          <p:nvPr/>
        </p:nvSpPr>
        <p:spPr bwMode="auto">
          <a:xfrm flipH="1">
            <a:off x="4875213" y="2105025"/>
            <a:ext cx="814387" cy="695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153988" y="2052638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     Kelvin</a:t>
            </a:r>
          </a:p>
          <a:p>
            <a:r>
              <a:rPr lang="en-GB" sz="1800"/>
              <a:t>circulation is</a:t>
            </a:r>
            <a:endParaRPr lang="en-US" sz="1800"/>
          </a:p>
        </p:txBody>
      </p:sp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2627313"/>
            <a:ext cx="11303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7173913" y="2547938"/>
            <a:ext cx="129540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Corollary:</a:t>
            </a:r>
          </a:p>
          <a:p>
            <a:r>
              <a:rPr lang="en-US" sz="1800"/>
              <a:t>exact PV =</a:t>
            </a:r>
          </a:p>
        </p:txBody>
      </p:sp>
      <p:pic>
        <p:nvPicPr>
          <p:cNvPr id="2458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8213" y="3154363"/>
            <a:ext cx="11334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2157413"/>
            <a:ext cx="6254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1988" y="2354263"/>
            <a:ext cx="158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Text Box 15"/>
          <p:cNvSpPr txBox="1">
            <a:spLocks noChangeArrowheads="1"/>
          </p:cNvSpPr>
          <p:nvPr/>
        </p:nvSpPr>
        <p:spPr bwMode="auto">
          <a:xfrm>
            <a:off x="344492" y="6334125"/>
            <a:ext cx="8863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What do </a:t>
            </a:r>
            <a:r>
              <a:rPr lang="en-GB" sz="2000" b="1" dirty="0" smtClean="0">
                <a:solidFill>
                  <a:srgbClr val="FF0000"/>
                </a:solidFill>
              </a:rPr>
              <a:t>realistic PV </a:t>
            </a:r>
            <a:r>
              <a:rPr lang="en-GB" sz="2000" b="1" dirty="0">
                <a:solidFill>
                  <a:srgbClr val="FF0000"/>
                </a:solidFill>
              </a:rPr>
              <a:t>fields</a:t>
            </a:r>
            <a:r>
              <a:rPr lang="en-GB" sz="2000" dirty="0"/>
              <a:t> look like?  Here’s an example (nostalgic for me):</a:t>
            </a:r>
            <a:endParaRPr lang="en-US" sz="2000" dirty="0"/>
          </a:p>
        </p:txBody>
      </p:sp>
      <p:sp>
        <p:nvSpPr>
          <p:cNvPr id="24590" name="Rectangle 17"/>
          <p:cNvSpPr>
            <a:spLocks noChangeArrowheads="1"/>
          </p:cNvSpPr>
          <p:nvPr/>
        </p:nvSpPr>
        <p:spPr bwMode="auto">
          <a:xfrm>
            <a:off x="300038" y="5429703"/>
            <a:ext cx="8172450" cy="842963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Text Box 18"/>
          <p:cNvSpPr txBox="1">
            <a:spLocks noChangeArrowheads="1"/>
          </p:cNvSpPr>
          <p:nvPr/>
        </p:nvSpPr>
        <p:spPr bwMode="auto">
          <a:xfrm>
            <a:off x="412750" y="157163"/>
            <a:ext cx="82391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In both single-layer and multi-layer systems,</a:t>
            </a:r>
          </a:p>
          <a:p>
            <a:pPr algn="ctr"/>
            <a:r>
              <a:rPr lang="en-US" sz="2000">
                <a:solidFill>
                  <a:schemeClr val="tx2"/>
                </a:solidFill>
              </a:rPr>
              <a:t>we can define the exact PV as the suitably normalized </a:t>
            </a:r>
            <a:r>
              <a:rPr lang="en-US" sz="2000">
                <a:solidFill>
                  <a:srgbClr val="FF3300"/>
                </a:solidFill>
              </a:rPr>
              <a:t>Kelvin circulation</a:t>
            </a:r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of an infinitesimal </a:t>
            </a:r>
            <a:r>
              <a:rPr lang="en-US" sz="2000">
                <a:solidFill>
                  <a:srgbClr val="FF0000"/>
                </a:solidFill>
              </a:rPr>
              <a:t>material circuit </a:t>
            </a:r>
            <a:r>
              <a:rPr lang="el-GR" sz="2000" i="1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en-US" sz="2000" i="1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 lying in a stratification surface.</a:t>
            </a:r>
          </a:p>
          <a:p>
            <a:pPr algn="ctr"/>
            <a:endParaRPr lang="en-US" sz="2000">
              <a:solidFill>
                <a:schemeClr val="tx2"/>
              </a:solidFill>
            </a:endParaRPr>
          </a:p>
          <a:p>
            <a:pPr algn="ctr"/>
            <a:r>
              <a:rPr lang="en-US" sz="2000">
                <a:solidFill>
                  <a:schemeClr val="tx2"/>
                </a:solidFill>
              </a:rPr>
              <a:t>“Suitably normalized”: multiply by       </a:t>
            </a:r>
            <a:r>
              <a:rPr lang="en-US">
                <a:solidFill>
                  <a:schemeClr val="tx2"/>
                </a:solidFill>
              </a:rPr>
              <a:t>  </a:t>
            </a:r>
            <a:r>
              <a:rPr lang="en-US" sz="2000">
                <a:solidFill>
                  <a:schemeClr val="tx2"/>
                </a:solidFill>
              </a:rPr>
              <a:t>mass of </a:t>
            </a:r>
            <a:r>
              <a:rPr lang="en-US" sz="2000">
                <a:solidFill>
                  <a:srgbClr val="FF3300"/>
                </a:solidFill>
              </a:rPr>
              <a:t>pillbox</a:t>
            </a:r>
            <a:r>
              <a:rPr lang="en-US" sz="2000">
                <a:solidFill>
                  <a:srgbClr val="FF0000"/>
                </a:solidFill>
              </a:rPr>
              <a:t/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3300"/>
                </a:solidFill>
              </a:rPr>
              <a:t>between adjacent stratification surfaces:</a:t>
            </a:r>
          </a:p>
        </p:txBody>
      </p:sp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1300" y="1462088"/>
            <a:ext cx="3492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3" name="Line 20"/>
          <p:cNvSpPr>
            <a:spLocks noChangeShapeType="1"/>
          </p:cNvSpPr>
          <p:nvPr/>
        </p:nvSpPr>
        <p:spPr bwMode="auto">
          <a:xfrm flipV="1">
            <a:off x="5729288" y="1528763"/>
            <a:ext cx="857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H="1">
            <a:off x="7194549" y="4673600"/>
            <a:ext cx="599621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90000" tIns="46800" rIns="90000" bIns="46800">
            <a:spAutoFit/>
          </a:bodyPr>
          <a:lstStyle/>
          <a:p>
            <a:endParaRPr lang="en-GB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809588" y="4459739"/>
            <a:ext cx="13239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/>
              <a:t>impermeability</a:t>
            </a:r>
          </a:p>
          <a:p>
            <a:r>
              <a:rPr lang="en-US" sz="1400" dirty="0"/>
              <a:t>theorem etc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313689" y="3746953"/>
            <a:ext cx="8141972" cy="24929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Note: </a:t>
            </a:r>
            <a:r>
              <a:rPr lang="en-US" sz="2000" b="1" dirty="0">
                <a:solidFill>
                  <a:srgbClr val="FF0000"/>
                </a:solidFill>
              </a:rPr>
              <a:t>(1)</a:t>
            </a:r>
            <a:r>
              <a:rPr lang="en-US" sz="2000" dirty="0"/>
              <a:t> the PV is a </a:t>
            </a:r>
            <a:r>
              <a:rPr lang="en-US" sz="2000" b="1" dirty="0">
                <a:solidFill>
                  <a:srgbClr val="FF3300"/>
                </a:solidFill>
              </a:rPr>
              <a:t>material invariant</a:t>
            </a:r>
            <a:r>
              <a:rPr lang="en-US" sz="2000" dirty="0"/>
              <a:t> for frictionless, adiabatic</a:t>
            </a:r>
          </a:p>
          <a:p>
            <a:pPr algn="ctr"/>
            <a:r>
              <a:rPr lang="en-US" sz="2000" dirty="0"/>
              <a:t>fluid motion, </a:t>
            </a:r>
            <a:r>
              <a:rPr lang="en-US" sz="1800" dirty="0"/>
              <a:t>under any scenario of stretching or </a:t>
            </a:r>
            <a:r>
              <a:rPr lang="en-US" sz="1800" dirty="0" smtClean="0"/>
              <a:t>tilting of </a:t>
            </a:r>
            <a:r>
              <a:rPr lang="en-US" sz="1800" dirty="0"/>
              <a:t>fluid </a:t>
            </a:r>
            <a:r>
              <a:rPr lang="en-US" sz="1800" dirty="0" smtClean="0"/>
              <a:t>elements and</a:t>
            </a:r>
          </a:p>
          <a:p>
            <a:pPr algn="ctr"/>
            <a:r>
              <a:rPr lang="en-US" sz="1800" dirty="0" smtClean="0"/>
              <a:t>stratification </a:t>
            </a:r>
            <a:r>
              <a:rPr lang="en-US" sz="1800" dirty="0"/>
              <a:t>surfaces</a:t>
            </a:r>
            <a:r>
              <a:rPr lang="en-US" sz="1800" dirty="0" smtClean="0"/>
              <a:t>.  (Evolution </a:t>
            </a:r>
            <a:r>
              <a:rPr lang="en-US" sz="1800" dirty="0" err="1" smtClean="0"/>
              <a:t>eq’n</a:t>
            </a:r>
            <a:r>
              <a:rPr lang="en-US" sz="1800" dirty="0" smtClean="0"/>
              <a:t> with </a:t>
            </a:r>
            <a:r>
              <a:rPr lang="en-US" sz="1800" b="1" dirty="0" smtClean="0">
                <a:solidFill>
                  <a:srgbClr val="FF0000"/>
                </a:solidFill>
              </a:rPr>
              <a:t>one time derivative</a:t>
            </a:r>
            <a:r>
              <a:rPr lang="en-US" sz="1800" dirty="0" smtClean="0"/>
              <a:t>.)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2000" dirty="0"/>
              <a:t>So the PV is</a:t>
            </a:r>
            <a:r>
              <a:rPr lang="en-US" sz="2000" b="1" dirty="0">
                <a:solidFill>
                  <a:srgbClr val="FF0000"/>
                </a:solidFill>
              </a:rPr>
              <a:t> mixable</a:t>
            </a:r>
            <a:r>
              <a:rPr lang="en-US" sz="2000" dirty="0"/>
              <a:t> along stratification surfaces (though not across!)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And </a:t>
            </a:r>
            <a:r>
              <a:rPr lang="en-US" sz="2000" b="1" dirty="0">
                <a:solidFill>
                  <a:srgbClr val="FF3300"/>
                </a:solidFill>
              </a:rPr>
              <a:t>(2) </a:t>
            </a:r>
            <a:r>
              <a:rPr lang="en-US" sz="2000" dirty="0"/>
              <a:t>the PV is</a:t>
            </a:r>
            <a:r>
              <a:rPr lang="en-US" sz="2000" b="1" dirty="0">
                <a:solidFill>
                  <a:srgbClr val="FF3300"/>
                </a:solidFill>
              </a:rPr>
              <a:t> invertible:</a:t>
            </a:r>
            <a:r>
              <a:rPr lang="en-US" sz="2000" dirty="0"/>
              <a:t> the PV field has nearly all the dynamical</a:t>
            </a:r>
          </a:p>
          <a:p>
            <a:pPr algn="ctr"/>
            <a:r>
              <a:rPr lang="en-US" sz="2000" dirty="0"/>
              <a:t> information.   (</a:t>
            </a:r>
            <a:r>
              <a:rPr lang="en-US" sz="2000" dirty="0" err="1"/>
              <a:t>Invertibility</a:t>
            </a:r>
            <a:r>
              <a:rPr lang="en-US" sz="2000" dirty="0"/>
              <a:t> depends on the flow being </a:t>
            </a:r>
            <a:r>
              <a:rPr lang="en-US" sz="2000" b="1" dirty="0">
                <a:solidFill>
                  <a:srgbClr val="FF3300"/>
                </a:solidFill>
              </a:rPr>
              <a:t>balanced</a:t>
            </a:r>
            <a:r>
              <a:rPr lang="en-US" sz="2000" dirty="0"/>
              <a:t>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h850_pv_19790117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2374900"/>
            <a:ext cx="2971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  <a:cs typeface="Arial" charset="0"/>
              </a:rPr>
              <a:t>McIntyre and Palmer (1983), revisited</a:t>
            </a:r>
            <a:endParaRPr lang="en-US" sz="2600" b="1">
              <a:solidFill>
                <a:srgbClr val="0050A0"/>
              </a:solidFill>
              <a:cs typeface="Arial" charset="0"/>
            </a:endParaRPr>
          </a:p>
        </p:txBody>
      </p:sp>
      <p:pic>
        <p:nvPicPr>
          <p:cNvPr id="25604" name="Picture 6" descr="snapshot1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snapshot1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>
                <a:cs typeface="Arial" charset="0"/>
              </a:rPr>
              <a:t>PVU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4825" y="19335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Initial state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h850_pv_19790117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2374900"/>
            <a:ext cx="2971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  <a:cs typeface="Arial" charset="0"/>
              </a:rPr>
              <a:t>McIntyre and Palmer (1983), revisited</a:t>
            </a:r>
            <a:endParaRPr lang="en-US" sz="2600" b="1">
              <a:solidFill>
                <a:srgbClr val="0050A0"/>
              </a:solidFill>
              <a:cs typeface="Arial" charset="0"/>
            </a:endParaRPr>
          </a:p>
        </p:txBody>
      </p:sp>
      <p:pic>
        <p:nvPicPr>
          <p:cNvPr id="25604" name="Picture 6" descr="snapshot1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snapshot1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>
                <a:cs typeface="Arial" charset="0"/>
              </a:rPr>
              <a:t>PVU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4825" y="19335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Initial state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h850_pv_19790117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2374900"/>
            <a:ext cx="2971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  <a:cs typeface="Arial" charset="0"/>
              </a:rPr>
              <a:t>McIntyre and Palmer (1983), revisited</a:t>
            </a:r>
            <a:endParaRPr lang="en-US" sz="2600" b="1">
              <a:solidFill>
                <a:srgbClr val="0050A0"/>
              </a:solidFill>
              <a:cs typeface="Arial" charset="0"/>
            </a:endParaRPr>
          </a:p>
        </p:txBody>
      </p:sp>
      <p:pic>
        <p:nvPicPr>
          <p:cNvPr id="25604" name="Picture 6" descr="snapshot1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snapshot1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>
                <a:cs typeface="Arial" charset="0"/>
              </a:rPr>
              <a:t>PVU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4825" y="19335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Initial state</a:t>
            </a:r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20191" y="807812"/>
            <a:ext cx="903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World’s Largest Breaking Waves</a:t>
            </a:r>
            <a:r>
              <a:rPr lang="en-US" sz="2000" dirty="0" smtClean="0"/>
              <a:t>:  PV </a:t>
            </a:r>
            <a:r>
              <a:rPr lang="en-US" sz="2000" dirty="0"/>
              <a:t>on the 850K stratification surface: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98525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262313" y="2793024"/>
            <a:ext cx="20063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</a:rPr>
              <a:t> interior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tachocline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convection</a:t>
            </a:r>
          </a:p>
          <a:p>
            <a:r>
              <a:rPr lang="en-US" sz="2000" smtClean="0">
                <a:solidFill>
                  <a:srgbClr val="000000"/>
                </a:solidFill>
              </a:rPr>
              <a:t>zone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 smtClean="0">
                <a:solidFill>
                  <a:srgbClr val="000000"/>
                </a:solidFill>
              </a:rPr>
              <a:t>2</a:t>
            </a:r>
            <a:r>
              <a:rPr lang="el-GR" sz="2000" i="1" smtClean="0">
                <a:solidFill>
                  <a:srgbClr val="000000"/>
                </a:solidFill>
              </a:rPr>
              <a:t>π</a:t>
            </a:r>
            <a:r>
              <a:rPr lang="el-GR" sz="2000" smtClean="0">
                <a:solidFill>
                  <a:srgbClr val="000000"/>
                </a:solidFill>
                <a:cs typeface="Arial" charset="0"/>
              </a:rPr>
              <a:t>Ω</a:t>
            </a:r>
            <a:r>
              <a:rPr lang="en-GB" sz="2000" smtClean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GB" sz="2000" smtClean="0">
                <a:solidFill>
                  <a:srgbClr val="000000"/>
                </a:solidFill>
              </a:rPr>
              <a:t>nHz</a:t>
            </a:r>
            <a:endParaRPr lang="en-US" sz="2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h850_pv_19790117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2374900"/>
            <a:ext cx="2971800" cy="312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  <a:cs typeface="Arial" charset="0"/>
              </a:rPr>
              <a:t>McIntyre and Palmer (1983), revisited</a:t>
            </a:r>
            <a:endParaRPr lang="en-US" sz="2600" b="1">
              <a:solidFill>
                <a:srgbClr val="0050A0"/>
              </a:solidFill>
              <a:cs typeface="Arial" charset="0"/>
            </a:endParaRPr>
          </a:p>
        </p:txBody>
      </p:sp>
      <p:pic>
        <p:nvPicPr>
          <p:cNvPr id="25604" name="Picture 6" descr="snapshot1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7" descr="snapshot1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>
                <a:cs typeface="Arial" charset="0"/>
              </a:rPr>
              <a:t>PVU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6854825" y="193357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Initial state</a:t>
            </a:r>
          </a:p>
        </p:txBody>
      </p:sp>
      <p:sp>
        <p:nvSpPr>
          <p:cNvPr id="25611" name="Text Box 13"/>
          <p:cNvSpPr txBox="1">
            <a:spLocks noChangeArrowheads="1"/>
          </p:cNvSpPr>
          <p:nvPr/>
        </p:nvSpPr>
        <p:spPr bwMode="auto">
          <a:xfrm>
            <a:off x="20191" y="807812"/>
            <a:ext cx="903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World’s Largest Breaking Waves</a:t>
            </a:r>
            <a:r>
              <a:rPr lang="en-US" sz="2000" dirty="0" smtClean="0"/>
              <a:t>:  PV </a:t>
            </a:r>
            <a:r>
              <a:rPr lang="en-US" sz="2000" dirty="0"/>
              <a:t>on the 850K stratification surface: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-29028" y="1553032"/>
            <a:ext cx="13292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We called it</a:t>
            </a:r>
          </a:p>
          <a:p>
            <a:r>
              <a:rPr lang="en-GB" sz="1600" dirty="0" smtClean="0"/>
              <a:t>“</a:t>
            </a:r>
            <a:r>
              <a:rPr lang="en-GB" sz="1400" dirty="0" smtClean="0"/>
              <a:t>a  blurred </a:t>
            </a:r>
          </a:p>
          <a:p>
            <a:r>
              <a:rPr lang="en-GB" sz="1400" dirty="0" smtClean="0"/>
              <a:t> view of reality</a:t>
            </a:r>
          </a:p>
          <a:p>
            <a:r>
              <a:rPr lang="en-GB" sz="1400" dirty="0" smtClean="0"/>
              <a:t> seen through</a:t>
            </a:r>
          </a:p>
          <a:p>
            <a:r>
              <a:rPr lang="en-GB" sz="1400" dirty="0" smtClean="0"/>
              <a:t>knobbly glass”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6631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20191" y="807812"/>
            <a:ext cx="903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World’s Largest Breaking Waves</a:t>
            </a:r>
            <a:r>
              <a:rPr lang="en-US" sz="2000" dirty="0" smtClean="0"/>
              <a:t>:  PV </a:t>
            </a:r>
            <a:r>
              <a:rPr lang="en-US" sz="2000" dirty="0"/>
              <a:t>on the 850K stratification surface: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-29028" y="1553032"/>
            <a:ext cx="13292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We called it</a:t>
            </a:r>
          </a:p>
          <a:p>
            <a:r>
              <a:rPr lang="en-GB" sz="1600" dirty="0" smtClean="0"/>
              <a:t>“</a:t>
            </a:r>
            <a:r>
              <a:rPr lang="en-GB" sz="1400" dirty="0" smtClean="0"/>
              <a:t>a  blurred </a:t>
            </a:r>
          </a:p>
          <a:p>
            <a:r>
              <a:rPr lang="en-GB" sz="1400" dirty="0" smtClean="0"/>
              <a:t> view of reality</a:t>
            </a:r>
          </a:p>
          <a:p>
            <a:r>
              <a:rPr lang="en-GB" sz="1400" dirty="0" smtClean="0"/>
              <a:t> seen through</a:t>
            </a:r>
          </a:p>
          <a:p>
            <a:r>
              <a:rPr lang="en-GB" sz="1400" dirty="0" smtClean="0"/>
              <a:t>knobbly glass”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7655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7658" name="Text Box 11"/>
          <p:cNvSpPr txBox="1">
            <a:spLocks noChangeArrowheads="1"/>
          </p:cNvSpPr>
          <p:nvPr/>
        </p:nvSpPr>
        <p:spPr bwMode="auto">
          <a:xfrm>
            <a:off x="5573713" y="1220788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turbulent</a:t>
            </a:r>
          </a:p>
          <a:p>
            <a:r>
              <a:rPr lang="en-US" b="1">
                <a:solidFill>
                  <a:srgbClr val="FF3300"/>
                </a:solidFill>
              </a:rPr>
              <a:t>here</a:t>
            </a:r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>
            <a:off x="6370638" y="1917700"/>
            <a:ext cx="958850" cy="14747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660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0191" y="807812"/>
            <a:ext cx="903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World’s Largest Breaking Waves</a:t>
            </a:r>
            <a:r>
              <a:rPr lang="en-US" sz="2000" dirty="0" smtClean="0"/>
              <a:t>:  PV </a:t>
            </a:r>
            <a:r>
              <a:rPr lang="en-US" sz="2000" dirty="0"/>
              <a:t>on the 850K stratification surface: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-29028" y="1553032"/>
            <a:ext cx="13292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We called it</a:t>
            </a:r>
          </a:p>
          <a:p>
            <a:r>
              <a:rPr lang="en-GB" sz="1600" dirty="0" smtClean="0"/>
              <a:t>“</a:t>
            </a:r>
            <a:r>
              <a:rPr lang="en-GB" sz="1400" dirty="0" smtClean="0"/>
              <a:t>a  blurred </a:t>
            </a:r>
          </a:p>
          <a:p>
            <a:r>
              <a:rPr lang="en-GB" sz="1400" dirty="0" smtClean="0"/>
              <a:t> view of reality</a:t>
            </a:r>
          </a:p>
          <a:p>
            <a:r>
              <a:rPr lang="en-GB" sz="1400" dirty="0" smtClean="0"/>
              <a:t> seen through</a:t>
            </a:r>
          </a:p>
          <a:p>
            <a:r>
              <a:rPr lang="en-GB" sz="1400" dirty="0" smtClean="0"/>
              <a:t>knobbly glass”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napshot103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487613"/>
            <a:ext cx="5954712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th850_pv_1979012700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3463" y="2376488"/>
            <a:ext cx="2971800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079500" y="238125"/>
            <a:ext cx="79200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2600" b="1">
                <a:solidFill>
                  <a:srgbClr val="0050A0"/>
                </a:solidFill>
              </a:rPr>
              <a:t>McIntyre and Palmer (1983), revisited</a:t>
            </a:r>
            <a:endParaRPr lang="en-US" sz="2600" b="1">
              <a:solidFill>
                <a:srgbClr val="0050A0"/>
              </a:solidFill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 cstate="print"/>
          <a:srcRect l="14960" t="52992" r="16541" b="22073"/>
          <a:stretch>
            <a:fillRect/>
          </a:stretch>
        </p:blipFill>
        <p:spPr bwMode="auto">
          <a:xfrm>
            <a:off x="484188" y="1198563"/>
            <a:ext cx="509587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Box 9"/>
          <p:cNvSpPr txBox="1">
            <a:spLocks noChangeArrowheads="1"/>
          </p:cNvSpPr>
          <p:nvPr/>
        </p:nvSpPr>
        <p:spPr bwMode="auto">
          <a:xfrm>
            <a:off x="7380288" y="5805488"/>
            <a:ext cx="476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100" b="1"/>
              <a:t>PVU</a:t>
            </a:r>
          </a:p>
        </p:txBody>
      </p:sp>
      <p:pic>
        <p:nvPicPr>
          <p:cNvPr id="28679" name="Picture 10" descr="snapshot103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5599113"/>
            <a:ext cx="58848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1"/>
          <p:cNvPicPr>
            <a:picLocks noChangeAspect="1"/>
          </p:cNvPicPr>
          <p:nvPr/>
        </p:nvPicPr>
        <p:blipFill>
          <a:blip r:embed="rId6" cstate="print"/>
          <a:srcRect l="2325" t="26118" r="1556" b="63731"/>
          <a:stretch>
            <a:fillRect/>
          </a:stretch>
        </p:blipFill>
        <p:spPr bwMode="auto">
          <a:xfrm>
            <a:off x="6105525" y="5526088"/>
            <a:ext cx="30162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2863" y="28575"/>
            <a:ext cx="29733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6872288" y="19335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230000"/>
              </a:spcBef>
              <a:buClr>
                <a:schemeClr val="tx1"/>
              </a:buClr>
            </a:pPr>
            <a:r>
              <a:rPr lang="en-GB" sz="1800" b="1"/>
              <a:t>Final state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5573713" y="1220788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turbulent</a:t>
            </a:r>
          </a:p>
          <a:p>
            <a:r>
              <a:rPr lang="en-US" b="1">
                <a:solidFill>
                  <a:srgbClr val="FF3300"/>
                </a:solidFill>
              </a:rPr>
              <a:t>here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7507288" y="1127125"/>
            <a:ext cx="1501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wavelike</a:t>
            </a:r>
          </a:p>
          <a:p>
            <a:r>
              <a:rPr lang="en-US" b="1">
                <a:solidFill>
                  <a:srgbClr val="FF3300"/>
                </a:solidFill>
              </a:rPr>
              <a:t>        here</a:t>
            </a:r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 flipH="1">
            <a:off x="8094663" y="1925638"/>
            <a:ext cx="569912" cy="17065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686" name="Line 15"/>
          <p:cNvSpPr>
            <a:spLocks noChangeShapeType="1"/>
          </p:cNvSpPr>
          <p:nvPr/>
        </p:nvSpPr>
        <p:spPr bwMode="auto">
          <a:xfrm>
            <a:off x="6370638" y="1917700"/>
            <a:ext cx="958850" cy="147478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0191" y="807812"/>
            <a:ext cx="9032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 World’s Largest Breaking Waves</a:t>
            </a:r>
            <a:r>
              <a:rPr lang="en-US" sz="2000" dirty="0" smtClean="0"/>
              <a:t>:  PV </a:t>
            </a:r>
            <a:r>
              <a:rPr lang="en-US" sz="2000" dirty="0"/>
              <a:t>on the 850K stratification surface: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77141" y="2322287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Nature</a:t>
            </a:r>
            <a:r>
              <a:rPr lang="en-GB" sz="2000" dirty="0" smtClean="0"/>
              <a:t>, 1983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-29028" y="1553032"/>
            <a:ext cx="132921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We called it</a:t>
            </a:r>
          </a:p>
          <a:p>
            <a:r>
              <a:rPr lang="en-GB" sz="1600" dirty="0" smtClean="0"/>
              <a:t>“</a:t>
            </a:r>
            <a:r>
              <a:rPr lang="en-GB" sz="1400" dirty="0" smtClean="0"/>
              <a:t>a  blurred </a:t>
            </a:r>
          </a:p>
          <a:p>
            <a:r>
              <a:rPr lang="en-GB" sz="1400" dirty="0" smtClean="0"/>
              <a:t> view of reality</a:t>
            </a:r>
          </a:p>
          <a:p>
            <a:r>
              <a:rPr lang="en-GB" sz="1400" dirty="0" smtClean="0"/>
              <a:t> seen through</a:t>
            </a:r>
          </a:p>
          <a:p>
            <a:r>
              <a:rPr lang="en-GB" sz="1400" dirty="0" smtClean="0"/>
              <a:t>knobbly glass”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nls-ajs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563" y="-581025"/>
            <a:ext cx="7240587" cy="762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1135063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978775" y="0"/>
            <a:ext cx="1165225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1177925" y="28575"/>
            <a:ext cx="297338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Courtesy Dr A J Simmons,</a:t>
            </a:r>
          </a:p>
          <a:p>
            <a:r>
              <a:rPr lang="en-GB" sz="1600" b="1"/>
              <a:t>European Centre for Medium</a:t>
            </a:r>
          </a:p>
          <a:p>
            <a:r>
              <a:rPr lang="en-GB" sz="1600" b="1"/>
              <a:t>Range Weather Forecasts:</a:t>
            </a:r>
            <a:endParaRPr lang="en-US" sz="1600" b="1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28988" y="1103313"/>
            <a:ext cx="2636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Inhomogeneous!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6065838" y="104775"/>
            <a:ext cx="1830387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PV at 850K</a:t>
            </a:r>
            <a:r>
              <a:rPr lang="en-GB" sz="2000" b="1"/>
              <a:t>,</a:t>
            </a:r>
          </a:p>
          <a:p>
            <a:r>
              <a:rPr lang="en-GB" sz="1800" b="1"/>
              <a:t> mid-Jan. 1979</a:t>
            </a:r>
            <a:endParaRPr lang="en-US" sz="1800" b="1"/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6043613" y="1793875"/>
            <a:ext cx="1903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Quasi-elastic</a:t>
            </a:r>
          </a:p>
          <a:p>
            <a:r>
              <a:rPr lang="en-US" sz="2000"/>
              <a:t>“eddy-transport</a:t>
            </a:r>
          </a:p>
          <a:p>
            <a:r>
              <a:rPr lang="en-US" sz="2000"/>
              <a:t>      barrier”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H="1">
            <a:off x="6146800" y="2498725"/>
            <a:ext cx="354013" cy="1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</a:t>
            </a:r>
            <a:endParaRPr lang="en-US" sz="20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2775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3802" name="Text Box 11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3803" name="Text Box 12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3804" name="Text Box 13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4823" name="AutoShape 7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AutoShape 8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4827" name="Text Box 12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4828" name="Text Box 13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4829" name="Text Box 14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98525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262313" y="3210313"/>
            <a:ext cx="256993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Partial analogy with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terrestrial </a:t>
            </a:r>
            <a:r>
              <a:rPr lang="en-GB" sz="1800" b="1" dirty="0" smtClean="0">
                <a:solidFill>
                  <a:srgbClr val="000000"/>
                </a:solidFill>
              </a:rPr>
              <a:t>ozone layer</a:t>
            </a:r>
          </a:p>
          <a:p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led to a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breakthrough!</a:t>
            </a:r>
            <a:endParaRPr lang="en-GB" sz="1800" dirty="0" smtClean="0">
              <a:solidFill>
                <a:srgbClr val="000000"/>
              </a:solidFill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tachocline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convection</a:t>
            </a:r>
          </a:p>
          <a:p>
            <a:r>
              <a:rPr lang="en-US" sz="2000" smtClean="0">
                <a:solidFill>
                  <a:srgbClr val="000000"/>
                </a:solidFill>
              </a:rPr>
              <a:t>zone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 smtClean="0">
                <a:solidFill>
                  <a:srgbClr val="000000"/>
                </a:solidFill>
              </a:rPr>
              <a:t>2</a:t>
            </a:r>
            <a:r>
              <a:rPr lang="el-GR" sz="2000" i="1" smtClean="0">
                <a:solidFill>
                  <a:srgbClr val="000000"/>
                </a:solidFill>
              </a:rPr>
              <a:t>π</a:t>
            </a:r>
            <a:r>
              <a:rPr lang="el-GR" sz="2000" smtClean="0">
                <a:solidFill>
                  <a:srgbClr val="000000"/>
                </a:solidFill>
                <a:cs typeface="Arial" charset="0"/>
              </a:rPr>
              <a:t>Ω</a:t>
            </a:r>
            <a:r>
              <a:rPr lang="en-GB" sz="2000" smtClean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GB" sz="2000" smtClean="0">
                <a:solidFill>
                  <a:srgbClr val="000000"/>
                </a:solidFill>
              </a:rPr>
              <a:t>nHz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62313" y="2793024"/>
            <a:ext cx="20063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</a:rPr>
              <a:t> interior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6871" name="AutoShape 9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AutoShape 10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515938" y="4445000"/>
            <a:ext cx="75584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NB: </a:t>
            </a:r>
            <a:r>
              <a:rPr lang="en-GB" sz="1800" dirty="0"/>
              <a:t> it’s impossible to make sense of the dynamics, even gross</a:t>
            </a:r>
          </a:p>
          <a:p>
            <a:r>
              <a:rPr lang="en-GB" sz="1800" dirty="0"/>
              <a:t>angular-momentum budgets </a:t>
            </a:r>
            <a:r>
              <a:rPr lang="en-GB" sz="1800" dirty="0">
                <a:solidFill>
                  <a:srgbClr val="FF3300"/>
                </a:solidFill>
              </a:rPr>
              <a:t>– </a:t>
            </a:r>
            <a:r>
              <a:rPr lang="en-GB" sz="1800" b="1" dirty="0">
                <a:solidFill>
                  <a:srgbClr val="FF3300"/>
                </a:solidFill>
              </a:rPr>
              <a:t>including Starr’s “negative viscosity”</a:t>
            </a:r>
            <a:endParaRPr lang="en-GB" sz="1800" dirty="0">
              <a:solidFill>
                <a:srgbClr val="FF3300"/>
              </a:solidFill>
            </a:endParaRPr>
          </a:p>
          <a:p>
            <a:r>
              <a:rPr lang="en-GB" sz="1800" dirty="0">
                <a:solidFill>
                  <a:srgbClr val="FF3300"/>
                </a:solidFill>
              </a:rPr>
              <a:t>(anti-friction) –</a:t>
            </a:r>
            <a:r>
              <a:rPr lang="en-GB" sz="1800" dirty="0"/>
              <a:t> without recognizing this inhomogeneous jigsaw structure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(Historical review: </a:t>
            </a:r>
            <a:r>
              <a:rPr lang="en-GB" sz="1800" b="1" dirty="0" smtClean="0">
                <a:solidFill>
                  <a:srgbClr val="FF0000"/>
                </a:solidFill>
              </a:rPr>
              <a:t>“staircase” on my home page</a:t>
            </a:r>
            <a:r>
              <a:rPr lang="en-GB" sz="1800" dirty="0" smtClean="0"/>
              <a:t>.)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6876" name="Text Box 16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6878" name="Text Box 18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950" y="28003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23863" y="268288"/>
            <a:ext cx="85074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Yes, it’s turbulent – strongly nonlinear – but also </a:t>
            </a:r>
            <a:r>
              <a:rPr lang="en-GB" sz="2000" b="1">
                <a:solidFill>
                  <a:srgbClr val="FF3300"/>
                </a:solidFill>
              </a:rPr>
              <a:t>highly inhomogeneous</a:t>
            </a:r>
            <a:r>
              <a:rPr lang="en-GB" sz="2000"/>
              <a:t>,</a:t>
            </a:r>
          </a:p>
          <a:p>
            <a:r>
              <a:rPr lang="en-GB" sz="2000" b="1">
                <a:solidFill>
                  <a:srgbClr val="FF3300"/>
                </a:solidFill>
              </a:rPr>
              <a:t>well outside the scope of homogeneous turbulence theory </a:t>
            </a:r>
            <a:r>
              <a:rPr lang="en-GB" sz="2000"/>
              <a:t>and its</a:t>
            </a:r>
          </a:p>
          <a:p>
            <a:r>
              <a:rPr lang="en-GB" sz="2000"/>
              <a:t>extensions.  In particular,</a:t>
            </a:r>
            <a:endParaRPr lang="en-US" sz="2000"/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71488" y="1347788"/>
            <a:ext cx="650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is </a:t>
            </a:r>
            <a:r>
              <a:rPr lang="en-GB" sz="2000" b="1">
                <a:solidFill>
                  <a:srgbClr val="FF3300"/>
                </a:solidFill>
              </a:rPr>
              <a:t>completely missed</a:t>
            </a:r>
            <a:r>
              <a:rPr lang="en-GB" sz="2000"/>
              <a:t> by power spectra</a:t>
            </a:r>
          </a:p>
          <a:p>
            <a:r>
              <a:rPr lang="en-GB" sz="2000"/>
              <a:t>                     </a:t>
            </a:r>
            <a:r>
              <a:rPr lang="en-GB" sz="1800"/>
              <a:t>(e.g. Armi and Flament 1985, </a:t>
            </a:r>
            <a:r>
              <a:rPr lang="en-GB" sz="1800" i="1"/>
              <a:t>J. Geophys. R</a:t>
            </a:r>
            <a:r>
              <a:rPr lang="en-GB" sz="1800"/>
              <a:t>es.)</a:t>
            </a:r>
            <a:endParaRPr lang="en-US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19113" y="2103438"/>
            <a:ext cx="74850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- the structure has wavelike and turbulent regions that fit together</a:t>
            </a:r>
          </a:p>
          <a:p>
            <a:r>
              <a:rPr lang="en-GB" sz="2000"/>
              <a:t>  in a</a:t>
            </a:r>
            <a:r>
              <a:rPr lang="en-GB" sz="2000" b="1"/>
              <a:t> </a:t>
            </a:r>
            <a:r>
              <a:rPr lang="en-GB" sz="2000" b="1">
                <a:solidFill>
                  <a:srgbClr val="FF3300"/>
                </a:solidFill>
              </a:rPr>
              <a:t>“wave-turbulence jigsaw”</a:t>
            </a:r>
            <a:r>
              <a:rPr lang="en-GB" sz="2000" b="1"/>
              <a:t>:</a:t>
            </a:r>
            <a:endParaRPr lang="en-US" sz="2000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893763" y="2957513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undulate reversibly: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6871" name="AutoShape 9"/>
          <p:cNvSpPr>
            <a:spLocks/>
          </p:cNvSpPr>
          <p:nvPr/>
        </p:nvSpPr>
        <p:spPr bwMode="auto">
          <a:xfrm>
            <a:off x="4776788" y="2978150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AutoShape 10"/>
          <p:cNvSpPr>
            <a:spLocks/>
          </p:cNvSpPr>
          <p:nvPr/>
        </p:nvSpPr>
        <p:spPr bwMode="auto">
          <a:xfrm>
            <a:off x="4789488" y="353853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865188" y="3551238"/>
            <a:ext cx="3878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PV contours deform irreversibly:</a:t>
            </a:r>
            <a:endParaRPr lang="en-US" sz="1800">
              <a:latin typeface="Baskerville Old Face" pitchFamily="18" charset="0"/>
            </a:endParaRP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515938" y="4445000"/>
            <a:ext cx="75584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b="1" dirty="0"/>
              <a:t>NB: </a:t>
            </a:r>
            <a:r>
              <a:rPr lang="en-GB" sz="1800" dirty="0"/>
              <a:t> it’s impossible to make sense of the dynamics, even gross</a:t>
            </a:r>
          </a:p>
          <a:p>
            <a:r>
              <a:rPr lang="en-GB" sz="1800" dirty="0"/>
              <a:t>angular-momentum budgets </a:t>
            </a:r>
            <a:r>
              <a:rPr lang="en-GB" sz="1800" dirty="0">
                <a:solidFill>
                  <a:srgbClr val="FF3300"/>
                </a:solidFill>
              </a:rPr>
              <a:t>– </a:t>
            </a:r>
            <a:r>
              <a:rPr lang="en-GB" sz="1800" b="1" dirty="0">
                <a:solidFill>
                  <a:srgbClr val="FF3300"/>
                </a:solidFill>
              </a:rPr>
              <a:t>including Starr’s “negative viscosity”</a:t>
            </a:r>
            <a:endParaRPr lang="en-GB" sz="1800" dirty="0">
              <a:solidFill>
                <a:srgbClr val="FF3300"/>
              </a:solidFill>
            </a:endParaRPr>
          </a:p>
          <a:p>
            <a:r>
              <a:rPr lang="en-GB" sz="1800" dirty="0">
                <a:solidFill>
                  <a:srgbClr val="FF3300"/>
                </a:solidFill>
              </a:rPr>
              <a:t>(anti-friction) –</a:t>
            </a:r>
            <a:r>
              <a:rPr lang="en-GB" sz="1800" dirty="0"/>
              <a:t> without recognizing this inhomogeneous jigsaw structure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(Historical review: </a:t>
            </a:r>
            <a:r>
              <a:rPr lang="en-GB" sz="1800" b="1" dirty="0" smtClean="0">
                <a:solidFill>
                  <a:srgbClr val="FF0000"/>
                </a:solidFill>
              </a:rPr>
              <a:t>“staircase” on my home page</a:t>
            </a:r>
            <a:r>
              <a:rPr lang="en-GB" sz="1800" dirty="0" smtClean="0"/>
              <a:t>.)</a:t>
            </a:r>
          </a:p>
          <a:p>
            <a:endParaRPr lang="en-GB" sz="1800" dirty="0"/>
          </a:p>
          <a:p>
            <a:r>
              <a:rPr lang="en-GB" sz="1800" dirty="0"/>
              <a:t>The simplest  </a:t>
            </a:r>
            <a:r>
              <a:rPr lang="en-GB" sz="1800" b="1" dirty="0"/>
              <a:t>fully self-consistent </a:t>
            </a:r>
            <a:r>
              <a:rPr lang="en-GB" sz="1800" dirty="0"/>
              <a:t> model of the structure is the</a:t>
            </a:r>
          </a:p>
          <a:p>
            <a:r>
              <a:rPr lang="en-GB" sz="1800" b="1" dirty="0" err="1">
                <a:solidFill>
                  <a:srgbClr val="FF3300"/>
                </a:solidFill>
              </a:rPr>
              <a:t>Stewartson</a:t>
            </a:r>
            <a:r>
              <a:rPr lang="en-GB" sz="1800" b="1" dirty="0">
                <a:solidFill>
                  <a:srgbClr val="FF3300"/>
                </a:solidFill>
              </a:rPr>
              <a:t>-Warn-Warn (1978) nonlinear critical-layer theory.</a:t>
            </a:r>
            <a:r>
              <a:rPr lang="en-GB" sz="1800" dirty="0"/>
              <a:t> </a:t>
            </a:r>
          </a:p>
          <a:p>
            <a:r>
              <a:rPr lang="en-GB" sz="1800" dirty="0"/>
              <a:t>And the essence of it was first recognized by </a:t>
            </a:r>
            <a:r>
              <a:rPr lang="en-GB" sz="1800" dirty="0" smtClean="0"/>
              <a:t>Bob Dickinson </a:t>
            </a:r>
            <a:r>
              <a:rPr lang="en-GB" sz="1800" dirty="0"/>
              <a:t>(1969).</a:t>
            </a:r>
            <a:endParaRPr lang="en-US" sz="1800" dirty="0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523875" y="4016375"/>
            <a:ext cx="6126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/>
              <a:t>(wave breaking</a:t>
            </a:r>
            <a:r>
              <a:rPr lang="en-GB" sz="1600"/>
              <a:t> </a:t>
            </a:r>
            <a:r>
              <a:rPr lang="en-GB" sz="1600">
                <a:cs typeface="Arial" charset="0"/>
              </a:rPr>
              <a:t>→</a:t>
            </a:r>
            <a:r>
              <a:rPr lang="en-GB" sz="1600"/>
              <a:t> </a:t>
            </a:r>
            <a:r>
              <a:rPr lang="en-GB" sz="1600" b="1">
                <a:solidFill>
                  <a:srgbClr val="FF3300"/>
                </a:solidFill>
              </a:rPr>
              <a:t>inhomogeneous PV mixing</a:t>
            </a:r>
            <a:r>
              <a:rPr lang="en-GB" sz="1600"/>
              <a:t> via </a:t>
            </a:r>
            <a:r>
              <a:rPr lang="en-GB" sz="1600" b="1"/>
              <a:t>scale effect)</a:t>
            </a:r>
            <a:endParaRPr lang="en-US" sz="1600" b="1">
              <a:latin typeface="Baskerville Old Face" pitchFamily="18" charset="0"/>
            </a:endParaRPr>
          </a:p>
        </p:txBody>
      </p:sp>
      <p:sp>
        <p:nvSpPr>
          <p:cNvPr id="36876" name="Text Box 16"/>
          <p:cNvSpPr txBox="1">
            <a:spLocks noChangeArrowheads="1"/>
          </p:cNvSpPr>
          <p:nvPr/>
        </p:nvSpPr>
        <p:spPr bwMode="auto">
          <a:xfrm>
            <a:off x="7545388" y="3892550"/>
            <a:ext cx="129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/>
              <a:t>→ </a:t>
            </a:r>
            <a:r>
              <a:rPr lang="en-GB" sz="1400"/>
              <a:t>longitude</a:t>
            </a:r>
            <a:endParaRPr lang="en-US" sz="1400"/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4892675" y="2422525"/>
            <a:ext cx="75565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cs typeface="Arial" charset="0"/>
              </a:rPr>
              <a:t>latitude</a:t>
            </a:r>
          </a:p>
          <a:p>
            <a:r>
              <a:rPr lang="en-GB">
                <a:cs typeface="Arial" charset="0"/>
              </a:rPr>
              <a:t>↑</a:t>
            </a:r>
            <a:endParaRPr lang="en-US"/>
          </a:p>
        </p:txBody>
      </p:sp>
      <p:sp>
        <p:nvSpPr>
          <p:cNvPr id="36878" name="Text Box 18"/>
          <p:cNvSpPr txBox="1">
            <a:spLocks noChangeArrowheads="1"/>
          </p:cNvSpPr>
          <p:nvPr/>
        </p:nvSpPr>
        <p:spPr bwMode="auto">
          <a:xfrm>
            <a:off x="8229600" y="1870075"/>
            <a:ext cx="9080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 Quasi-</a:t>
            </a:r>
          </a:p>
          <a:p>
            <a:r>
              <a:rPr lang="en-US" sz="1600"/>
              <a:t> elastic</a:t>
            </a:r>
          </a:p>
          <a:p>
            <a:r>
              <a:rPr lang="en-US" sz="1600"/>
              <a:t>“barrier”</a:t>
            </a:r>
          </a:p>
        </p:txBody>
      </p:sp>
      <p:sp>
        <p:nvSpPr>
          <p:cNvPr id="36879" name="Line 20"/>
          <p:cNvSpPr>
            <a:spLocks noChangeShapeType="1"/>
          </p:cNvSpPr>
          <p:nvPr/>
        </p:nvSpPr>
        <p:spPr bwMode="auto">
          <a:xfrm flipH="1">
            <a:off x="8072438" y="2657475"/>
            <a:ext cx="28575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2" name="Picture 4" descr="Killpg4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4300" cy="6954838"/>
          </a:xfrm>
          <a:prstGeom prst="rect">
            <a:avLst/>
          </a:prstGeom>
          <a:noFill/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88900" y="6356350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 …</a:t>
            </a:r>
            <a:endParaRPr lang="en-US"/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8675688" y="6308725"/>
            <a:ext cx="144462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2" name="Picture 4" descr="Killpg4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4300" cy="6954838"/>
          </a:xfrm>
          <a:prstGeom prst="rect">
            <a:avLst/>
          </a:prstGeom>
          <a:noFill/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3779838" y="6021388"/>
            <a:ext cx="3529012" cy="2873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88900" y="6356350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> …</a:t>
            </a:r>
            <a:endParaRPr lang="en-US"/>
          </a:p>
        </p:txBody>
      </p: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8675688" y="6308725"/>
            <a:ext cx="144462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</a:t>
            </a:r>
            <a:endParaRPr lang="en-US" sz="20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8916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38919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39940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39943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Text Box 12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3994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9" name="Text Box 14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39950" name="Text Box 15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39951" name="Text Box 16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39952" name="Text Box 17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0964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0967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51625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1988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1991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1994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199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2001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2002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3012" name="AutoShape 7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AutoShape 8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3015" name="Picture 11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Text Box 12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3017" name="Text Box 18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3018" name="Text Box 19"/>
          <p:cNvSpPr txBox="1">
            <a:spLocks noChangeArrowheads="1"/>
          </p:cNvSpPr>
          <p:nvPr/>
        </p:nvSpPr>
        <p:spPr bwMode="auto">
          <a:xfrm>
            <a:off x="698500" y="4667250"/>
            <a:ext cx="777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3019" name="Rectangle 20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21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4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3022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3" name="Text Box 13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3024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5" name="Text Box 26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3027" name="Text Box 2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3028" name="Line 3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898525"/>
            <a:ext cx="11009313" cy="85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262313" y="3210313"/>
            <a:ext cx="2569934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</a:rPr>
              <a:t>Partial analogy with</a:t>
            </a:r>
          </a:p>
          <a:p>
            <a:r>
              <a:rPr lang="en-GB" sz="1800" dirty="0" smtClean="0">
                <a:solidFill>
                  <a:srgbClr val="000000"/>
                </a:solidFill>
              </a:rPr>
              <a:t>terrestrial </a:t>
            </a:r>
            <a:r>
              <a:rPr lang="en-GB" sz="1800" b="1" dirty="0" smtClean="0">
                <a:solidFill>
                  <a:srgbClr val="000000"/>
                </a:solidFill>
              </a:rPr>
              <a:t>ozone layer</a:t>
            </a:r>
          </a:p>
          <a:p>
            <a:r>
              <a:rPr lang="en-GB" sz="1800" dirty="0" smtClean="0">
                <a:solidFill>
                  <a:srgbClr val="000000"/>
                </a:solidFill>
                <a:cs typeface="Arial" charset="0"/>
              </a:rPr>
              <a:t>led to a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b="1" dirty="0" smtClean="0">
                <a:solidFill>
                  <a:srgbClr val="FF0000"/>
                </a:solidFill>
              </a:rPr>
              <a:t>breakthrough!</a:t>
            </a:r>
            <a:endParaRPr lang="en-GB" sz="1800" dirty="0" smtClean="0">
              <a:solidFill>
                <a:srgbClr val="000000"/>
              </a:solidFill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tachocline</a:t>
            </a:r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US" sz="2000" smtClean="0">
                <a:solidFill>
                  <a:srgbClr val="000000"/>
                </a:solidFill>
              </a:rPr>
              <a:t>convection</a:t>
            </a:r>
          </a:p>
          <a:p>
            <a:r>
              <a:rPr lang="en-US" sz="2000" smtClean="0">
                <a:solidFill>
                  <a:srgbClr val="000000"/>
                </a:solidFill>
              </a:rPr>
              <a:t>zone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b" anchorCtr="1">
            <a:spAutoFit/>
          </a:bodyPr>
          <a:lstStyle/>
          <a:p>
            <a:r>
              <a:rPr lang="en-GB" sz="2000" smtClean="0">
                <a:solidFill>
                  <a:srgbClr val="000000"/>
                </a:solidFill>
              </a:rPr>
              <a:t>2</a:t>
            </a:r>
            <a:r>
              <a:rPr lang="el-GR" sz="2000" i="1" smtClean="0">
                <a:solidFill>
                  <a:srgbClr val="000000"/>
                </a:solidFill>
              </a:rPr>
              <a:t>π</a:t>
            </a:r>
            <a:r>
              <a:rPr lang="el-GR" sz="2000" smtClean="0">
                <a:solidFill>
                  <a:srgbClr val="000000"/>
                </a:solidFill>
                <a:cs typeface="Arial" charset="0"/>
              </a:rPr>
              <a:t>Ω</a:t>
            </a:r>
            <a:r>
              <a:rPr lang="en-GB" sz="2000" smtClean="0">
                <a:solidFill>
                  <a:srgbClr val="000000"/>
                </a:solidFill>
                <a:cs typeface="Arial" charset="0"/>
              </a:rPr>
              <a:t>/</a:t>
            </a:r>
            <a:r>
              <a:rPr lang="en-GB" sz="2000" smtClean="0">
                <a:solidFill>
                  <a:srgbClr val="000000"/>
                </a:solidFill>
              </a:rPr>
              <a:t>nHz</a:t>
            </a: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62313" y="2793024"/>
            <a:ext cx="200637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</a:rPr>
              <a:t>radiative</a:t>
            </a:r>
            <a:r>
              <a:rPr lang="en-US" sz="2000" dirty="0" smtClean="0">
                <a:solidFill>
                  <a:srgbClr val="000000"/>
                </a:solidFill>
              </a:rPr>
              <a:t> interior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1201" y="4064000"/>
            <a:ext cx="2589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(work with Douglas Gough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      and Toby Wood)</a:t>
            </a:r>
            <a:endParaRPr lang="en-GB" sz="16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4036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4039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98500" y="4667250"/>
            <a:ext cx="7778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</a:p>
          <a:p>
            <a:endParaRPr lang="en-GB" sz="1800"/>
          </a:p>
          <a:p>
            <a:r>
              <a:rPr lang="en-GB" sz="1800"/>
              <a:t>The idea goes back to the work of G. I. Taylor and others on turbulence –</a:t>
            </a:r>
          </a:p>
          <a:p>
            <a:r>
              <a:rPr lang="en-GB" sz="1800"/>
              <a:t>thinking about</a:t>
            </a:r>
            <a:r>
              <a:rPr lang="en-GB" sz="1800" b="1"/>
              <a:t> momentum transport </a:t>
            </a:r>
            <a:r>
              <a:rPr lang="en-GB" sz="1800"/>
              <a:t>versus </a:t>
            </a:r>
            <a:r>
              <a:rPr lang="en-GB" sz="1800" b="1"/>
              <a:t>vorticity transport.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404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4048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977112" y="6144805"/>
            <a:ext cx="53598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 err="1" smtClean="0"/>
              <a:t>Websearch</a:t>
            </a:r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3300"/>
                </a:solidFill>
              </a:rPr>
              <a:t> </a:t>
            </a:r>
            <a:r>
              <a:rPr lang="en-US" sz="2000" b="1" dirty="0">
                <a:solidFill>
                  <a:srgbClr val="FF3300"/>
                </a:solidFill>
              </a:rPr>
              <a:t>”lucidity principles</a:t>
            </a:r>
            <a:r>
              <a:rPr lang="en-US" sz="2000" b="1" dirty="0" smtClean="0">
                <a:solidFill>
                  <a:srgbClr val="FF3300"/>
                </a:solidFill>
              </a:rPr>
              <a:t>”  ”</a:t>
            </a:r>
            <a:r>
              <a:rPr lang="en-US" sz="2000" b="1" smtClean="0">
                <a:solidFill>
                  <a:srgbClr val="FF3300"/>
                </a:solidFill>
              </a:rPr>
              <a:t>e-book”</a:t>
            </a:r>
            <a:r>
              <a:rPr lang="en-US" smtClean="0"/>
              <a:t>.</a:t>
            </a:r>
            <a:endParaRPr lang="en-US" sz="1800" dirty="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flipV="1">
            <a:off x="13855" y="611940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ossby-wb-cartoon-blur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8413" y="1758950"/>
            <a:ext cx="36988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50900" y="1857375"/>
            <a:ext cx="1230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wavelike:</a:t>
            </a:r>
            <a:endParaRPr lang="en-US" sz="3200">
              <a:latin typeface="Baskerville Old Face" pitchFamily="18" charset="0"/>
            </a:endParaRPr>
          </a:p>
        </p:txBody>
      </p:sp>
      <p:sp>
        <p:nvSpPr>
          <p:cNvPr id="45060" name="AutoShape 4"/>
          <p:cNvSpPr>
            <a:spLocks/>
          </p:cNvSpPr>
          <p:nvPr/>
        </p:nvSpPr>
        <p:spPr bwMode="auto">
          <a:xfrm>
            <a:off x="2254250" y="1806575"/>
            <a:ext cx="152400" cy="487363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AutoShape 5"/>
          <p:cNvSpPr>
            <a:spLocks/>
          </p:cNvSpPr>
          <p:nvPr/>
        </p:nvSpPr>
        <p:spPr bwMode="auto">
          <a:xfrm>
            <a:off x="2224088" y="2452688"/>
            <a:ext cx="152400" cy="487362"/>
          </a:xfrm>
          <a:prstGeom prst="leftBrace">
            <a:avLst>
              <a:gd name="adj1" fmla="val 26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822325" y="2500313"/>
            <a:ext cx="124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turbulent:</a:t>
            </a:r>
            <a:endParaRPr lang="en-US" sz="3200">
              <a:latin typeface="Baskerville Old Face" pitchFamily="18" charset="0"/>
            </a:endParaRPr>
          </a:p>
        </p:txBody>
      </p:sp>
      <p:pic>
        <p:nvPicPr>
          <p:cNvPr id="45063" name="Picture 7" descr="stratwarm47-fig5-only-300b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6542088" y="1546225"/>
            <a:ext cx="2314575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703263" y="325438"/>
            <a:ext cx="7083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The wave-turbulence jigsaw structure is often associated with</a:t>
            </a:r>
          </a:p>
          <a:p>
            <a:r>
              <a:rPr lang="en-GB" sz="2000" b="1"/>
              <a:t>jet-self-sharpening scenarios</a:t>
            </a:r>
            <a:r>
              <a:rPr lang="en-GB" sz="2000"/>
              <a:t>.   (</a:t>
            </a:r>
            <a:r>
              <a:rPr lang="en-GB" sz="2000" b="1">
                <a:solidFill>
                  <a:srgbClr val="FF3300"/>
                </a:solidFill>
              </a:rPr>
              <a:t>Negative viscosity</a:t>
            </a:r>
            <a:r>
              <a:rPr lang="en-GB" sz="2000"/>
              <a:t>  </a:t>
            </a:r>
            <a:r>
              <a:rPr lang="en-GB" sz="2000">
                <a:solidFill>
                  <a:srgbClr val="FF3300"/>
                </a:solidFill>
              </a:rPr>
              <a:t>or</a:t>
            </a:r>
          </a:p>
          <a:p>
            <a:r>
              <a:rPr lang="en-GB" sz="2000" b="1">
                <a:solidFill>
                  <a:srgbClr val="FF3300"/>
                </a:solidFill>
              </a:rPr>
              <a:t>anti-friction </a:t>
            </a:r>
            <a:r>
              <a:rPr lang="en-GB" sz="2000"/>
              <a:t>again.)   The polar-night jet was the first</a:t>
            </a:r>
          </a:p>
          <a:p>
            <a:r>
              <a:rPr lang="en-GB" sz="2000"/>
              <a:t>example for which this whole picture became clear:</a:t>
            </a:r>
            <a:endParaRPr lang="en-US" sz="2000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708025" y="3308350"/>
            <a:ext cx="6254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</a:t>
            </a:r>
            <a:r>
              <a:rPr lang="en-GB" sz="1800" b="1">
                <a:solidFill>
                  <a:srgbClr val="FF3300"/>
                </a:solidFill>
              </a:rPr>
              <a:t>inhomogeneity</a:t>
            </a:r>
            <a:r>
              <a:rPr lang="en-GB" sz="1800"/>
              <a:t> of PV mixing means that</a:t>
            </a:r>
          </a:p>
          <a:p>
            <a:r>
              <a:rPr lang="en-GB" sz="1800"/>
              <a:t>PV contours must bunch up on the borders of the</a:t>
            </a:r>
          </a:p>
          <a:p>
            <a:r>
              <a:rPr lang="en-GB" sz="1800"/>
              <a:t>PV mixing regions.  Then PV inversion </a:t>
            </a:r>
            <a:r>
              <a:rPr lang="en-GB" sz="1800" b="1"/>
              <a:t>automatically gives</a:t>
            </a:r>
          </a:p>
          <a:p>
            <a:r>
              <a:rPr lang="en-GB" sz="1800" b="1"/>
              <a:t>sharp, strong jets</a:t>
            </a:r>
            <a:r>
              <a:rPr lang="en-GB" sz="1800"/>
              <a:t> (tighter “barriers” thanks to</a:t>
            </a:r>
            <a:r>
              <a:rPr lang="en-GB" sz="1600"/>
              <a:t> </a:t>
            </a:r>
            <a:r>
              <a:rPr lang="en-GB" sz="1800" b="1">
                <a:solidFill>
                  <a:srgbClr val="FF3300"/>
                </a:solidFill>
              </a:rPr>
              <a:t>shear</a:t>
            </a:r>
            <a:r>
              <a:rPr lang="en-GB" sz="1800"/>
              <a:t>)</a:t>
            </a:r>
            <a:r>
              <a:rPr lang="en-GB" sz="1600"/>
              <a:t>.</a:t>
            </a:r>
            <a:endParaRPr lang="en-US" sz="1600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98500" y="4667250"/>
            <a:ext cx="77787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1"/>
              <a:t>Historical note:</a:t>
            </a:r>
            <a:r>
              <a:rPr lang="en-GB" sz="1800"/>
              <a:t> the PV-mixing idea was  </a:t>
            </a:r>
            <a:r>
              <a:rPr lang="en-GB" sz="1800" b="1">
                <a:solidFill>
                  <a:srgbClr val="FF3300"/>
                </a:solidFill>
              </a:rPr>
              <a:t>not new</a:t>
            </a:r>
            <a:r>
              <a:rPr lang="en-GB" sz="1800"/>
              <a:t>  even in 1982,</a:t>
            </a:r>
          </a:p>
          <a:p>
            <a:r>
              <a:rPr lang="en-GB" sz="1800"/>
              <a:t>if you count the limiting case                 (nondivergent barotropic dynamics).</a:t>
            </a:r>
          </a:p>
          <a:p>
            <a:endParaRPr lang="en-GB" sz="1800"/>
          </a:p>
          <a:p>
            <a:r>
              <a:rPr lang="en-GB" sz="1800"/>
              <a:t>The idea goes back to the work of G. I. Taylor and others on turbulence –</a:t>
            </a:r>
          </a:p>
          <a:p>
            <a:r>
              <a:rPr lang="en-GB" sz="1800"/>
              <a:t>thinking about</a:t>
            </a:r>
            <a:r>
              <a:rPr lang="en-GB" sz="1800" b="1"/>
              <a:t> momentum transport </a:t>
            </a:r>
            <a:r>
              <a:rPr lang="en-GB" sz="1800"/>
              <a:t>versus </a:t>
            </a:r>
            <a:r>
              <a:rPr lang="en-GB" sz="1800" b="1"/>
              <a:t>vorticity transport.</a:t>
            </a:r>
            <a:r>
              <a:rPr lang="en-GB" sz="1800"/>
              <a:t>  Taylor</a:t>
            </a:r>
          </a:p>
          <a:p>
            <a:r>
              <a:rPr lang="en-GB" sz="1800"/>
              <a:t>had already found an </a:t>
            </a:r>
            <a:r>
              <a:rPr lang="en-GB" sz="1800" b="1">
                <a:solidFill>
                  <a:srgbClr val="FF3300"/>
                </a:solidFill>
              </a:rPr>
              <a:t>important clue in 1915, </a:t>
            </a:r>
            <a:r>
              <a:rPr lang="en-GB" sz="1800"/>
              <a:t>showing that one pattern</a:t>
            </a:r>
          </a:p>
          <a:p>
            <a:r>
              <a:rPr lang="en-GB" sz="1800"/>
              <a:t>of vorticity transport can imply a</a:t>
            </a:r>
            <a:r>
              <a:rPr lang="en-GB" sz="1800" b="1">
                <a:solidFill>
                  <a:srgbClr val="FF3300"/>
                </a:solidFill>
              </a:rPr>
              <a:t> different pattern </a:t>
            </a:r>
            <a:r>
              <a:rPr lang="en-GB" sz="1800"/>
              <a:t>of momentum transport:</a:t>
            </a:r>
            <a:endParaRPr lang="en-GB" sz="1800" b="1">
              <a:solidFill>
                <a:srgbClr val="FF3300"/>
              </a:solidFill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7329488" y="3354388"/>
            <a:ext cx="147478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7448550" y="1511300"/>
            <a:ext cx="1252538" cy="161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7450138" y="960438"/>
            <a:ext cx="593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 </a:t>
            </a:r>
            <a:r>
              <a:rPr lang="en-GB" sz="1600"/>
              <a:t>___</a:t>
            </a:r>
          </a:p>
          <a:p>
            <a:r>
              <a:rPr lang="en-GB" sz="2000"/>
              <a:t> PV</a:t>
            </a:r>
            <a:endParaRPr lang="en-US" i="1">
              <a:latin typeface="Baskerville Old Face" pitchFamily="18" charset="0"/>
            </a:endParaRPr>
          </a:p>
        </p:txBody>
      </p:sp>
      <p:pic>
        <p:nvPicPr>
          <p:cNvPr id="450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775" y="1325563"/>
            <a:ext cx="5476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7477125" y="3328988"/>
            <a:ext cx="12604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(Fig 5 from</a:t>
            </a:r>
          </a:p>
          <a:p>
            <a:r>
              <a:rPr lang="en-US" sz="1600"/>
              <a:t> my 1982</a:t>
            </a:r>
          </a:p>
          <a:p>
            <a:r>
              <a:rPr lang="en-US" sz="1600"/>
              <a:t>   review,</a:t>
            </a:r>
          </a:p>
          <a:p>
            <a:r>
              <a:rPr lang="en-US" sz="1600"/>
              <a:t>J. Met. Soc.</a:t>
            </a:r>
          </a:p>
          <a:p>
            <a:r>
              <a:rPr lang="en-US" sz="1600"/>
              <a:t> Japan </a:t>
            </a:r>
            <a:r>
              <a:rPr lang="en-US" sz="1600" b="1"/>
              <a:t>60</a:t>
            </a:r>
            <a:r>
              <a:rPr lang="en-US" sz="1600"/>
              <a:t>)</a:t>
            </a:r>
          </a:p>
        </p:txBody>
      </p:sp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713" y="5027613"/>
            <a:ext cx="86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493713" y="21272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(quasi-linear)</a:t>
            </a:r>
          </a:p>
        </p:txBody>
      </p:sp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215900" y="2778125"/>
            <a:ext cx="2003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(strongly </a:t>
            </a:r>
            <a:r>
              <a:rPr lang="en-US" sz="1600" b="1"/>
              <a:t>nonlinear</a:t>
            </a:r>
            <a:r>
              <a:rPr lang="en-US" sz="1600"/>
              <a:t>)</a:t>
            </a:r>
          </a:p>
        </p:txBody>
      </p:sp>
      <p:sp>
        <p:nvSpPr>
          <p:cNvPr id="45075" name="Text Box 19"/>
          <p:cNvSpPr txBox="1">
            <a:spLocks noChangeArrowheads="1"/>
          </p:cNvSpPr>
          <p:nvPr/>
        </p:nvSpPr>
        <p:spPr bwMode="auto">
          <a:xfrm>
            <a:off x="5780088" y="2874963"/>
            <a:ext cx="125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F3300"/>
                </a:solidFill>
              </a:rPr>
              <a:t>cf. movie!</a:t>
            </a:r>
          </a:p>
        </p:txBody>
      </p:sp>
      <p:sp>
        <p:nvSpPr>
          <p:cNvPr id="45076" name="Line 20"/>
          <p:cNvSpPr>
            <a:spLocks noChangeShapeType="1"/>
          </p:cNvSpPr>
          <p:nvPr/>
        </p:nvSpPr>
        <p:spPr bwMode="auto">
          <a:xfrm flipV="1">
            <a:off x="6057900" y="2543175"/>
            <a:ext cx="485775" cy="40005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8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6088" name="Rectangle 10"/>
          <p:cNvSpPr>
            <a:spLocks noChangeArrowheads="1"/>
          </p:cNvSpPr>
          <p:nvPr/>
        </p:nvSpPr>
        <p:spPr bwMode="auto">
          <a:xfrm>
            <a:off x="228600" y="3057525"/>
            <a:ext cx="8743950" cy="340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7112" name="Picture 8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228600" y="3057525"/>
            <a:ext cx="8743950" cy="34004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8135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8136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49162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49164" name="TextBox 12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/>
              <a:t>(here </a:t>
            </a:r>
            <a:r>
              <a:rPr lang="el-GR" sz="1400" i="1" dirty="0"/>
              <a:t>θ</a:t>
            </a:r>
            <a:r>
              <a:rPr lang="en-GB" sz="1400" i="1" dirty="0"/>
              <a:t>′ </a:t>
            </a:r>
            <a:r>
              <a:rPr lang="en-GB" sz="1400" dirty="0"/>
              <a:t> = buoyancy-acceleration </a:t>
            </a:r>
            <a:r>
              <a:rPr lang="en-GB" sz="1400" dirty="0" err="1"/>
              <a:t>fluct’n</a:t>
            </a:r>
            <a:r>
              <a:rPr lang="en-GB" sz="1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0186" name="Picture 11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7" name="Text Box 18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sp>
        <p:nvSpPr>
          <p:cNvPr id="50188" name="Text Box 19"/>
          <p:cNvSpPr txBox="1">
            <a:spLocks noChangeArrowheads="1"/>
          </p:cNvSpPr>
          <p:nvPr/>
        </p:nvSpPr>
        <p:spPr bwMode="auto">
          <a:xfrm>
            <a:off x="487363" y="5405438"/>
            <a:ext cx="81994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NB: nonlinear </a:t>
            </a:r>
            <a:r>
              <a:rPr lang="en-GB">
                <a:solidFill>
                  <a:srgbClr val="FF0000"/>
                </a:solidFill>
              </a:rPr>
              <a:t>relation: valid at any amplitude!!   And valid</a:t>
            </a:r>
          </a:p>
          <a:p>
            <a:r>
              <a:rPr lang="en-GB">
                <a:solidFill>
                  <a:srgbClr val="FF0000"/>
                </a:solidFill>
              </a:rPr>
              <a:t>regardless of whether motion is free, forced, or self-excited.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189" name="TextBox 12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1209" name="Picture 9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6419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5602288"/>
            <a:ext cx="21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449263" y="52038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/>
              <a:t>Corollary</a:t>
            </a:r>
            <a:r>
              <a:rPr lang="en-US" sz="1800"/>
              <a:t>:</a:t>
            </a:r>
          </a:p>
        </p:txBody>
      </p:sp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688" y="5718175"/>
            <a:ext cx="295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1563688" y="5643563"/>
            <a:ext cx="74358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= 0</a:t>
            </a:r>
            <a:r>
              <a:rPr lang="en-US" sz="1800"/>
              <a:t>   for isolated domain –  once thought to prove PV mixing impossible</a:t>
            </a:r>
          </a:p>
          <a:p>
            <a:r>
              <a:rPr lang="en-US" sz="1800"/>
              <a:t>                –  but actually argues only against </a:t>
            </a:r>
            <a:r>
              <a:rPr lang="en-US" sz="1800" b="1"/>
              <a:t>homogeneous</a:t>
            </a:r>
            <a:r>
              <a:rPr lang="en-US" sz="1800"/>
              <a:t> PV mixing.</a:t>
            </a:r>
            <a:endParaRPr lang="en-US" sz="1800">
              <a:solidFill>
                <a:srgbClr val="FF3300"/>
              </a:solidFill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709613" y="5988050"/>
            <a:ext cx="427037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Line 17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218" name="TextBox 17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650875"/>
            <a:ext cx="8291512" cy="4670425"/>
          </a:xfrm>
          <a:solidFill>
            <a:srgbClr val="FFFFFF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smtClean="0"/>
              <a:t> </a:t>
            </a:r>
            <a:r>
              <a:rPr lang="en-US" sz="2400" b="1" smtClean="0">
                <a:solidFill>
                  <a:srgbClr val="FF3300"/>
                </a:solidFill>
              </a:rPr>
              <a:t>Taylor identity</a:t>
            </a:r>
            <a:r>
              <a:rPr lang="en-US" sz="2400" smtClean="0"/>
              <a:t> (G.I. Taylor 1915,  Phil. Trans. Roy. Soc.)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</a:t>
            </a:r>
            <a:r>
              <a:rPr lang="en-US" sz="1800" smtClean="0">
                <a:cs typeface="Arial" charset="0"/>
              </a:rPr>
              <a:t>–</a:t>
            </a:r>
            <a:r>
              <a:rPr lang="en-US" sz="2000" smtClean="0">
                <a:cs typeface="Arial" charset="0"/>
              </a:rPr>
              <a:t> </a:t>
            </a:r>
            <a:r>
              <a:rPr lang="en-US" sz="2000" b="1" smtClean="0"/>
              <a:t>nonlinearly</a:t>
            </a:r>
            <a:r>
              <a:rPr lang="en-US" sz="2000" smtClean="0"/>
              <a:t> relates eddy fluxes of PV to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000" smtClean="0"/>
              <a:t>     momentum-flux divergences: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000" smtClean="0">
              <a:solidFill>
                <a:srgbClr val="FF33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Barotropic (any </a:t>
            </a:r>
            <a:r>
              <a:rPr lang="en-US" sz="2400" i="1" smtClean="0">
                <a:latin typeface="Times New Roman" pitchFamily="18" charset="0"/>
                <a:cs typeface="Arial" charset="0"/>
              </a:rPr>
              <a:t>L</a:t>
            </a:r>
            <a:r>
              <a:rPr lang="en-US" sz="2400" baseline="-25000" smtClean="0">
                <a:latin typeface="Times New Roman" pitchFamily="18" charset="0"/>
                <a:cs typeface="Arial" charset="0"/>
              </a:rPr>
              <a:t>D</a:t>
            </a:r>
            <a:r>
              <a:rPr lang="en-US" sz="2400" smtClean="0">
                <a:cs typeface="Arial" charset="0"/>
                <a:sym typeface="Wingdings" pitchFamily="2" charset="2"/>
              </a:rPr>
              <a:t>):</a:t>
            </a:r>
            <a:r>
              <a:rPr lang="en-US" sz="2400" smtClean="0">
                <a:cs typeface="Arial" charset="0"/>
              </a:rPr>
              <a:t>                                    </a:t>
            </a:r>
            <a:r>
              <a:rPr lang="en-US" sz="1800" smtClean="0">
                <a:cs typeface="Arial" charset="0"/>
              </a:rPr>
              <a:t>(+ </a:t>
            </a:r>
            <a:r>
              <a:rPr lang="en-US" sz="1800" b="1" smtClean="0">
                <a:solidFill>
                  <a:srgbClr val="FF3300"/>
                </a:solidFill>
                <a:cs typeface="Arial" charset="0"/>
              </a:rPr>
              <a:t>form stress</a:t>
            </a:r>
            <a:r>
              <a:rPr lang="en-US" sz="1800" smtClean="0">
                <a:cs typeface="Arial" charset="0"/>
              </a:rPr>
              <a:t> if topog)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smtClean="0">
                <a:cs typeface="Arial" charset="0"/>
              </a:rPr>
              <a:t>3D baroclinic: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where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smtClean="0">
                <a:cs typeface="Arial" charset="0"/>
              </a:rPr>
              <a:t>                                                             (“Eliassen-Palm flux”)</a:t>
            </a:r>
            <a:endParaRPr lang="en-US" sz="2400" smtClean="0">
              <a:cs typeface="Arial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259013"/>
            <a:ext cx="2582863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3114675"/>
            <a:ext cx="3554413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468813"/>
            <a:ext cx="4814887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356225" y="41227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800" b="1">
                <a:solidFill>
                  <a:srgbClr val="FF3300"/>
                </a:solidFill>
              </a:rPr>
              <a:t>form stress</a:t>
            </a:r>
            <a:endParaRPr lang="en-US" sz="1800" b="1">
              <a:solidFill>
                <a:srgbClr val="FF3300"/>
              </a:solidFill>
            </a:endParaRPr>
          </a:p>
        </p:txBody>
      </p:sp>
      <p:sp>
        <p:nvSpPr>
          <p:cNvPr id="52231" name="Text Box 8"/>
          <p:cNvSpPr txBox="1">
            <a:spLocks noChangeArrowheads="1"/>
          </p:cNvSpPr>
          <p:nvPr/>
        </p:nvSpPr>
        <p:spPr bwMode="auto">
          <a:xfrm>
            <a:off x="3924300" y="1890713"/>
            <a:ext cx="21129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i="1"/>
              <a:t>quasi-geostrophic PV</a:t>
            </a:r>
          </a:p>
        </p:txBody>
      </p:sp>
      <p:sp>
        <p:nvSpPr>
          <p:cNvPr id="52232" name="Line 9"/>
          <p:cNvSpPr>
            <a:spLocks noChangeShapeType="1"/>
          </p:cNvSpPr>
          <p:nvPr/>
        </p:nvSpPr>
        <p:spPr bwMode="auto">
          <a:xfrm flipH="1">
            <a:off x="3967163" y="2178050"/>
            <a:ext cx="714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52233" name="Picture 10" descr="rossby-wb-cartoon-blurr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4150" y="1274763"/>
            <a:ext cx="2220913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690563" y="3422650"/>
            <a:ext cx="2695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(Taylor-Charney-Stern-</a:t>
            </a:r>
          </a:p>
          <a:p>
            <a:r>
              <a:rPr lang="en-GB" sz="1400"/>
              <a:t>Bretherton-Eady-Green identity)</a:t>
            </a:r>
            <a:endParaRPr lang="en-US" sz="1400"/>
          </a:p>
        </p:txBody>
      </p:sp>
      <p:pic>
        <p:nvPicPr>
          <p:cNvPr id="5223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641975"/>
            <a:ext cx="5143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" y="5602288"/>
            <a:ext cx="2127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5"/>
          <p:cNvSpPr txBox="1">
            <a:spLocks noChangeArrowheads="1"/>
          </p:cNvSpPr>
          <p:nvPr/>
        </p:nvSpPr>
        <p:spPr bwMode="auto">
          <a:xfrm>
            <a:off x="449263" y="5203825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/>
              <a:t>Corollary</a:t>
            </a:r>
            <a:r>
              <a:rPr lang="en-US" sz="1800"/>
              <a:t>:</a:t>
            </a:r>
          </a:p>
        </p:txBody>
      </p:sp>
      <p:pic>
        <p:nvPicPr>
          <p:cNvPr id="52238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688" y="5718175"/>
            <a:ext cx="295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9" name="Text Box 17"/>
          <p:cNvSpPr txBox="1">
            <a:spLocks noChangeArrowheads="1"/>
          </p:cNvSpPr>
          <p:nvPr/>
        </p:nvSpPr>
        <p:spPr bwMode="auto">
          <a:xfrm>
            <a:off x="1563688" y="5643563"/>
            <a:ext cx="74358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</a:rPr>
              <a:t>= 0</a:t>
            </a:r>
            <a:r>
              <a:rPr lang="en-US" sz="1800"/>
              <a:t>   for isolated domain –  once thought to prove PV mixing impossible</a:t>
            </a:r>
          </a:p>
          <a:p>
            <a:r>
              <a:rPr lang="en-US" sz="1800"/>
              <a:t>                –  but actually argues only against </a:t>
            </a:r>
            <a:r>
              <a:rPr lang="en-US" sz="1800" b="1"/>
              <a:t>homogeneous</a:t>
            </a:r>
            <a:r>
              <a:rPr lang="en-US" sz="1800"/>
              <a:t> PV mixing.</a:t>
            </a:r>
          </a:p>
          <a:p>
            <a:r>
              <a:rPr lang="en-US" sz="1800"/>
              <a:t>                  </a:t>
            </a:r>
            <a:r>
              <a:rPr lang="en-US" sz="1800">
                <a:solidFill>
                  <a:srgbClr val="FF3300"/>
                </a:solidFill>
              </a:rPr>
              <a:t>Here are 3 more reasons       </a:t>
            </a:r>
            <a:r>
              <a:rPr lang="en-US" sz="1800"/>
              <a:t>”                 “              “       “</a:t>
            </a:r>
            <a:r>
              <a:rPr lang="en-US" sz="1800">
                <a:solidFill>
                  <a:srgbClr val="FF3300"/>
                </a:solidFill>
              </a:rPr>
              <a:t>     :</a:t>
            </a:r>
          </a:p>
        </p:txBody>
      </p:sp>
      <p:sp>
        <p:nvSpPr>
          <p:cNvPr id="52240" name="Rectangle 18"/>
          <p:cNvSpPr>
            <a:spLocks noChangeArrowheads="1"/>
          </p:cNvSpPr>
          <p:nvPr/>
        </p:nvSpPr>
        <p:spPr bwMode="auto">
          <a:xfrm>
            <a:off x="709613" y="5988050"/>
            <a:ext cx="427037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41" name="Line 19"/>
          <p:cNvSpPr>
            <a:spLocks noChangeShapeType="1"/>
          </p:cNvSpPr>
          <p:nvPr/>
        </p:nvSpPr>
        <p:spPr bwMode="auto">
          <a:xfrm flipH="1">
            <a:off x="5046663" y="43386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2242" name="TextBox 17"/>
          <p:cNvSpPr txBox="1">
            <a:spLocks noChangeArrowheads="1"/>
          </p:cNvSpPr>
          <p:nvPr/>
        </p:nvSpPr>
        <p:spPr bwMode="auto">
          <a:xfrm>
            <a:off x="5418138" y="5108575"/>
            <a:ext cx="3403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(here </a:t>
            </a:r>
            <a:r>
              <a:rPr lang="el-GR" sz="1400" i="1"/>
              <a:t>θ</a:t>
            </a:r>
            <a:r>
              <a:rPr lang="en-GB" sz="1400" i="1"/>
              <a:t>′ </a:t>
            </a:r>
            <a:r>
              <a:rPr lang="en-GB" sz="1400"/>
              <a:t> = buoyancy-acceleration fluct’n)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Three more reasons (beyond quasi-</a:t>
            </a:r>
            <a:r>
              <a:rPr lang="en-US" sz="2000" dirty="0" err="1">
                <a:solidFill>
                  <a:schemeClr val="tx2"/>
                </a:solidFill>
              </a:rPr>
              <a:t>geostrophic</a:t>
            </a:r>
            <a:r>
              <a:rPr lang="en-US" sz="2000" dirty="0">
                <a:solidFill>
                  <a:schemeClr val="tx2"/>
                </a:solidFill>
              </a:rPr>
              <a:t>         )  why PV mixing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on stratification surfaces       is usually </a:t>
            </a:r>
            <a:r>
              <a:rPr lang="en-US" sz="2000" b="1" dirty="0">
                <a:solidFill>
                  <a:srgbClr val="FF0000"/>
                </a:solidFill>
              </a:rPr>
              <a:t>in</a:t>
            </a:r>
            <a:r>
              <a:rPr lang="en-US" sz="2000" dirty="0">
                <a:solidFill>
                  <a:schemeClr val="tx2"/>
                </a:solidFill>
              </a:rPr>
              <a:t>homogeneous: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pic>
        <p:nvPicPr>
          <p:cNvPr id="5427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Text Box 8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428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2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4284" name="Line 13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5428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Three more reasons (beyond quasi-</a:t>
            </a:r>
            <a:r>
              <a:rPr lang="en-US" sz="2000" dirty="0" err="1">
                <a:solidFill>
                  <a:schemeClr val="tx2"/>
                </a:solidFill>
              </a:rPr>
              <a:t>geostrophic</a:t>
            </a:r>
            <a:r>
              <a:rPr lang="en-US" sz="2000" dirty="0">
                <a:solidFill>
                  <a:schemeClr val="tx2"/>
                </a:solidFill>
              </a:rPr>
              <a:t>         )  why PV mixing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on stratification surfaces       is usually </a:t>
            </a:r>
            <a:r>
              <a:rPr lang="en-US" sz="2000" b="1" dirty="0">
                <a:solidFill>
                  <a:srgbClr val="FF0000"/>
                </a:solidFill>
              </a:rPr>
              <a:t>in</a:t>
            </a:r>
            <a:r>
              <a:rPr lang="en-US" sz="2000" dirty="0">
                <a:solidFill>
                  <a:schemeClr val="tx2"/>
                </a:solidFill>
              </a:rPr>
              <a:t>homogeneous: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Three more reasons (beyond quasi-</a:t>
            </a:r>
            <a:r>
              <a:rPr lang="en-US" sz="2000" dirty="0" err="1">
                <a:solidFill>
                  <a:schemeClr val="tx2"/>
                </a:solidFill>
              </a:rPr>
              <a:t>geostrophic</a:t>
            </a:r>
            <a:r>
              <a:rPr lang="en-US" sz="2000" dirty="0">
                <a:solidFill>
                  <a:schemeClr val="tx2"/>
                </a:solidFill>
              </a:rPr>
              <a:t>         )  why PV mixing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on stratification surfaces       is usually </a:t>
            </a:r>
            <a:r>
              <a:rPr lang="en-US" sz="2000" b="1" dirty="0">
                <a:solidFill>
                  <a:srgbClr val="FF0000"/>
                </a:solidFill>
              </a:rPr>
              <a:t>in</a:t>
            </a:r>
            <a:r>
              <a:rPr lang="en-US" sz="2000" dirty="0">
                <a:solidFill>
                  <a:schemeClr val="tx2"/>
                </a:solidFill>
              </a:rPr>
              <a:t>homogeneous: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5531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632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2" name="Text Box 13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6333" name="Line 14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6334" name="Text Box 15"/>
          <p:cNvSpPr txBox="1">
            <a:spLocks noChangeArrowheads="1"/>
          </p:cNvSpPr>
          <p:nvPr/>
        </p:nvSpPr>
        <p:spPr bwMode="auto">
          <a:xfrm>
            <a:off x="771525" y="4672013"/>
            <a:ext cx="823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(Dispersion relations </a:t>
            </a:r>
            <a:r>
              <a:rPr lang="en-US" sz="1800" b="1"/>
              <a:t>differ</a:t>
            </a:r>
            <a:r>
              <a:rPr lang="en-US" sz="1800"/>
              <a:t> from those of homogeneous beta-turbulence theory)</a:t>
            </a:r>
          </a:p>
        </p:txBody>
      </p:sp>
      <p:pic>
        <p:nvPicPr>
          <p:cNvPr id="5633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Three more reasons (beyond quasi-</a:t>
            </a:r>
            <a:r>
              <a:rPr lang="en-US" sz="2000" dirty="0" err="1">
                <a:solidFill>
                  <a:schemeClr val="tx2"/>
                </a:solidFill>
              </a:rPr>
              <a:t>geostrophic</a:t>
            </a:r>
            <a:r>
              <a:rPr lang="en-US" sz="2000" dirty="0">
                <a:solidFill>
                  <a:schemeClr val="tx2"/>
                </a:solidFill>
              </a:rPr>
              <a:t>         )  why PV mixing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on stratification surfaces       is usually </a:t>
            </a:r>
            <a:r>
              <a:rPr lang="en-US" sz="2000" b="1" dirty="0">
                <a:solidFill>
                  <a:srgbClr val="FF0000"/>
                </a:solidFill>
              </a:rPr>
              <a:t>in</a:t>
            </a:r>
            <a:r>
              <a:rPr lang="en-US" sz="2000" dirty="0">
                <a:solidFill>
                  <a:schemeClr val="tx2"/>
                </a:solidFill>
              </a:rPr>
              <a:t>homogeneous: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3"/>
          <p:cNvSpPr txBox="1">
            <a:spLocks noChangeArrowheads="1"/>
          </p:cNvSpPr>
          <p:nvPr/>
        </p:nvSpPr>
        <p:spPr bwMode="auto">
          <a:xfrm>
            <a:off x="438150" y="5408613"/>
            <a:ext cx="6659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</a:t>
            </a:r>
            <a:r>
              <a:rPr lang="en-US" sz="2000" b="1">
                <a:solidFill>
                  <a:srgbClr val="FF3300"/>
                </a:solidFill>
              </a:rPr>
              <a:t>3.</a:t>
            </a:r>
            <a:r>
              <a:rPr lang="en-US" sz="2000">
                <a:solidFill>
                  <a:srgbClr val="FF3300"/>
                </a:solidFill>
              </a:rPr>
              <a:t>  </a:t>
            </a:r>
            <a:r>
              <a:rPr lang="en-US" sz="2000" b="1">
                <a:solidFill>
                  <a:srgbClr val="FF3300"/>
                </a:solidFill>
              </a:rPr>
              <a:t>PV Phillips effect:</a:t>
            </a:r>
            <a:r>
              <a:rPr lang="en-US" sz="2000"/>
              <a:t> a generic</a:t>
            </a:r>
            <a:r>
              <a:rPr lang="en-US" sz="1800"/>
              <a:t> </a:t>
            </a:r>
            <a:r>
              <a:rPr lang="en-US" sz="2000"/>
              <a:t>positive-feedback effect:</a:t>
            </a:r>
          </a:p>
        </p:txBody>
      </p:sp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550" y="2112963"/>
            <a:ext cx="215265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579438" y="2957513"/>
            <a:ext cx="795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/>
              <a:t>on each     .  Homogeneous mixing  (e.g., constant-diffusivity models)</a:t>
            </a:r>
          </a:p>
          <a:p>
            <a:r>
              <a:rPr lang="en-GB" sz="2000">
                <a:cs typeface="Arial" charset="0"/>
              </a:rPr>
              <a:t>→</a:t>
            </a:r>
            <a:r>
              <a:rPr lang="en-GB" sz="2000"/>
              <a:t>  </a:t>
            </a:r>
            <a:r>
              <a:rPr lang="en-GB" sz="1800"/>
              <a:t> </a:t>
            </a:r>
            <a:r>
              <a:rPr lang="en-GB" sz="2000" i="1">
                <a:latin typeface="Times New Roman" pitchFamily="18" charset="0"/>
              </a:rPr>
              <a:t>P</a:t>
            </a:r>
            <a:r>
              <a:rPr lang="en-GB" sz="2000">
                <a:latin typeface="Times New Roman" pitchFamily="18" charset="0"/>
              </a:rPr>
              <a:t> = 0  </a:t>
            </a:r>
            <a:r>
              <a:rPr lang="en-GB" sz="2000"/>
              <a:t>everywhere on      :  inverts to  </a:t>
            </a:r>
            <a:r>
              <a:rPr lang="en-GB" sz="2000" b="1"/>
              <a:t>absolute stagnation!</a:t>
            </a:r>
            <a:endParaRPr lang="en-US" sz="2000" b="1"/>
          </a:p>
        </p:txBody>
      </p:sp>
      <p:sp>
        <p:nvSpPr>
          <p:cNvPr id="57350" name="Text Box 8"/>
          <p:cNvSpPr txBox="1">
            <a:spLocks noChangeArrowheads="1"/>
          </p:cNvSpPr>
          <p:nvPr/>
        </p:nvSpPr>
        <p:spPr bwMode="auto">
          <a:xfrm>
            <a:off x="234950" y="1277938"/>
            <a:ext cx="7988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1. Stagnation effect:</a:t>
            </a:r>
            <a:r>
              <a:rPr lang="en-US" sz="2000" b="1"/>
              <a:t> </a:t>
            </a:r>
            <a:r>
              <a:rPr lang="en-GB" sz="2000"/>
              <a:t>For      spanning the globe, easy to prove that</a:t>
            </a:r>
          </a:p>
          <a:p>
            <a:r>
              <a:rPr lang="en-GB" sz="2000"/>
              <a:t>     homogeneous mixing has an </a:t>
            </a:r>
            <a:r>
              <a:rPr lang="en-GB" sz="2000" b="1"/>
              <a:t>absurd consequence.</a:t>
            </a:r>
            <a:r>
              <a:rPr lang="en-GB" sz="2000"/>
              <a:t>   We have</a:t>
            </a:r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254000" y="3989388"/>
            <a:ext cx="8570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   </a:t>
            </a:r>
            <a:r>
              <a:rPr lang="en-US" sz="2000" b="1">
                <a:solidFill>
                  <a:srgbClr val="FF3300"/>
                </a:solidFill>
              </a:rPr>
              <a:t>2.</a:t>
            </a:r>
            <a:r>
              <a:rPr lang="en-US" sz="2000">
                <a:solidFill>
                  <a:srgbClr val="FF3300"/>
                </a:solidFill>
              </a:rPr>
              <a:t> </a:t>
            </a:r>
            <a:r>
              <a:rPr lang="en-US" sz="2000" b="1">
                <a:solidFill>
                  <a:srgbClr val="FF3300"/>
                </a:solidFill>
              </a:rPr>
              <a:t> Waveguide effect:</a:t>
            </a:r>
            <a:r>
              <a:rPr lang="en-US" sz="2000"/>
              <a:t> Strong jets (PV contours bunched up) are Rossby</a:t>
            </a:r>
          </a:p>
          <a:p>
            <a:r>
              <a:rPr lang="en-US" sz="2000"/>
              <a:t>        waveguides:</a:t>
            </a:r>
            <a:r>
              <a:rPr lang="en-GB" sz="2000"/>
              <a:t> dispersion relations favour wave breaking in jet flanks.</a:t>
            </a:r>
            <a:endParaRPr lang="en-US" sz="2000"/>
          </a:p>
        </p:txBody>
      </p:sp>
      <p:pic>
        <p:nvPicPr>
          <p:cNvPr id="5735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700" y="21272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5108575" y="2236788"/>
            <a:ext cx="2762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where  </a:t>
            </a:r>
            <a:r>
              <a:rPr lang="en-US" sz="2000" i="1">
                <a:latin typeface="Times New Roman" pitchFamily="18" charset="0"/>
              </a:rPr>
              <a:t>P</a:t>
            </a:r>
            <a:r>
              <a:rPr lang="en-US" sz="2000"/>
              <a:t>  </a:t>
            </a:r>
            <a:r>
              <a:rPr lang="en-US" sz="1600"/>
              <a:t>=</a:t>
            </a:r>
            <a:r>
              <a:rPr lang="en-US" sz="1800"/>
              <a:t> </a:t>
            </a:r>
            <a:r>
              <a:rPr lang="en-US" sz="2000"/>
              <a:t> </a:t>
            </a:r>
            <a:r>
              <a:rPr lang="en-US" sz="2000" b="1"/>
              <a:t>exact</a:t>
            </a:r>
            <a:r>
              <a:rPr lang="en-US" sz="2000"/>
              <a:t>  PV,</a:t>
            </a:r>
          </a:p>
        </p:txBody>
      </p:sp>
      <p:pic>
        <p:nvPicPr>
          <p:cNvPr id="573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9888" y="301783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6625" y="1339850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2025" y="611188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 Box 18"/>
          <p:cNvSpPr txBox="1">
            <a:spLocks noChangeArrowheads="1"/>
          </p:cNvSpPr>
          <p:nvPr/>
        </p:nvSpPr>
        <p:spPr bwMode="auto">
          <a:xfrm>
            <a:off x="3679825" y="2641600"/>
            <a:ext cx="871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positive</a:t>
            </a:r>
          </a:p>
        </p:txBody>
      </p:sp>
      <p:sp>
        <p:nvSpPr>
          <p:cNvPr id="57358" name="Line 19"/>
          <p:cNvSpPr>
            <a:spLocks noChangeShapeType="1"/>
          </p:cNvSpPr>
          <p:nvPr/>
        </p:nvSpPr>
        <p:spPr bwMode="auto">
          <a:xfrm flipH="1" flipV="1">
            <a:off x="3629025" y="2557463"/>
            <a:ext cx="114300" cy="214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7359" name="Text Box 20"/>
          <p:cNvSpPr txBox="1">
            <a:spLocks noChangeArrowheads="1"/>
          </p:cNvSpPr>
          <p:nvPr/>
        </p:nvSpPr>
        <p:spPr bwMode="auto">
          <a:xfrm>
            <a:off x="771525" y="4672013"/>
            <a:ext cx="823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(Dispersion relations </a:t>
            </a:r>
            <a:r>
              <a:rPr lang="en-US" sz="1800" b="1"/>
              <a:t>differ</a:t>
            </a:r>
            <a:r>
              <a:rPr lang="en-US" sz="1800"/>
              <a:t> from those of homogeneous beta-turbulence theory)</a:t>
            </a:r>
          </a:p>
        </p:txBody>
      </p:sp>
      <p:pic>
        <p:nvPicPr>
          <p:cNvPr id="5736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9963" y="3305175"/>
            <a:ext cx="29845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90538" y="241300"/>
            <a:ext cx="8050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Three more reasons (beyond quasi-</a:t>
            </a:r>
            <a:r>
              <a:rPr lang="en-US" sz="2000" dirty="0" err="1">
                <a:solidFill>
                  <a:schemeClr val="tx2"/>
                </a:solidFill>
              </a:rPr>
              <a:t>geostrophic</a:t>
            </a:r>
            <a:r>
              <a:rPr lang="en-US" sz="2000" dirty="0">
                <a:solidFill>
                  <a:schemeClr val="tx2"/>
                </a:solidFill>
              </a:rPr>
              <a:t>         )  why PV mixing</a:t>
            </a:r>
          </a:p>
          <a:p>
            <a:r>
              <a:rPr lang="en-US" sz="2000" dirty="0">
                <a:solidFill>
                  <a:schemeClr val="tx2"/>
                </a:solidFill>
              </a:rPr>
              <a:t> on stratification surfaces       is usually </a:t>
            </a:r>
            <a:r>
              <a:rPr lang="en-US" sz="2000" b="1" dirty="0">
                <a:solidFill>
                  <a:srgbClr val="FF0000"/>
                </a:solidFill>
              </a:rPr>
              <a:t>in</a:t>
            </a:r>
            <a:r>
              <a:rPr lang="en-US" sz="2000" dirty="0">
                <a:solidFill>
                  <a:schemeClr val="tx2"/>
                </a:solidFill>
              </a:rPr>
              <a:t>homogeneous: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2379663" y="1131888"/>
            <a:ext cx="1001712" cy="2905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2263775" y="2670175"/>
            <a:ext cx="987425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017713" y="4224338"/>
            <a:ext cx="1103312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Text Box 11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58376" name="Line 12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8377" name="Text Box 13"/>
          <p:cNvSpPr txBox="1">
            <a:spLocks noChangeArrowheads="1"/>
          </p:cNvSpPr>
          <p:nvPr/>
        </p:nvSpPr>
        <p:spPr bwMode="auto">
          <a:xfrm>
            <a:off x="207963" y="46038"/>
            <a:ext cx="386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Text Box 8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59397" name="Line 9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207963" y="46038"/>
            <a:ext cx="380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224338" y="392113"/>
            <a:ext cx="3454400" cy="4716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1444" name="Line 8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2468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69" name="Text Box 11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62470" name="Text Box 12"/>
          <p:cNvSpPr txBox="1">
            <a:spLocks noChangeArrowheads="1"/>
          </p:cNvSpPr>
          <p:nvPr/>
        </p:nvSpPr>
        <p:spPr bwMode="auto">
          <a:xfrm>
            <a:off x="596900" y="5070475"/>
            <a:ext cx="3079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   a </a:t>
            </a:r>
            <a:r>
              <a:rPr lang="en-US" sz="1800" b="1"/>
              <a:t>positive feedback</a:t>
            </a:r>
          </a:p>
          <a:p>
            <a:r>
              <a:rPr lang="en-US" sz="1800"/>
              <a:t>tending to make the mixing</a:t>
            </a:r>
          </a:p>
          <a:p>
            <a:r>
              <a:rPr lang="en-US" sz="1800"/>
              <a:t>     spatially inhomogeneous.</a:t>
            </a:r>
          </a:p>
        </p:txBody>
      </p:sp>
      <p:sp>
        <p:nvSpPr>
          <p:cNvPr id="62471" name="Line 5"/>
          <p:cNvSpPr>
            <a:spLocks noChangeShapeType="1"/>
          </p:cNvSpPr>
          <p:nvPr/>
        </p:nvSpPr>
        <p:spPr bwMode="auto">
          <a:xfrm flipH="1">
            <a:off x="3130550" y="4365625"/>
            <a:ext cx="1616075" cy="903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2472" name="Arc 13"/>
          <p:cNvSpPr>
            <a:spLocks/>
          </p:cNvSpPr>
          <p:nvPr/>
        </p:nvSpPr>
        <p:spPr bwMode="auto">
          <a:xfrm rot="-7978652" flipH="1" flipV="1">
            <a:off x="2680494" y="4523581"/>
            <a:ext cx="693738" cy="739775"/>
          </a:xfrm>
          <a:custGeom>
            <a:avLst/>
            <a:gdLst>
              <a:gd name="T0" fmla="*/ 0 w 20676"/>
              <a:gd name="T1" fmla="*/ 0 h 21600"/>
              <a:gd name="T2" fmla="*/ 23276862 w 20676"/>
              <a:gd name="T3" fmla="*/ 18006468 h 21600"/>
              <a:gd name="T4" fmla="*/ 0 w 20676"/>
              <a:gd name="T5" fmla="*/ 25336437 h 21600"/>
              <a:gd name="T6" fmla="*/ 0 60000 65536"/>
              <a:gd name="T7" fmla="*/ 0 60000 65536"/>
              <a:gd name="T8" fmla="*/ 0 60000 65536"/>
              <a:gd name="T9" fmla="*/ 0 w 20676"/>
              <a:gd name="T10" fmla="*/ 0 h 21600"/>
              <a:gd name="T11" fmla="*/ 20676 w 2067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76" h="21600" fill="none" extrusionOk="0">
                <a:moveTo>
                  <a:pt x="-1" y="0"/>
                </a:moveTo>
                <a:cubicBezTo>
                  <a:pt x="9522" y="0"/>
                  <a:pt x="17921" y="6235"/>
                  <a:pt x="20676" y="15350"/>
                </a:cubicBezTo>
              </a:path>
              <a:path w="20676" h="21600" stroke="0" extrusionOk="0">
                <a:moveTo>
                  <a:pt x="-1" y="0"/>
                </a:moveTo>
                <a:cubicBezTo>
                  <a:pt x="9522" y="0"/>
                  <a:pt x="17921" y="6235"/>
                  <a:pt x="20676" y="1535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675" y="463550"/>
            <a:ext cx="727392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Arc 3"/>
          <p:cNvSpPr>
            <a:spLocks/>
          </p:cNvSpPr>
          <p:nvPr/>
        </p:nvSpPr>
        <p:spPr bwMode="auto">
          <a:xfrm rot="4628117" flipH="1" flipV="1">
            <a:off x="4107657" y="4426744"/>
            <a:ext cx="725487" cy="739775"/>
          </a:xfrm>
          <a:custGeom>
            <a:avLst/>
            <a:gdLst>
              <a:gd name="T0" fmla="*/ 0 w 21600"/>
              <a:gd name="T1" fmla="*/ 0 h 21600"/>
              <a:gd name="T2" fmla="*/ 24367193 w 21600"/>
              <a:gd name="T3" fmla="*/ 25336437 h 21600"/>
              <a:gd name="T4" fmla="*/ 0 w 21600"/>
              <a:gd name="T5" fmla="*/ 2533643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207963" y="46038"/>
            <a:ext cx="8502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O. M. Phillips (1972 </a:t>
            </a:r>
            <a:r>
              <a:rPr lang="en-GB" sz="1800" i="1"/>
              <a:t>Deep Sea Res</a:t>
            </a:r>
            <a:r>
              <a:rPr lang="en-GB" sz="1800"/>
              <a:t>)</a:t>
            </a:r>
            <a:r>
              <a:rPr lang="en-GB" sz="1800" i="1"/>
              <a:t>.  </a:t>
            </a:r>
            <a:r>
              <a:rPr lang="en-GB" sz="1800" b="1">
                <a:solidFill>
                  <a:srgbClr val="FF3300"/>
                </a:solidFill>
              </a:rPr>
              <a:t>NB: Don’t</a:t>
            </a:r>
            <a:r>
              <a:rPr lang="en-GB" sz="1800">
                <a:solidFill>
                  <a:srgbClr val="FF3300"/>
                </a:solidFill>
              </a:rPr>
              <a:t> need to assume Fickian diffusion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4164013" y="5081588"/>
            <a:ext cx="4464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The more inhomogeneous, the stronger</a:t>
            </a:r>
          </a:p>
          <a:p>
            <a:r>
              <a:rPr lang="en-GB" sz="1800"/>
              <a:t>the feedback, bringing in the </a:t>
            </a:r>
            <a:r>
              <a:rPr lang="en-GB" sz="1800" b="1">
                <a:solidFill>
                  <a:srgbClr val="FF3300"/>
                </a:solidFill>
              </a:rPr>
              <a:t>shear </a:t>
            </a:r>
            <a:r>
              <a:rPr lang="en-GB" sz="1800"/>
              <a:t>effects</a:t>
            </a:r>
          </a:p>
          <a:p>
            <a:r>
              <a:rPr lang="en-GB" sz="1800"/>
              <a:t>(Juckes &amp; M, </a:t>
            </a:r>
            <a:r>
              <a:rPr lang="en-GB" sz="1800" i="1"/>
              <a:t>Nature</a:t>
            </a:r>
            <a:r>
              <a:rPr lang="en-GB" sz="1800"/>
              <a:t> 1987).</a:t>
            </a:r>
            <a:endParaRPr lang="en-US" sz="1800" b="1"/>
          </a:p>
        </p:txBody>
      </p:sp>
      <p:sp>
        <p:nvSpPr>
          <p:cNvPr id="63494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63495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3496" name="Text Box 14"/>
          <p:cNvSpPr txBox="1">
            <a:spLocks noChangeArrowheads="1"/>
          </p:cNvSpPr>
          <p:nvPr/>
        </p:nvSpPr>
        <p:spPr bwMode="auto">
          <a:xfrm>
            <a:off x="596900" y="5070475"/>
            <a:ext cx="3079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    a </a:t>
            </a:r>
            <a:r>
              <a:rPr lang="en-US" sz="1800" b="1"/>
              <a:t>positive feedback</a:t>
            </a:r>
          </a:p>
          <a:p>
            <a:r>
              <a:rPr lang="en-US" sz="1800"/>
              <a:t>tending to make the mixing</a:t>
            </a:r>
          </a:p>
          <a:p>
            <a:r>
              <a:rPr lang="en-US" sz="1800"/>
              <a:t>     spatially inhomogeneous.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b" anchorCtr="1">
            <a:spAutoFit/>
          </a:bodyPr>
          <a:lstStyle/>
          <a:p>
            <a:endParaRPr lang="en-GB" sz="2000" smtClean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17273" y="3554027"/>
            <a:ext cx="2161309" cy="221671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7929" y="14547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is a wavy,</a:t>
            </a:r>
          </a:p>
          <a:p>
            <a:r>
              <a:rPr lang="en-US" sz="1800" dirty="0" smtClean="0"/>
              <a:t>meandering </a:t>
            </a:r>
            <a:r>
              <a:rPr lang="en-US" sz="1800" b="1" dirty="0" err="1" smtClean="0"/>
              <a:t>jetstream</a:t>
            </a:r>
            <a:endParaRPr lang="en-GB" sz="18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09455" y="1995055"/>
            <a:ext cx="2064327" cy="1066800"/>
          </a:xfrm>
          <a:prstGeom prst="straightConnector1">
            <a:avLst/>
          </a:prstGeom>
          <a:ln w="9525"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7920" y="2237833"/>
            <a:ext cx="26853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The edge of the</a:t>
            </a:r>
          </a:p>
          <a:p>
            <a:r>
              <a:rPr lang="en-US" sz="1800" dirty="0" smtClean="0"/>
              <a:t>ozone hole is a</a:t>
            </a:r>
          </a:p>
          <a:p>
            <a:r>
              <a:rPr lang="en-US" sz="1800" dirty="0" smtClean="0"/>
              <a:t>sharp boundary</a:t>
            </a:r>
          </a:p>
          <a:p>
            <a:r>
              <a:rPr lang="en-US" sz="1800" dirty="0" smtClean="0"/>
              <a:t>between air masses</a:t>
            </a:r>
          </a:p>
          <a:p>
            <a:r>
              <a:rPr lang="en-US" sz="1800" dirty="0" smtClean="0"/>
              <a:t>with different chemical</a:t>
            </a:r>
          </a:p>
          <a:p>
            <a:r>
              <a:rPr lang="en-US" sz="1800" dirty="0" smtClean="0"/>
              <a:t>compositions (</a:t>
            </a:r>
            <a:r>
              <a:rPr lang="en-US" sz="1800" b="1" dirty="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barrier effect</a:t>
            </a:r>
            <a:r>
              <a:rPr lang="en-US" sz="1800" dirty="0" smtClean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5540" name="Line 6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1" name="Line 7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5543" name="Line 9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5544" name="Text Box 10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68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6570" name="Text Box 11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356235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  <a:endParaRPr lang="en-GB" sz="1800"/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7591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2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3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7595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7596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45783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Phase speed   </a:t>
            </a:r>
            <a:r>
              <a:rPr lang="en-US" sz="2000" i="1">
                <a:latin typeface="Times New Roman" pitchFamily="18" charset="0"/>
              </a:rPr>
              <a:t>c   </a:t>
            </a:r>
            <a:r>
              <a:rPr lang="en-GB" sz="1800" b="1"/>
              <a:t>lies within the</a:t>
            </a:r>
          </a:p>
          <a:p>
            <a:r>
              <a:rPr lang="en-GB" sz="1800" b="1"/>
              <a:t>range of the jet velocity profile.</a:t>
            </a:r>
          </a:p>
          <a:p>
            <a:endParaRPr lang="en-GB" sz="1800" b="1"/>
          </a:p>
          <a:p>
            <a:r>
              <a:rPr lang="en-GB" sz="1800"/>
              <a:t>So simple kinematics favours Rossby-wave</a:t>
            </a:r>
          </a:p>
          <a:p>
            <a:r>
              <a:rPr lang="en-GB" sz="1800"/>
              <a:t>breaking </a:t>
            </a:r>
            <a:r>
              <a:rPr lang="en-GB" sz="1800" b="1"/>
              <a:t>on the jet flanks.</a:t>
            </a:r>
            <a:endParaRPr lang="en-GB" sz="1800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8619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9643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49936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Phase speed   </a:t>
            </a:r>
            <a:r>
              <a:rPr lang="en-US" sz="2000" i="1" dirty="0">
                <a:latin typeface="Times New Roman" pitchFamily="18" charset="0"/>
              </a:rPr>
              <a:t>c   </a:t>
            </a:r>
            <a:r>
              <a:rPr lang="en-GB" sz="1800" b="1" dirty="0"/>
              <a:t>lies within the</a:t>
            </a:r>
          </a:p>
          <a:p>
            <a:r>
              <a:rPr lang="en-GB" sz="1800" b="1" dirty="0"/>
              <a:t>range of the jet velocity profile.</a:t>
            </a:r>
          </a:p>
          <a:p>
            <a:endParaRPr lang="en-GB" sz="1800" b="1" dirty="0"/>
          </a:p>
          <a:p>
            <a:r>
              <a:rPr lang="en-GB" sz="1800" dirty="0"/>
              <a:t>So simple kinematics favours </a:t>
            </a:r>
            <a:r>
              <a:rPr lang="en-GB" sz="1800" dirty="0" err="1"/>
              <a:t>Rossby</a:t>
            </a:r>
            <a:r>
              <a:rPr lang="en-GB" sz="1800" dirty="0"/>
              <a:t>-wave</a:t>
            </a:r>
          </a:p>
          <a:p>
            <a:r>
              <a:rPr lang="en-GB" sz="1800" dirty="0"/>
              <a:t>breaking </a:t>
            </a:r>
            <a:r>
              <a:rPr lang="en-GB" sz="1800" b="1" dirty="0"/>
              <a:t>on the jet flanks.</a:t>
            </a:r>
            <a:r>
              <a:rPr lang="en-GB" sz="1800" dirty="0"/>
              <a:t>  This is the key</a:t>
            </a:r>
          </a:p>
          <a:p>
            <a:r>
              <a:rPr lang="en-GB" sz="1800" dirty="0"/>
              <a:t>message from the </a:t>
            </a:r>
            <a:r>
              <a:rPr lang="en-GB" sz="1800" b="1" dirty="0" err="1">
                <a:solidFill>
                  <a:srgbClr val="FF0000"/>
                </a:solidFill>
              </a:rPr>
              <a:t>Rossby</a:t>
            </a:r>
            <a:r>
              <a:rPr lang="en-GB" sz="1800" b="1" dirty="0">
                <a:solidFill>
                  <a:srgbClr val="FF0000"/>
                </a:solidFill>
              </a:rPr>
              <a:t>-wave critical-layer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theory</a:t>
            </a:r>
            <a:r>
              <a:rPr lang="en-GB" sz="1800" dirty="0"/>
              <a:t> </a:t>
            </a:r>
            <a:r>
              <a:rPr lang="en-GB" sz="1600" dirty="0"/>
              <a:t>–</a:t>
            </a:r>
            <a:r>
              <a:rPr lang="en-GB" sz="1800" dirty="0"/>
              <a:t> another way of seeing the </a:t>
            </a:r>
            <a:r>
              <a:rPr lang="en-GB" sz="1800" b="1" dirty="0"/>
              <a:t>feedback</a:t>
            </a:r>
          </a:p>
          <a:p>
            <a:r>
              <a:rPr lang="en-GB" sz="1800" b="1" dirty="0"/>
              <a:t>from shear</a:t>
            </a:r>
            <a:r>
              <a:rPr lang="en-GB" sz="1800" dirty="0" smtClean="0"/>
              <a:t>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0667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0670" name="Rectangle 14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62232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Phase speed   </a:t>
            </a:r>
            <a:r>
              <a:rPr lang="en-US" sz="2000" i="1" dirty="0">
                <a:latin typeface="Times New Roman" pitchFamily="18" charset="0"/>
              </a:rPr>
              <a:t>c   </a:t>
            </a:r>
            <a:r>
              <a:rPr lang="en-GB" sz="1800" b="1" dirty="0"/>
              <a:t>lies within the</a:t>
            </a:r>
          </a:p>
          <a:p>
            <a:r>
              <a:rPr lang="en-GB" sz="1800" b="1" dirty="0"/>
              <a:t>range of the jet velocity profile.</a:t>
            </a:r>
          </a:p>
          <a:p>
            <a:endParaRPr lang="en-GB" sz="1800" b="1" dirty="0"/>
          </a:p>
          <a:p>
            <a:r>
              <a:rPr lang="en-GB" sz="1800" dirty="0"/>
              <a:t>So simple kinematics favours </a:t>
            </a:r>
            <a:r>
              <a:rPr lang="en-GB" sz="1800" dirty="0" err="1"/>
              <a:t>Rossby</a:t>
            </a:r>
            <a:r>
              <a:rPr lang="en-GB" sz="1800" dirty="0"/>
              <a:t>-wave</a:t>
            </a:r>
          </a:p>
          <a:p>
            <a:r>
              <a:rPr lang="en-GB" sz="1800" dirty="0"/>
              <a:t>breaking </a:t>
            </a:r>
            <a:r>
              <a:rPr lang="en-GB" sz="1800" b="1" dirty="0"/>
              <a:t>on the jet flanks.</a:t>
            </a:r>
            <a:r>
              <a:rPr lang="en-GB" sz="1800" dirty="0"/>
              <a:t>  This is the key</a:t>
            </a:r>
          </a:p>
          <a:p>
            <a:r>
              <a:rPr lang="en-GB" sz="1800" dirty="0"/>
              <a:t>message from the </a:t>
            </a:r>
            <a:r>
              <a:rPr lang="en-GB" sz="1800" b="1" dirty="0" err="1">
                <a:solidFill>
                  <a:srgbClr val="FF0000"/>
                </a:solidFill>
              </a:rPr>
              <a:t>Rossby</a:t>
            </a:r>
            <a:r>
              <a:rPr lang="en-GB" sz="1800" b="1" dirty="0">
                <a:solidFill>
                  <a:srgbClr val="FF0000"/>
                </a:solidFill>
              </a:rPr>
              <a:t>-wave critical-layer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theory</a:t>
            </a:r>
            <a:r>
              <a:rPr lang="en-GB" sz="1800" dirty="0"/>
              <a:t> </a:t>
            </a:r>
            <a:r>
              <a:rPr lang="en-GB" sz="1600" dirty="0"/>
              <a:t>–</a:t>
            </a:r>
            <a:r>
              <a:rPr lang="en-GB" sz="1800" dirty="0"/>
              <a:t> another way of seeing the </a:t>
            </a:r>
            <a:r>
              <a:rPr lang="en-GB" sz="1800" b="1" dirty="0"/>
              <a:t>feedback</a:t>
            </a:r>
          </a:p>
          <a:p>
            <a:r>
              <a:rPr lang="en-GB" sz="1800" b="1" dirty="0"/>
              <a:t>from shear</a:t>
            </a:r>
            <a:r>
              <a:rPr lang="en-GB" sz="1800" dirty="0"/>
              <a:t>.  Illustrates how a strong jet</a:t>
            </a:r>
          </a:p>
          <a:p>
            <a:r>
              <a:rPr lang="en-GB" sz="1800" b="1" dirty="0"/>
              <a:t>sharpens itself  </a:t>
            </a:r>
            <a:r>
              <a:rPr lang="en-GB" sz="1800" dirty="0"/>
              <a:t>when its </a:t>
            </a:r>
            <a:r>
              <a:rPr lang="en-GB" sz="1800" dirty="0" err="1"/>
              <a:t>Rossby</a:t>
            </a:r>
            <a:r>
              <a:rPr lang="en-GB" sz="1800" dirty="0"/>
              <a:t> waves are excited </a:t>
            </a:r>
            <a:r>
              <a:rPr lang="en-GB" sz="1800" b="1" dirty="0">
                <a:solidFill>
                  <a:srgbClr val="FF0000"/>
                </a:solidFill>
              </a:rPr>
              <a:t>naturally</a:t>
            </a:r>
            <a:r>
              <a:rPr lang="en-GB" sz="1800" dirty="0" smtClean="0"/>
              <a:t>.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1688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1691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3" name="Text Box 14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1694" name="Rectangle 15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695" name="Rectangle 16"/>
          <p:cNvSpPr>
            <a:spLocks noChangeArrowheads="1"/>
          </p:cNvSpPr>
          <p:nvPr/>
        </p:nvSpPr>
        <p:spPr bwMode="auto">
          <a:xfrm>
            <a:off x="236538" y="5080000"/>
            <a:ext cx="5800725" cy="1085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450850" y="6275388"/>
            <a:ext cx="314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“staircase” on my home page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0" y="62150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62232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Phase speed   </a:t>
            </a:r>
            <a:r>
              <a:rPr lang="en-US" sz="2000" i="1" dirty="0">
                <a:latin typeface="Times New Roman" pitchFamily="18" charset="0"/>
              </a:rPr>
              <a:t>c   </a:t>
            </a:r>
            <a:r>
              <a:rPr lang="en-GB" sz="1800" b="1" dirty="0"/>
              <a:t>lies within the</a:t>
            </a:r>
          </a:p>
          <a:p>
            <a:r>
              <a:rPr lang="en-GB" sz="1800" b="1" dirty="0"/>
              <a:t>range of the jet velocity profile.</a:t>
            </a:r>
          </a:p>
          <a:p>
            <a:endParaRPr lang="en-GB" sz="1800" b="1" dirty="0"/>
          </a:p>
          <a:p>
            <a:r>
              <a:rPr lang="en-GB" sz="1800" dirty="0"/>
              <a:t>So simple kinematics favours </a:t>
            </a:r>
            <a:r>
              <a:rPr lang="en-GB" sz="1800" dirty="0" err="1"/>
              <a:t>Rossby</a:t>
            </a:r>
            <a:r>
              <a:rPr lang="en-GB" sz="1800" dirty="0"/>
              <a:t>-wave</a:t>
            </a:r>
          </a:p>
          <a:p>
            <a:r>
              <a:rPr lang="en-GB" sz="1800" dirty="0"/>
              <a:t>breaking </a:t>
            </a:r>
            <a:r>
              <a:rPr lang="en-GB" sz="1800" b="1" dirty="0"/>
              <a:t>on the jet flanks.</a:t>
            </a:r>
            <a:r>
              <a:rPr lang="en-GB" sz="1800" dirty="0"/>
              <a:t>  This is the key</a:t>
            </a:r>
          </a:p>
          <a:p>
            <a:r>
              <a:rPr lang="en-GB" sz="1800" dirty="0"/>
              <a:t>message from the </a:t>
            </a:r>
            <a:r>
              <a:rPr lang="en-GB" sz="1800" b="1" dirty="0" err="1">
                <a:solidFill>
                  <a:srgbClr val="FF0000"/>
                </a:solidFill>
              </a:rPr>
              <a:t>Rossby</a:t>
            </a:r>
            <a:r>
              <a:rPr lang="en-GB" sz="1800" b="1" dirty="0">
                <a:solidFill>
                  <a:srgbClr val="FF0000"/>
                </a:solidFill>
              </a:rPr>
              <a:t>-wave critical-layer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theory</a:t>
            </a:r>
            <a:r>
              <a:rPr lang="en-GB" sz="1800" dirty="0"/>
              <a:t> </a:t>
            </a:r>
            <a:r>
              <a:rPr lang="en-GB" sz="1600" dirty="0"/>
              <a:t>–</a:t>
            </a:r>
            <a:r>
              <a:rPr lang="en-GB" sz="1800" dirty="0"/>
              <a:t> another way of seeing the </a:t>
            </a:r>
            <a:r>
              <a:rPr lang="en-GB" sz="1800" b="1" dirty="0"/>
              <a:t>feedback</a:t>
            </a:r>
          </a:p>
          <a:p>
            <a:r>
              <a:rPr lang="en-GB" sz="1800" b="1" dirty="0"/>
              <a:t>from shear</a:t>
            </a:r>
            <a:r>
              <a:rPr lang="en-GB" sz="1800" dirty="0"/>
              <a:t>.  Illustrates how a strong jet</a:t>
            </a:r>
          </a:p>
          <a:p>
            <a:r>
              <a:rPr lang="en-GB" sz="1800" b="1" dirty="0"/>
              <a:t>sharpens itself  </a:t>
            </a:r>
            <a:r>
              <a:rPr lang="en-GB" sz="1800" dirty="0"/>
              <a:t>when its </a:t>
            </a:r>
            <a:r>
              <a:rPr lang="en-GB" sz="1800" dirty="0" err="1"/>
              <a:t>Rossby</a:t>
            </a:r>
            <a:r>
              <a:rPr lang="en-GB" sz="1800" dirty="0"/>
              <a:t> waves are excited </a:t>
            </a:r>
            <a:r>
              <a:rPr lang="en-GB" sz="1800" b="1" dirty="0">
                <a:solidFill>
                  <a:srgbClr val="FF0000"/>
                </a:solidFill>
              </a:rPr>
              <a:t>naturally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en-GB" sz="1800" dirty="0"/>
              <a:t>Again note the </a:t>
            </a:r>
            <a:r>
              <a:rPr lang="en-GB" sz="1800" b="1" dirty="0">
                <a:solidFill>
                  <a:srgbClr val="FF0000"/>
                </a:solidFill>
              </a:rPr>
              <a:t>jigsaw-like</a:t>
            </a:r>
            <a:r>
              <a:rPr lang="en-GB" sz="1800" dirty="0"/>
              <a:t> character of this scenario,</a:t>
            </a:r>
          </a:p>
          <a:p>
            <a:r>
              <a:rPr lang="en-GB" sz="1800" dirty="0"/>
              <a:t>involving quasi-linear wave propagation </a:t>
            </a:r>
            <a:r>
              <a:rPr lang="en-GB" sz="1800" b="1" dirty="0"/>
              <a:t>and</a:t>
            </a:r>
            <a:r>
              <a:rPr lang="en-GB" sz="1800" dirty="0"/>
              <a:t> strongly</a:t>
            </a:r>
          </a:p>
          <a:p>
            <a:r>
              <a:rPr lang="en-GB" sz="1800" dirty="0"/>
              <a:t>nonlinear turbulence </a:t>
            </a:r>
            <a:r>
              <a:rPr lang="en-GB" sz="1800" b="1" dirty="0"/>
              <a:t>in close symbiosis.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838" y="1466850"/>
            <a:ext cx="240030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46075" y="2378075"/>
            <a:ext cx="662232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Phase speed   </a:t>
            </a:r>
            <a:r>
              <a:rPr lang="en-US" sz="2000" i="1" dirty="0">
                <a:latin typeface="Times New Roman" pitchFamily="18" charset="0"/>
              </a:rPr>
              <a:t>c   </a:t>
            </a:r>
            <a:r>
              <a:rPr lang="en-GB" sz="1800" b="1" dirty="0"/>
              <a:t>lies within the</a:t>
            </a:r>
          </a:p>
          <a:p>
            <a:r>
              <a:rPr lang="en-GB" sz="1800" b="1" dirty="0"/>
              <a:t>range of the jet velocity profile.</a:t>
            </a:r>
          </a:p>
          <a:p>
            <a:endParaRPr lang="en-GB" sz="1800" b="1" dirty="0"/>
          </a:p>
          <a:p>
            <a:r>
              <a:rPr lang="en-GB" sz="1800" dirty="0"/>
              <a:t>So simple kinematics favours </a:t>
            </a:r>
            <a:r>
              <a:rPr lang="en-GB" sz="1800" dirty="0" err="1"/>
              <a:t>Rossby</a:t>
            </a:r>
            <a:r>
              <a:rPr lang="en-GB" sz="1800" dirty="0"/>
              <a:t>-wave</a:t>
            </a:r>
          </a:p>
          <a:p>
            <a:r>
              <a:rPr lang="en-GB" sz="1800" dirty="0"/>
              <a:t>breaking </a:t>
            </a:r>
            <a:r>
              <a:rPr lang="en-GB" sz="1800" b="1" dirty="0"/>
              <a:t>on the jet flanks.</a:t>
            </a:r>
            <a:r>
              <a:rPr lang="en-GB" sz="1800" dirty="0"/>
              <a:t>  This is the key</a:t>
            </a:r>
          </a:p>
          <a:p>
            <a:r>
              <a:rPr lang="en-GB" sz="1800" dirty="0"/>
              <a:t>message from the </a:t>
            </a:r>
            <a:r>
              <a:rPr lang="en-GB" sz="1800" b="1" dirty="0" err="1">
                <a:solidFill>
                  <a:srgbClr val="FF0000"/>
                </a:solidFill>
              </a:rPr>
              <a:t>Rossby</a:t>
            </a:r>
            <a:r>
              <a:rPr lang="en-GB" sz="1800" b="1" dirty="0">
                <a:solidFill>
                  <a:srgbClr val="FF0000"/>
                </a:solidFill>
              </a:rPr>
              <a:t>-wave critical-layer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theory</a:t>
            </a:r>
            <a:r>
              <a:rPr lang="en-GB" sz="1800" dirty="0"/>
              <a:t> </a:t>
            </a:r>
            <a:r>
              <a:rPr lang="en-GB" sz="1600" dirty="0"/>
              <a:t>–</a:t>
            </a:r>
            <a:r>
              <a:rPr lang="en-GB" sz="1800" dirty="0"/>
              <a:t> another way of seeing the </a:t>
            </a:r>
            <a:r>
              <a:rPr lang="en-GB" sz="1800" b="1" dirty="0"/>
              <a:t>feedback</a:t>
            </a:r>
          </a:p>
          <a:p>
            <a:r>
              <a:rPr lang="en-GB" sz="1800" b="1" dirty="0"/>
              <a:t>from shear</a:t>
            </a:r>
            <a:r>
              <a:rPr lang="en-GB" sz="1800" dirty="0"/>
              <a:t>.  Illustrates how a strong jet</a:t>
            </a:r>
          </a:p>
          <a:p>
            <a:r>
              <a:rPr lang="en-GB" sz="1800" b="1" dirty="0"/>
              <a:t>sharpens itself  </a:t>
            </a:r>
            <a:r>
              <a:rPr lang="en-GB" sz="1800" dirty="0"/>
              <a:t>when its </a:t>
            </a:r>
            <a:r>
              <a:rPr lang="en-GB" sz="1800" dirty="0" err="1"/>
              <a:t>Rossby</a:t>
            </a:r>
            <a:r>
              <a:rPr lang="en-GB" sz="1800" dirty="0"/>
              <a:t> waves are excited </a:t>
            </a:r>
            <a:r>
              <a:rPr lang="en-GB" sz="1800" b="1" dirty="0">
                <a:solidFill>
                  <a:srgbClr val="FF0000"/>
                </a:solidFill>
              </a:rPr>
              <a:t>naturally</a:t>
            </a:r>
            <a:r>
              <a:rPr lang="en-GB" sz="1800" dirty="0"/>
              <a:t>.</a:t>
            </a:r>
          </a:p>
          <a:p>
            <a:endParaRPr lang="en-GB" sz="1800" dirty="0"/>
          </a:p>
          <a:p>
            <a:r>
              <a:rPr lang="en-GB" sz="1800" dirty="0"/>
              <a:t>Again note the </a:t>
            </a:r>
            <a:r>
              <a:rPr lang="en-GB" sz="1800" b="1" dirty="0">
                <a:solidFill>
                  <a:srgbClr val="FF0000"/>
                </a:solidFill>
              </a:rPr>
              <a:t>jigsaw-like</a:t>
            </a:r>
            <a:r>
              <a:rPr lang="en-GB" sz="1800" dirty="0"/>
              <a:t> character of this scenario,</a:t>
            </a:r>
          </a:p>
          <a:p>
            <a:r>
              <a:rPr lang="en-GB" sz="1800" dirty="0"/>
              <a:t>involving quasi-linear wave propagation </a:t>
            </a:r>
            <a:r>
              <a:rPr lang="en-GB" sz="1800" b="1" dirty="0"/>
              <a:t>and</a:t>
            </a:r>
            <a:r>
              <a:rPr lang="en-GB" sz="1800" dirty="0"/>
              <a:t> strongly</a:t>
            </a:r>
          </a:p>
          <a:p>
            <a:r>
              <a:rPr lang="en-GB" sz="1800" dirty="0"/>
              <a:t>nonlinear turbulence </a:t>
            </a:r>
            <a:r>
              <a:rPr lang="en-GB" sz="1800" b="1" dirty="0"/>
              <a:t>in close symbiosis.</a:t>
            </a:r>
            <a:endParaRPr lang="en-US" sz="1800" b="1" dirty="0"/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881188"/>
            <a:ext cx="301942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93700" y="1468438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Dispersion relation </a:t>
            </a:r>
            <a:r>
              <a:rPr lang="en-GB" sz="1800" b="1"/>
              <a:t>differs from homogeneous:</a:t>
            </a:r>
            <a:endParaRPr lang="en-US" sz="1800" b="1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170738" y="4538663"/>
            <a:ext cx="18097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(slope jump is</a:t>
            </a:r>
          </a:p>
          <a:p>
            <a:r>
              <a:rPr lang="en-GB" sz="1600"/>
              <a:t>proportional to PV</a:t>
            </a:r>
          </a:p>
          <a:p>
            <a:r>
              <a:rPr lang="en-GB" sz="1600"/>
              <a:t>jump)</a:t>
            </a:r>
            <a:endParaRPr lang="en-US" sz="1600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 flipV="1">
            <a:off x="6608763" y="3556000"/>
            <a:ext cx="630237" cy="1138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H="1" flipV="1">
            <a:off x="8112125" y="3144838"/>
            <a:ext cx="558800" cy="169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7161213" y="2225675"/>
            <a:ext cx="311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>
                <a:latin typeface="Times New Roman" pitchFamily="18" charset="0"/>
              </a:rPr>
              <a:t>u</a:t>
            </a:r>
            <a:r>
              <a:rPr lang="en-US" sz="1600" baseline="-25000">
                <a:latin typeface="Times New Roman" pitchFamily="18" charset="0"/>
              </a:rPr>
              <a:t>j</a:t>
            </a:r>
          </a:p>
        </p:txBody>
      </p:sp>
      <p:sp>
        <p:nvSpPr>
          <p:cNvPr id="72714" name="Line 10"/>
          <p:cNvSpPr>
            <a:spLocks noChangeShapeType="1"/>
          </p:cNvSpPr>
          <p:nvPr/>
        </p:nvSpPr>
        <p:spPr bwMode="auto">
          <a:xfrm flipH="1">
            <a:off x="7285038" y="2543175"/>
            <a:ext cx="1587" cy="53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72715" name="Picture 11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7513" y="226377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6" name="Picture 12" descr="plain-heli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4338" y="3324225"/>
            <a:ext cx="7667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7" name="Text Box 13"/>
          <p:cNvSpPr txBox="1">
            <a:spLocks noChangeArrowheads="1"/>
          </p:cNvSpPr>
          <p:nvPr/>
        </p:nvSpPr>
        <p:spPr bwMode="auto">
          <a:xfrm>
            <a:off x="742950" y="6289675"/>
            <a:ext cx="8189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Strong support comes from numerical and laboratory experiments, e.g.,</a:t>
            </a:r>
          </a:p>
        </p:txBody>
      </p:sp>
      <p:sp>
        <p:nvSpPr>
          <p:cNvPr id="72718" name="Text Box 14"/>
          <p:cNvSpPr txBox="1">
            <a:spLocks noChangeArrowheads="1"/>
          </p:cNvSpPr>
          <p:nvPr/>
        </p:nvSpPr>
        <p:spPr bwMode="auto">
          <a:xfrm>
            <a:off x="290513" y="342900"/>
            <a:ext cx="88963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solidFill>
                  <a:srgbClr val="FF3300"/>
                </a:solidFill>
              </a:rPr>
              <a:t>Waveguide effect:</a:t>
            </a:r>
          </a:p>
          <a:p>
            <a:r>
              <a:rPr lang="en-GB" sz="1800" b="1">
                <a:solidFill>
                  <a:srgbClr val="FF3300"/>
                </a:solidFill>
              </a:rPr>
              <a:t>       </a:t>
            </a:r>
            <a:r>
              <a:rPr lang="en-GB" sz="1800"/>
              <a:t>Simplest quasi-geostrophic </a:t>
            </a:r>
            <a:r>
              <a:rPr lang="en-GB" sz="1800" b="1"/>
              <a:t>strong-jet model</a:t>
            </a:r>
            <a:r>
              <a:rPr lang="en-GB" sz="1800"/>
              <a:t> (Rosenbluth Lecture &amp; refs.)</a:t>
            </a:r>
            <a:r>
              <a:rPr lang="en-GB" sz="1600" b="1"/>
              <a:t>.</a:t>
            </a:r>
          </a:p>
          <a:p>
            <a:r>
              <a:rPr lang="en-US" sz="1800"/>
              <a:t>       PV contours </a:t>
            </a:r>
            <a:r>
              <a:rPr lang="en-US" sz="1800" b="1"/>
              <a:t>infinitely bunched up</a:t>
            </a:r>
            <a:r>
              <a:rPr lang="en-US" sz="1800"/>
              <a:t> to make a </a:t>
            </a:r>
            <a:r>
              <a:rPr lang="en-US" sz="1800" b="1"/>
              <a:t>perfect Rossby waveguide</a:t>
            </a:r>
            <a:r>
              <a:rPr lang="en-US" sz="1800"/>
              <a:t>:</a:t>
            </a:r>
          </a:p>
        </p:txBody>
      </p:sp>
      <p:sp>
        <p:nvSpPr>
          <p:cNvPr id="72719" name="Rectangle 15"/>
          <p:cNvSpPr>
            <a:spLocks noChangeArrowheads="1"/>
          </p:cNvSpPr>
          <p:nvPr/>
        </p:nvSpPr>
        <p:spPr bwMode="auto">
          <a:xfrm>
            <a:off x="185738" y="2414588"/>
            <a:ext cx="3957637" cy="671512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720" name="Rectangle 16"/>
          <p:cNvSpPr>
            <a:spLocks noChangeArrowheads="1"/>
          </p:cNvSpPr>
          <p:nvPr/>
        </p:nvSpPr>
        <p:spPr bwMode="auto">
          <a:xfrm>
            <a:off x="236538" y="5080000"/>
            <a:ext cx="5800725" cy="10858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5786438"/>
            <a:ext cx="9386888" cy="1685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36575" y="420688"/>
            <a:ext cx="8110538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Scott and </a:t>
            </a:r>
            <a:r>
              <a:rPr lang="en-US" sz="2000" dirty="0" err="1"/>
              <a:t>Dritschel</a:t>
            </a:r>
            <a:r>
              <a:rPr lang="en-US" sz="2000" dirty="0"/>
              <a:t> (2012, </a:t>
            </a:r>
            <a:r>
              <a:rPr lang="en-US" sz="2000" i="1" dirty="0"/>
              <a:t>J. Fluid Mech.</a:t>
            </a:r>
            <a:r>
              <a:rPr lang="en-US" sz="2000" dirty="0"/>
              <a:t> </a:t>
            </a:r>
            <a:r>
              <a:rPr lang="en-US" sz="2000" b="1" dirty="0"/>
              <a:t>711</a:t>
            </a:r>
            <a:r>
              <a:rPr lang="en-US" sz="2000" dirty="0"/>
              <a:t>, 576) </a:t>
            </a:r>
            <a:r>
              <a:rPr lang="en-US" sz="1800" dirty="0"/>
              <a:t>– </a:t>
            </a:r>
            <a:r>
              <a:rPr lang="en-US" sz="1800" b="1" dirty="0"/>
              <a:t>forced-dissipative</a:t>
            </a:r>
            <a:endParaRPr lang="en-US" sz="2000" dirty="0"/>
          </a:p>
          <a:p>
            <a:r>
              <a:rPr lang="en-US" sz="1800" dirty="0"/>
              <a:t>but clarifying how to reach the </a:t>
            </a:r>
            <a:r>
              <a:rPr lang="en-US" sz="1800" b="1" dirty="0">
                <a:solidFill>
                  <a:srgbClr val="FF3300"/>
                </a:solidFill>
              </a:rPr>
              <a:t>more “natural”</a:t>
            </a:r>
            <a:r>
              <a:rPr lang="en-US" sz="1800" dirty="0"/>
              <a:t> low-excitation, low-dissipation</a:t>
            </a:r>
          </a:p>
          <a:p>
            <a:r>
              <a:rPr lang="en-US" sz="1800" dirty="0"/>
              <a:t>parameter regimes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35028</TotalTime>
  <Words>13809</Words>
  <Application>Microsoft Office PowerPoint</Application>
  <PresentationFormat>On-screen Show (4:3)</PresentationFormat>
  <Paragraphs>2198</Paragraphs>
  <Slides>200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200</vt:i4>
      </vt:variant>
    </vt:vector>
  </HeadingPairs>
  <TitlesOfParts>
    <vt:vector size="201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Rossby-wave mechanism</vt:lpstr>
      <vt:lpstr>Rossby-wave mechanism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DIMBO = DIapycnal Mixing via Baroclinic Overturning</vt:lpstr>
      <vt:lpstr>DIMBO = DIapycnal Mixing via Baroclinic Overturning</vt:lpstr>
      <vt:lpstr>Slide 120</vt:lpstr>
      <vt:lpstr>Slide 121</vt:lpstr>
      <vt:lpstr>Slide 122</vt:lpstr>
      <vt:lpstr>Slide 123</vt:lpstr>
      <vt:lpstr>Slide 124</vt:lpstr>
      <vt:lpstr>Slide 125</vt:lpstr>
      <vt:lpstr>Essentially similar is the generation of longshore currents and  rip currents by   breaking ocean-beach   waves  –  and sediment           transport, sand bars, etc –        multi-timescale...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mem</cp:lastModifiedBy>
  <cp:revision>428</cp:revision>
  <dcterms:created xsi:type="dcterms:W3CDTF">2006-01-04T15:10:06Z</dcterms:created>
  <dcterms:modified xsi:type="dcterms:W3CDTF">2016-09-30T06:52:55Z</dcterms:modified>
</cp:coreProperties>
</file>