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5" r:id="rId2"/>
    <p:sldId id="724" r:id="rId3"/>
    <p:sldId id="836" r:id="rId4"/>
    <p:sldId id="725" r:id="rId5"/>
    <p:sldId id="809" r:id="rId6"/>
    <p:sldId id="829" r:id="rId7"/>
    <p:sldId id="721" r:id="rId8"/>
    <p:sldId id="840" r:id="rId9"/>
    <p:sldId id="841" r:id="rId10"/>
    <p:sldId id="842" r:id="rId11"/>
    <p:sldId id="799" r:id="rId12"/>
    <p:sldId id="835" r:id="rId13"/>
    <p:sldId id="834" r:id="rId14"/>
    <p:sldId id="818" r:id="rId15"/>
    <p:sldId id="800" r:id="rId16"/>
    <p:sldId id="803" r:id="rId17"/>
    <p:sldId id="805" r:id="rId18"/>
    <p:sldId id="804" r:id="rId19"/>
    <p:sldId id="806" r:id="rId20"/>
    <p:sldId id="779" r:id="rId21"/>
    <p:sldId id="780" r:id="rId22"/>
    <p:sldId id="781" r:id="rId23"/>
    <p:sldId id="801" r:id="rId24"/>
    <p:sldId id="782" r:id="rId25"/>
    <p:sldId id="783" r:id="rId26"/>
    <p:sldId id="784" r:id="rId27"/>
    <p:sldId id="785" r:id="rId28"/>
    <p:sldId id="786" r:id="rId29"/>
    <p:sldId id="787" r:id="rId30"/>
    <p:sldId id="788" r:id="rId31"/>
    <p:sldId id="789" r:id="rId32"/>
    <p:sldId id="830" r:id="rId33"/>
    <p:sldId id="831" r:id="rId34"/>
    <p:sldId id="453" r:id="rId35"/>
    <p:sldId id="466" r:id="rId36"/>
    <p:sldId id="467" r:id="rId37"/>
    <p:sldId id="469" r:id="rId38"/>
    <p:sldId id="470" r:id="rId39"/>
    <p:sldId id="817" r:id="rId40"/>
    <p:sldId id="808" r:id="rId41"/>
    <p:sldId id="832" r:id="rId42"/>
    <p:sldId id="802" r:id="rId43"/>
    <p:sldId id="825" r:id="rId44"/>
    <p:sldId id="820" r:id="rId45"/>
    <p:sldId id="827" r:id="rId46"/>
    <p:sldId id="826" r:id="rId47"/>
    <p:sldId id="839" r:id="rId48"/>
    <p:sldId id="837" r:id="rId49"/>
    <p:sldId id="838" r:id="rId50"/>
    <p:sldId id="823" r:id="rId51"/>
    <p:sldId id="726" r:id="rId52"/>
    <p:sldId id="516" r:id="rId53"/>
    <p:sldId id="736" r:id="rId54"/>
    <p:sldId id="733" r:id="rId55"/>
    <p:sldId id="734" r:id="rId56"/>
    <p:sldId id="728" r:id="rId57"/>
    <p:sldId id="737" r:id="rId58"/>
    <p:sldId id="738" r:id="rId59"/>
    <p:sldId id="739" r:id="rId60"/>
    <p:sldId id="740" r:id="rId61"/>
    <p:sldId id="741" r:id="rId62"/>
    <p:sldId id="742" r:id="rId63"/>
    <p:sldId id="743" r:id="rId64"/>
    <p:sldId id="744" r:id="rId65"/>
    <p:sldId id="745" r:id="rId66"/>
    <p:sldId id="746" r:id="rId67"/>
    <p:sldId id="747" r:id="rId68"/>
    <p:sldId id="748" r:id="rId69"/>
    <p:sldId id="749" r:id="rId70"/>
    <p:sldId id="750" r:id="rId71"/>
    <p:sldId id="751" r:id="rId72"/>
    <p:sldId id="764" r:id="rId73"/>
    <p:sldId id="765" r:id="rId74"/>
    <p:sldId id="766" r:id="rId75"/>
    <p:sldId id="767" r:id="rId76"/>
    <p:sldId id="768" r:id="rId77"/>
    <p:sldId id="769" r:id="rId78"/>
    <p:sldId id="770" r:id="rId79"/>
    <p:sldId id="771" r:id="rId80"/>
    <p:sldId id="772" r:id="rId81"/>
    <p:sldId id="773" r:id="rId82"/>
    <p:sldId id="774" r:id="rId83"/>
    <p:sldId id="775" r:id="rId84"/>
    <p:sldId id="776" r:id="rId85"/>
    <p:sldId id="777" r:id="rId86"/>
    <p:sldId id="778" r:id="rId87"/>
    <p:sldId id="816" r:id="rId88"/>
    <p:sldId id="813" r:id="rId89"/>
    <p:sldId id="814" r:id="rId90"/>
    <p:sldId id="815" r:id="rId91"/>
    <p:sldId id="727" r:id="rId92"/>
    <p:sldId id="807" r:id="rId93"/>
    <p:sldId id="722" r:id="rId94"/>
    <p:sldId id="680" r:id="rId95"/>
    <p:sldId id="647" r:id="rId96"/>
    <p:sldId id="648" r:id="rId97"/>
    <p:sldId id="649" r:id="rId98"/>
    <p:sldId id="650" r:id="rId99"/>
    <p:sldId id="651" r:id="rId100"/>
    <p:sldId id="602" r:id="rId101"/>
    <p:sldId id="603" r:id="rId102"/>
    <p:sldId id="604" r:id="rId103"/>
    <p:sldId id="666" r:id="rId104"/>
    <p:sldId id="652" r:id="rId105"/>
    <p:sldId id="653" r:id="rId106"/>
    <p:sldId id="654" r:id="rId107"/>
    <p:sldId id="655" r:id="rId108"/>
    <p:sldId id="661" r:id="rId109"/>
    <p:sldId id="662" r:id="rId110"/>
    <p:sldId id="379" r:id="rId111"/>
    <p:sldId id="410" r:id="rId112"/>
    <p:sldId id="411" r:id="rId113"/>
    <p:sldId id="378" r:id="rId114"/>
    <p:sldId id="402" r:id="rId115"/>
    <p:sldId id="414" r:id="rId116"/>
    <p:sldId id="412" r:id="rId117"/>
    <p:sldId id="406" r:id="rId118"/>
    <p:sldId id="401" r:id="rId119"/>
    <p:sldId id="400" r:id="rId120"/>
    <p:sldId id="398" r:id="rId121"/>
    <p:sldId id="396" r:id="rId122"/>
    <p:sldId id="415" r:id="rId123"/>
    <p:sldId id="421" r:id="rId124"/>
    <p:sldId id="418" r:id="rId125"/>
    <p:sldId id="435" r:id="rId126"/>
    <p:sldId id="420" r:id="rId127"/>
    <p:sldId id="419" r:id="rId128"/>
    <p:sldId id="433" r:id="rId129"/>
    <p:sldId id="417" r:id="rId130"/>
    <p:sldId id="429" r:id="rId131"/>
    <p:sldId id="703" r:id="rId132"/>
    <p:sldId id="427" r:id="rId133"/>
    <p:sldId id="668" r:id="rId134"/>
    <p:sldId id="594" r:id="rId135"/>
    <p:sldId id="669" r:id="rId136"/>
    <p:sldId id="476" r:id="rId137"/>
    <p:sldId id="477" r:id="rId138"/>
    <p:sldId id="478" r:id="rId139"/>
    <p:sldId id="634" r:id="rId140"/>
    <p:sldId id="635" r:id="rId141"/>
    <p:sldId id="636" r:id="rId142"/>
    <p:sldId id="637" r:id="rId143"/>
    <p:sldId id="638" r:id="rId144"/>
    <p:sldId id="639" r:id="rId145"/>
    <p:sldId id="640" r:id="rId146"/>
    <p:sldId id="641" r:id="rId147"/>
    <p:sldId id="642" r:id="rId148"/>
    <p:sldId id="643" r:id="rId149"/>
    <p:sldId id="644" r:id="rId150"/>
    <p:sldId id="597" r:id="rId151"/>
    <p:sldId id="670" r:id="rId152"/>
    <p:sldId id="676" r:id="rId153"/>
    <p:sldId id="595" r:id="rId154"/>
    <p:sldId id="596" r:id="rId155"/>
    <p:sldId id="819" r:id="rId156"/>
    <p:sldId id="828" r:id="rId1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BA3"/>
    <a:srgbClr val="FFFF00"/>
    <a:srgbClr val="00B0F0"/>
    <a:srgbClr val="72BFC5"/>
    <a:srgbClr val="BBE0E3"/>
    <a:srgbClr val="66CCFF"/>
    <a:srgbClr val="D2A000"/>
    <a:srgbClr val="EEB500"/>
    <a:srgbClr val="926F00"/>
    <a:srgbClr val="F6FDA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9" autoAdjust="0"/>
    <p:restoredTop sz="89974" autoAdjust="0"/>
  </p:normalViewPr>
  <p:slideViewPr>
    <p:cSldViewPr snapToGrid="0">
      <p:cViewPr varScale="1">
        <p:scale>
          <a:sx n="73" d="100"/>
          <a:sy n="73" d="100"/>
        </p:scale>
        <p:origin x="-3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6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B8EC0-CD02-42F4-BFD0-8DE1E19BD9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8C92E-AD8E-460D-9A1D-D0000F2396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BC8EC-A318-468F-B8A6-2599D75DFF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EF9AC-10C1-47E1-921A-A85262C55B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7A954-C17F-425A-9BA2-CB94E522D70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F8FA8-6515-4C19-AC14-6957943464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60ABB-EE62-49E3-B182-1DEB66C3F0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E5331B-F715-4274-A809-9190F0EE96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6EFB7F-C85A-493C-820E-D1D5E555F5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2C465-0116-4C20-A942-2499577FC1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40B66D-C109-4743-A54F-BED1AA1CB8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B17CC174-29EB-48F5-905E-A9DBB71121F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readingroom/books/biomems/jcharney.html" TargetMode="External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Sequence%203.mov" TargetMode="External"/><Relationship Id="rId2" Type="http://schemas.openxmlformats.org/officeDocument/2006/relationships/hyperlink" Target="Sequence%203.rm" TargetMode="Externa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wm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PPTS\KILLW-TACHO-JETS\lucidity-walking-lights1.avi" TargetMode="External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9.png"/><Relationship Id="rId7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10" Type="http://schemas.openxmlformats.org/officeDocument/2006/relationships/image" Target="../media/image23.png"/><Relationship Id="rId4" Type="http://schemas.openxmlformats.org/officeDocument/2006/relationships/image" Target="../media/image120.png"/><Relationship Id="rId9" Type="http://schemas.openxmlformats.org/officeDocument/2006/relationships/image" Target="../media/image2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" Type="http://schemas.openxmlformats.org/officeDocument/2006/relationships/image" Target="../media/image28.jpe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69.png"/><Relationship Id="rId3" Type="http://schemas.openxmlformats.org/officeDocument/2006/relationships/image" Target="../media/image62.png"/><Relationship Id="rId7" Type="http://schemas.openxmlformats.org/officeDocument/2006/relationships/image" Target="../media/image27.png"/><Relationship Id="rId12" Type="http://schemas.openxmlformats.org/officeDocument/2006/relationships/image" Target="../media/image6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18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C:\PPTS\KILLW-TACHO-JETS\qbo_vbo02.avi" TargetMode="External"/><Relationship Id="rId1" Type="http://schemas.openxmlformats.org/officeDocument/2006/relationships/video" Target="file:///C:\PPTS\KILLW-TACHO-JETS\no_qbo_vbo01.avi" TargetMode="External"/><Relationship Id="rId6" Type="http://schemas.openxmlformats.org/officeDocument/2006/relationships/image" Target="../media/image85.jpeg"/><Relationship Id="rId5" Type="http://schemas.openxmlformats.org/officeDocument/2006/relationships/hyperlink" Target="http://www.gfd-dennou.org/library/gfd_exp/" TargetMode="External"/><Relationship Id="rId4" Type="http://schemas.openxmlformats.org/officeDocument/2006/relationships/image" Target="../media/image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679857"/>
            <a:ext cx="7772400" cy="1470025"/>
          </a:xfrm>
        </p:spPr>
        <p:txBody>
          <a:bodyPr/>
          <a:lstStyle/>
          <a:p>
            <a:r>
              <a:rPr lang="en-US" sz="4000" b="1" dirty="0" smtClean="0"/>
              <a:t>The solar </a:t>
            </a:r>
            <a:r>
              <a:rPr lang="en-US" sz="4000" b="1" dirty="0" err="1" smtClean="0"/>
              <a:t>tachocline</a:t>
            </a:r>
            <a:r>
              <a:rPr lang="en-US" sz="4000" b="1" dirty="0" smtClean="0"/>
              <a:t>: a big open question</a:t>
            </a:r>
            <a:endParaRPr lang="en-US" sz="4000" b="1" dirty="0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06285" y="2194332"/>
            <a:ext cx="6553200" cy="239508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FF3300"/>
                </a:solidFill>
              </a:rPr>
              <a:t>Is the high-latitude, sub-convective</a:t>
            </a:r>
          </a:p>
          <a:p>
            <a:pPr>
              <a:lnSpc>
                <a:spcPct val="90000"/>
              </a:lnSpc>
            </a:pPr>
            <a:r>
              <a:rPr lang="en-GB" sz="2800" b="1" dirty="0" err="1" smtClean="0">
                <a:solidFill>
                  <a:srgbClr val="FF3300"/>
                </a:solidFill>
              </a:rPr>
              <a:t>tachocline</a:t>
            </a:r>
            <a:r>
              <a:rPr lang="en-GB" sz="2800" b="1" dirty="0" smtClean="0">
                <a:solidFill>
                  <a:srgbClr val="FF3300"/>
                </a:solidFill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</a:rPr>
              <a:t>invisible</a:t>
            </a:r>
            <a:r>
              <a:rPr lang="en-GB" sz="2800" b="1" dirty="0" smtClean="0">
                <a:solidFill>
                  <a:srgbClr val="FF3300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endParaRPr lang="en-GB" sz="2800" b="1" dirty="0" smtClean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dirty="0" smtClean="0"/>
              <a:t>Michael </a:t>
            </a:r>
            <a:r>
              <a:rPr lang="en-GB" sz="2000" dirty="0" err="1" smtClean="0"/>
              <a:t>Edgeworth</a:t>
            </a:r>
            <a:r>
              <a:rPr lang="en-GB" sz="2000" dirty="0" smtClean="0"/>
              <a:t> </a:t>
            </a:r>
            <a:r>
              <a:rPr lang="en-GB" sz="2000" dirty="0"/>
              <a:t>McIntyre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DAMTP, University </a:t>
            </a:r>
            <a:r>
              <a:rPr lang="en-GB" sz="2000" dirty="0"/>
              <a:t>of Cambridge, </a:t>
            </a:r>
            <a:r>
              <a:rPr lang="en-GB" sz="2000" dirty="0" smtClean="0"/>
              <a:t>UK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9317" y="261261"/>
            <a:ext cx="4495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/>
              <a:t>Oxford July 2018: meeting for John </a:t>
            </a:r>
            <a:r>
              <a:rPr lang="en-GB" sz="1600" b="0" dirty="0" err="1" smtClean="0"/>
              <a:t>Papaloizou</a:t>
            </a:r>
            <a:endParaRPr lang="en-GB" sz="1600" b="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5936107"/>
            <a:ext cx="9144000" cy="65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_______________________________________________________________________________________________________________________________________________________</a:t>
            </a:r>
            <a:endParaRPr lang="en-US" sz="800" b="0" kern="0" dirty="0" smtClean="0"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Reprints &amp; corrigenda: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websearch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”lucidity principles”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back to home page, string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tachocline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62857" y="2206171"/>
            <a:ext cx="8519886" cy="11176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908704"/>
            <a:ext cx="11009313" cy="8555038"/>
          </a:xfrm>
          <a:prstGeom prst="rect">
            <a:avLst/>
          </a:prstGeom>
          <a:noFill/>
        </p:spPr>
      </p:pic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3224213" y="2867025"/>
            <a:ext cx="25209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pPr algn="ctr"/>
            <a:r>
              <a:rPr lang="en-US" sz="1800" b="0" dirty="0" err="1"/>
              <a:t>radiative</a:t>
            </a:r>
            <a:r>
              <a:rPr lang="en-US" sz="1800" b="0" dirty="0"/>
              <a:t> interior  </a:t>
            </a:r>
            <a:r>
              <a:rPr lang="en-US" sz="1800" b="0" dirty="0">
                <a:cs typeface="Arial" pitchFamily="34" charset="0"/>
              </a:rPr>
              <a:t>–</a:t>
            </a:r>
            <a:r>
              <a:rPr lang="en-GB" sz="1800" b="0" dirty="0"/>
              <a:t>  still</a:t>
            </a:r>
          </a:p>
          <a:p>
            <a:pPr algn="ctr"/>
            <a:r>
              <a:rPr lang="en-GB" sz="1800" b="0" dirty="0"/>
              <a:t>no significant evidence</a:t>
            </a:r>
          </a:p>
          <a:p>
            <a:pPr algn="ctr"/>
            <a:r>
              <a:rPr lang="en-GB" sz="1800" b="0" dirty="0"/>
              <a:t>for departures from</a:t>
            </a:r>
          </a:p>
          <a:p>
            <a:pPr algn="ctr"/>
            <a:r>
              <a:rPr lang="en-GB" sz="1800" b="0" dirty="0"/>
              <a:t>solid </a:t>
            </a:r>
            <a:r>
              <a:rPr lang="en-GB" sz="1800" b="0" dirty="0" smtClean="0"/>
              <a:t>rotation</a:t>
            </a:r>
          </a:p>
          <a:p>
            <a:pPr algn="ctr"/>
            <a:endParaRPr lang="en-US" sz="1800" b="0" dirty="0"/>
          </a:p>
        </p:txBody>
      </p:sp>
      <p:sp>
        <p:nvSpPr>
          <p:cNvPr id="537604" name="Rectangle 4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7605" name="Rectangle 5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423863" y="6213475"/>
            <a:ext cx="132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US" sz="2000" b="0"/>
              <a:t>tachocline</a:t>
            </a:r>
          </a:p>
        </p:txBody>
      </p:sp>
      <p:sp>
        <p:nvSpPr>
          <p:cNvPr id="537607" name="Text Box 7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US" sz="2000" b="0"/>
              <a:t>convection</a:t>
            </a:r>
          </a:p>
          <a:p>
            <a:r>
              <a:rPr lang="en-US" sz="2000" b="0"/>
              <a:t>zone</a:t>
            </a:r>
          </a:p>
        </p:txBody>
      </p:sp>
      <p:sp>
        <p:nvSpPr>
          <p:cNvPr id="537608" name="Text Box 8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GB" sz="2000" b="0"/>
              <a:t>2</a:t>
            </a:r>
            <a:r>
              <a:rPr lang="el-GR" sz="2000" b="0" i="1"/>
              <a:t>π</a:t>
            </a:r>
            <a:r>
              <a:rPr lang="el-GR" sz="2000" b="0">
                <a:cs typeface="Arial" pitchFamily="34" charset="0"/>
              </a:rPr>
              <a:t>Ω</a:t>
            </a:r>
            <a:r>
              <a:rPr lang="en-GB" sz="2000" b="0">
                <a:cs typeface="Arial" pitchFamily="34" charset="0"/>
              </a:rPr>
              <a:t>/</a:t>
            </a:r>
            <a:r>
              <a:rPr lang="en-GB" sz="2000" b="0"/>
              <a:t>nHz</a:t>
            </a:r>
            <a:endParaRPr lang="en-US" sz="2000" b="0"/>
          </a:p>
        </p:txBody>
      </p:sp>
      <p:sp>
        <p:nvSpPr>
          <p:cNvPr id="10" name="Arc 9"/>
          <p:cNvSpPr>
            <a:spLocks noChangeAspect="1"/>
          </p:cNvSpPr>
          <p:nvPr/>
        </p:nvSpPr>
        <p:spPr bwMode="auto">
          <a:xfrm rot="-2160000">
            <a:off x="2179147" y="1025391"/>
            <a:ext cx="4693835" cy="4693835"/>
          </a:xfrm>
          <a:prstGeom prst="arc">
            <a:avLst>
              <a:gd name="adj1" fmla="val 16338021"/>
              <a:gd name="adj2" fmla="val 20417893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Arc 10"/>
          <p:cNvSpPr>
            <a:spLocks noChangeAspect="1"/>
          </p:cNvSpPr>
          <p:nvPr/>
        </p:nvSpPr>
        <p:spPr bwMode="auto">
          <a:xfrm rot="-2160000">
            <a:off x="1986296" y="837254"/>
            <a:ext cx="5092042" cy="5092042"/>
          </a:xfrm>
          <a:prstGeom prst="arc">
            <a:avLst>
              <a:gd name="adj1" fmla="val 16325265"/>
              <a:gd name="adj2" fmla="val 20372784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106271" y="1264023"/>
            <a:ext cx="107576" cy="1748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3960000">
            <a:off x="5840508" y="1264022"/>
            <a:ext cx="107576" cy="1748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840326" y="-27024"/>
            <a:ext cx="1454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dirty="0" smtClean="0"/>
              <a:t>(Occam’s razor)</a:t>
            </a:r>
            <a:endParaRPr lang="en-GB" sz="14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26894" y="-26894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</a:t>
            </a:r>
            <a:r>
              <a:rPr lang="en-GB" sz="1400" b="0" dirty="0" err="1" smtClean="0"/>
              <a:t>shellular</a:t>
            </a:r>
            <a:r>
              <a:rPr lang="en-GB" sz="1400" b="0" dirty="0" smtClean="0"/>
              <a:t> solid rotation</a:t>
            </a:r>
            <a:endParaRPr lang="en-GB" sz="1400" b="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869141" y="215153"/>
            <a:ext cx="2366683" cy="5782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1412" name="Picture 4" descr="cha-phillips-g-lewis-n-gilbarg-g-platzman-IAS-MANIAC-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1650" y="-654050"/>
            <a:ext cx="10058400" cy="10139363"/>
          </a:xfrm>
          <a:prstGeom prst="rect">
            <a:avLst/>
          </a:prstGeom>
          <a:noFill/>
        </p:spPr>
      </p:pic>
      <p:sp>
        <p:nvSpPr>
          <p:cNvPr id="401413" name="Text Box 5"/>
          <p:cNvSpPr txBox="1">
            <a:spLocks noChangeArrowheads="1"/>
          </p:cNvSpPr>
          <p:nvPr/>
        </p:nvSpPr>
        <p:spPr bwMode="auto">
          <a:xfrm>
            <a:off x="1470025" y="44450"/>
            <a:ext cx="6778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b="0">
                <a:solidFill>
                  <a:schemeClr val="bg1"/>
                </a:solidFill>
              </a:rPr>
              <a:t>A bit more history </a:t>
            </a:r>
            <a:r>
              <a:rPr lang="en-GB" b="0">
                <a:solidFill>
                  <a:schemeClr val="bg1"/>
                </a:solidFill>
                <a:cs typeface="Arial" pitchFamily="34" charset="0"/>
              </a:rPr>
              <a:t>– for still more see</a:t>
            </a:r>
          </a:p>
          <a:p>
            <a:pPr algn="ctr"/>
            <a:r>
              <a:rPr lang="en-GB" b="0">
                <a:solidFill>
                  <a:schemeClr val="bg1"/>
                </a:solidFill>
              </a:rPr>
              <a:t>www.atm.damtp.cam.ac.uk/people/mem#jupiter1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401414" name="Text Box 6"/>
          <p:cNvSpPr txBox="1">
            <a:spLocks noChangeArrowheads="1"/>
          </p:cNvSpPr>
          <p:nvPr/>
        </p:nvSpPr>
        <p:spPr bwMode="auto">
          <a:xfrm>
            <a:off x="-38100" y="5559425"/>
            <a:ext cx="9110663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solidFill>
                  <a:schemeClr val="bg1"/>
                </a:solidFill>
              </a:rPr>
              <a:t>Jule Charney, Norm Phillips, G. Lewis,   N. Gilbarg,  G. Platzman  </a:t>
            </a:r>
          </a:p>
          <a:p>
            <a:pPr algn="ctr"/>
            <a:r>
              <a:rPr lang="en-US" b="0">
                <a:solidFill>
                  <a:schemeClr val="bg1"/>
                </a:solidFill>
              </a:rPr>
              <a:t>MANIAC (Princeton, Inst for Advanced Studies)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2436" name="Picture 4" descr="cha-phillips-g-lewis-n-gilbarg-g-platzman-IAS-MANIAC-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1650" y="-654050"/>
            <a:ext cx="10058400" cy="10139363"/>
          </a:xfrm>
          <a:prstGeom prst="rect">
            <a:avLst/>
          </a:prstGeom>
          <a:noFill/>
        </p:spPr>
      </p:pic>
      <p:sp>
        <p:nvSpPr>
          <p:cNvPr id="402437" name="Text Box 5"/>
          <p:cNvSpPr txBox="1">
            <a:spLocks noChangeArrowheads="1"/>
          </p:cNvSpPr>
          <p:nvPr/>
        </p:nvSpPr>
        <p:spPr bwMode="auto">
          <a:xfrm>
            <a:off x="1470025" y="44450"/>
            <a:ext cx="6778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b="0">
                <a:solidFill>
                  <a:schemeClr val="bg1"/>
                </a:solidFill>
              </a:rPr>
              <a:t>A bit more history </a:t>
            </a:r>
            <a:r>
              <a:rPr lang="en-GB" b="0">
                <a:solidFill>
                  <a:schemeClr val="bg1"/>
                </a:solidFill>
                <a:cs typeface="Arial" pitchFamily="34" charset="0"/>
              </a:rPr>
              <a:t>– for still more see</a:t>
            </a:r>
          </a:p>
          <a:p>
            <a:pPr algn="ctr"/>
            <a:r>
              <a:rPr lang="en-GB" b="0">
                <a:solidFill>
                  <a:schemeClr val="bg1"/>
                </a:solidFill>
              </a:rPr>
              <a:t>www.atm.damtp.cam.ac.uk/people/mem#jupiter1</a:t>
            </a:r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402438" name="Text Box 6"/>
          <p:cNvSpPr txBox="1">
            <a:spLocks noChangeArrowheads="1"/>
          </p:cNvSpPr>
          <p:nvPr/>
        </p:nvSpPr>
        <p:spPr bwMode="auto">
          <a:xfrm>
            <a:off x="-38100" y="5559425"/>
            <a:ext cx="9110663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0">
                <a:solidFill>
                  <a:srgbClr val="FFFF00"/>
                </a:solidFill>
              </a:rPr>
              <a:t>Jule Charney, Norm Phillips</a:t>
            </a:r>
            <a:r>
              <a:rPr lang="en-US" b="0">
                <a:solidFill>
                  <a:schemeClr val="bg1"/>
                </a:solidFill>
              </a:rPr>
              <a:t>, G. Lewis,   N. Gilbarg,  G. Platzman  </a:t>
            </a:r>
          </a:p>
          <a:p>
            <a:pPr algn="ctr"/>
            <a:r>
              <a:rPr lang="en-US" b="0">
                <a:solidFill>
                  <a:schemeClr val="bg1"/>
                </a:solidFill>
              </a:rPr>
              <a:t>MANIAC (Princeton, Inst for Advanced Studies)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 descr="jcharne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0638" y="574675"/>
            <a:ext cx="2286000" cy="3276600"/>
          </a:xfrm>
          <a:prstGeom prst="rect">
            <a:avLst/>
          </a:prstGeom>
          <a:noFill/>
        </p:spPr>
      </p:pic>
      <p:sp>
        <p:nvSpPr>
          <p:cNvPr id="403459" name="Text Box 3"/>
          <p:cNvSpPr txBox="1">
            <a:spLocks noChangeArrowheads="1"/>
          </p:cNvSpPr>
          <p:nvPr/>
        </p:nvSpPr>
        <p:spPr bwMode="auto">
          <a:xfrm>
            <a:off x="422275" y="5064125"/>
            <a:ext cx="600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>
                <a:hlinkClick r:id="rId3"/>
              </a:rPr>
              <a:t>www.nap.edu/readingroom/books/biomems/jcharney.html</a:t>
            </a:r>
            <a:endParaRPr lang="en-US" sz="1800" b="0"/>
          </a:p>
          <a:p>
            <a:r>
              <a:rPr lang="en-US" sz="1800" b="0"/>
              <a:t>with thanks to Thomas Peter</a:t>
            </a:r>
          </a:p>
        </p:txBody>
      </p:sp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312738" y="4216400"/>
            <a:ext cx="8831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0"/>
              <a:t>Jule Charney as I knew him, probably ca. 1975, and Bob Dickinson a bit later</a:t>
            </a:r>
            <a:endParaRPr lang="en-US" sz="2000" b="0"/>
          </a:p>
        </p:txBody>
      </p:sp>
      <p:pic>
        <p:nvPicPr>
          <p:cNvPr id="403461" name="Picture 5" descr="dickins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0875" y="738188"/>
            <a:ext cx="2516188" cy="3203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54050"/>
            <a:ext cx="8229600" cy="1143000"/>
          </a:xfrm>
        </p:spPr>
        <p:txBody>
          <a:bodyPr/>
          <a:lstStyle/>
          <a:p>
            <a:r>
              <a:rPr lang="en-GB" sz="2400"/>
              <a:t>Further widening the perspective: ANY fluctuations about a </a:t>
            </a:r>
            <a:r>
              <a:rPr lang="en-GB" sz="2400" b="1">
                <a:solidFill>
                  <a:srgbClr val="FF3300"/>
                </a:solidFill>
              </a:rPr>
              <a:t>mean</a:t>
            </a:r>
            <a:r>
              <a:rPr lang="en-GB" sz="2400"/>
              <a:t> are liable to feel the atmosphere’s, or the ocean’s, </a:t>
            </a:r>
            <a:r>
              <a:rPr lang="en-GB" sz="2400" b="1">
                <a:solidFill>
                  <a:srgbClr val="FF3300"/>
                </a:solidFill>
              </a:rPr>
              <a:t>wave propagation mechanisms</a:t>
            </a:r>
            <a:endParaRPr lang="en-US" sz="2400" b="1"/>
          </a:p>
        </p:txBody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300" y="1817688"/>
            <a:ext cx="8229600" cy="4275137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GB" sz="2800"/>
              <a:t>   </a:t>
            </a:r>
            <a:r>
              <a:rPr lang="en-GB" sz="2000"/>
              <a:t>and thereby get organized, with significant mean effects including systematic momentum transport, which can be both </a:t>
            </a:r>
            <a:r>
              <a:rPr lang="en-GB" sz="2000" b="1">
                <a:solidFill>
                  <a:srgbClr val="FF3300"/>
                </a:solidFill>
              </a:rPr>
              <a:t>antifrictional</a:t>
            </a:r>
            <a:r>
              <a:rPr lang="en-GB" sz="2000"/>
              <a:t> and </a:t>
            </a:r>
            <a:r>
              <a:rPr lang="en-GB" sz="2000" b="1">
                <a:solidFill>
                  <a:srgbClr val="FF3300"/>
                </a:solidFill>
              </a:rPr>
              <a:t>long-range</a:t>
            </a:r>
            <a:r>
              <a:rPr lang="en-GB" sz="2000"/>
              <a:t>.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GB" sz="2000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GB" sz="2000"/>
              <a:t>Three examples among many: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GB" sz="2000"/>
          </a:p>
          <a:p>
            <a:pPr marL="533400" indent="-533400">
              <a:lnSpc>
                <a:spcPct val="80000"/>
              </a:lnSpc>
              <a:buFontTx/>
              <a:buAutoNum type="arabicParenBoth"/>
            </a:pPr>
            <a:r>
              <a:rPr lang="en-GB" sz="2000"/>
              <a:t>the Plumb-McEwan experiment;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GB" sz="2000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GB" sz="2000"/>
              <a:t>(2) The Antarctic ozone hole;</a:t>
            </a:r>
          </a:p>
          <a:p>
            <a:pPr marL="533400" indent="-533400">
              <a:lnSpc>
                <a:spcPct val="80000"/>
              </a:lnSpc>
              <a:buFontTx/>
              <a:buNone/>
            </a:pPr>
            <a:endParaRPr lang="en-GB" sz="2000"/>
          </a:p>
          <a:p>
            <a:pPr marL="533400" indent="-533400">
              <a:lnSpc>
                <a:spcPct val="80000"/>
              </a:lnSpc>
              <a:buFontTx/>
              <a:buNone/>
            </a:pPr>
            <a:r>
              <a:rPr lang="en-GB" sz="2000"/>
              <a:t>(3) the stratospheric </a:t>
            </a:r>
            <a:r>
              <a:rPr lang="en-GB" sz="2000" b="1">
                <a:solidFill>
                  <a:srgbClr val="FF3300"/>
                </a:solidFill>
              </a:rPr>
              <a:t>Brewer-Dobson circulation, </a:t>
            </a:r>
            <a:r>
              <a:rPr lang="en-GB" sz="2000"/>
              <a:t>which also illustrates </a:t>
            </a:r>
            <a:r>
              <a:rPr lang="en-GB" sz="2000" b="1">
                <a:solidFill>
                  <a:srgbClr val="FF0000"/>
                </a:solidFill>
              </a:rPr>
              <a:t>gyroscopic pumping</a:t>
            </a:r>
            <a:r>
              <a:rPr lang="en-GB" sz="2000"/>
              <a:t>.</a:t>
            </a:r>
            <a:r>
              <a:rPr lang="en-GB" sz="2000" b="1">
                <a:solidFill>
                  <a:srgbClr val="FF3300"/>
                </a:solidFill>
              </a:rPr>
              <a:t>  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682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</p:spPr>
      </p:pic>
      <p:sp>
        <p:nvSpPr>
          <p:cNvPr id="455683" name="Text Box 3"/>
          <p:cNvSpPr txBox="1">
            <a:spLocks noChangeArrowheads="1"/>
          </p:cNvSpPr>
          <p:nvPr/>
        </p:nvSpPr>
        <p:spPr bwMode="auto">
          <a:xfrm>
            <a:off x="234950" y="153988"/>
            <a:ext cx="34861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 b="0"/>
              <a:t>The ozone hole with</a:t>
            </a:r>
          </a:p>
          <a:p>
            <a:pPr marL="342900" indent="-342900"/>
            <a:r>
              <a:rPr lang="en-US" b="0"/>
              <a:t>its </a:t>
            </a:r>
            <a:r>
              <a:rPr lang="en-US">
                <a:solidFill>
                  <a:srgbClr val="FF3300"/>
                </a:solidFill>
              </a:rPr>
              <a:t>jet</a:t>
            </a:r>
            <a:r>
              <a:rPr lang="en-US" b="0"/>
              <a:t> &amp; sharp edge</a:t>
            </a:r>
          </a:p>
          <a:p>
            <a:pPr marL="342900" indent="-342900"/>
            <a:r>
              <a:rPr lang="en-US" b="0"/>
              <a:t>well illustrates the</a:t>
            </a:r>
          </a:p>
          <a:p>
            <a:pPr marL="342900" indent="-342900"/>
            <a:r>
              <a:rPr lang="en-US">
                <a:solidFill>
                  <a:srgbClr val="FF3300"/>
                </a:solidFill>
              </a:rPr>
              <a:t>eddy-transport barrier</a:t>
            </a:r>
          </a:p>
          <a:p>
            <a:pPr marL="342900" indent="-342900"/>
            <a:r>
              <a:rPr lang="en-US" b="0"/>
              <a:t>phenomenon, which</a:t>
            </a:r>
          </a:p>
          <a:p>
            <a:pPr marL="342900" indent="-342900"/>
            <a:r>
              <a:rPr lang="en-US" b="0"/>
              <a:t>arises from (post-Starr!):</a:t>
            </a:r>
          </a:p>
          <a:p>
            <a:pPr marL="342900" indent="-342900">
              <a:buFontTx/>
              <a:buAutoNum type="alphaLcParenBoth"/>
            </a:pPr>
            <a:r>
              <a:rPr lang="en-US" b="0"/>
              <a:t> the </a:t>
            </a:r>
            <a:r>
              <a:rPr lang="en-US">
                <a:solidFill>
                  <a:srgbClr val="FF3300"/>
                </a:solidFill>
              </a:rPr>
              <a:t>mixability of PV</a:t>
            </a:r>
          </a:p>
          <a:p>
            <a:pPr marL="342900" indent="-342900">
              <a:buFontTx/>
              <a:buAutoNum type="alphaLcParenBoth"/>
            </a:pPr>
            <a:r>
              <a:rPr lang="en-US" b="0"/>
              <a:t> </a:t>
            </a:r>
            <a:r>
              <a:rPr lang="en-US">
                <a:solidFill>
                  <a:srgbClr val="FF3300"/>
                </a:solidFill>
              </a:rPr>
              <a:t>PV invertibility</a:t>
            </a:r>
            <a:r>
              <a:rPr lang="en-US" b="0"/>
              <a:t>.</a:t>
            </a:r>
            <a:endParaRPr lang="en-US" sz="1800" b="0"/>
          </a:p>
          <a:p>
            <a:pPr marL="342900" indent="-342900"/>
            <a:r>
              <a:rPr lang="en-US" sz="1800" b="0"/>
              <a:t>(PV = potential vorticity.)</a:t>
            </a:r>
          </a:p>
          <a:p>
            <a:pPr marL="342900" indent="-342900"/>
            <a:r>
              <a:rPr lang="en-US" b="0"/>
              <a:t>Vortex edge behaves</a:t>
            </a:r>
          </a:p>
          <a:p>
            <a:pPr marL="342900" indent="-342900"/>
            <a:r>
              <a:rPr lang="en-US" b="0"/>
              <a:t>quasi-elastically </a:t>
            </a:r>
            <a:r>
              <a:rPr lang="en-US" sz="2000" b="0"/>
              <a:t>–</a:t>
            </a:r>
            <a:r>
              <a:rPr lang="en-US" b="0"/>
              <a:t> via</a:t>
            </a:r>
          </a:p>
          <a:p>
            <a:pPr marL="342900" indent="-342900"/>
            <a:r>
              <a:rPr lang="en-US">
                <a:solidFill>
                  <a:srgbClr val="FF3300"/>
                </a:solidFill>
              </a:rPr>
              <a:t>Rossby-wave</a:t>
            </a:r>
          </a:p>
          <a:p>
            <a:pPr marL="342900" indent="-342900"/>
            <a:r>
              <a:rPr lang="en-US" b="0"/>
              <a:t>propagation mechanism</a:t>
            </a:r>
          </a:p>
          <a:p>
            <a:pPr marL="342900" indent="-342900"/>
            <a:endParaRPr lang="en-US" sz="2000" b="0"/>
          </a:p>
          <a:p>
            <a:pPr marL="342900" indent="-342900"/>
            <a:endParaRPr 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</p:spPr>
      </p:pic>
      <p:sp>
        <p:nvSpPr>
          <p:cNvPr id="456707" name="Text Box 3"/>
          <p:cNvSpPr txBox="1">
            <a:spLocks noChangeArrowheads="1"/>
          </p:cNvSpPr>
          <p:nvPr/>
        </p:nvSpPr>
        <p:spPr bwMode="auto">
          <a:xfrm>
            <a:off x="234950" y="153988"/>
            <a:ext cx="3484563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 b="0"/>
              <a:t>The ozone hole with</a:t>
            </a:r>
          </a:p>
          <a:p>
            <a:pPr marL="342900" indent="-342900"/>
            <a:r>
              <a:rPr lang="en-US" b="0"/>
              <a:t>its </a:t>
            </a:r>
            <a:r>
              <a:rPr lang="en-US">
                <a:solidFill>
                  <a:srgbClr val="FF3300"/>
                </a:solidFill>
              </a:rPr>
              <a:t>jet</a:t>
            </a:r>
            <a:r>
              <a:rPr lang="en-US" b="0"/>
              <a:t> &amp; sharp edge</a:t>
            </a:r>
          </a:p>
          <a:p>
            <a:pPr marL="342900" indent="-342900"/>
            <a:r>
              <a:rPr lang="en-US" b="0"/>
              <a:t>well illustrates the</a:t>
            </a:r>
          </a:p>
          <a:p>
            <a:pPr marL="342900" indent="-342900"/>
            <a:r>
              <a:rPr lang="en-US">
                <a:solidFill>
                  <a:srgbClr val="FF3300"/>
                </a:solidFill>
              </a:rPr>
              <a:t>eddy-transport barrier</a:t>
            </a:r>
          </a:p>
          <a:p>
            <a:pPr marL="342900" indent="-342900"/>
            <a:r>
              <a:rPr lang="en-US" b="0"/>
              <a:t>phenomenon, which</a:t>
            </a:r>
          </a:p>
          <a:p>
            <a:pPr marL="342900" indent="-342900"/>
            <a:r>
              <a:rPr lang="en-US" b="0"/>
              <a:t>arises from</a:t>
            </a:r>
            <a:r>
              <a:rPr lang="en-US"/>
              <a:t> </a:t>
            </a:r>
            <a:r>
              <a:rPr lang="en-US" b="0"/>
              <a:t>(post-Starr!):</a:t>
            </a:r>
          </a:p>
          <a:p>
            <a:pPr marL="342900" indent="-342900">
              <a:buFontTx/>
              <a:buAutoNum type="alphaLcParenBoth"/>
            </a:pPr>
            <a:r>
              <a:rPr lang="en-US" b="0"/>
              <a:t> the </a:t>
            </a:r>
            <a:r>
              <a:rPr lang="en-US">
                <a:solidFill>
                  <a:srgbClr val="FF3300"/>
                </a:solidFill>
              </a:rPr>
              <a:t>mixability of PV</a:t>
            </a:r>
          </a:p>
          <a:p>
            <a:pPr marL="342900" indent="-342900">
              <a:buFontTx/>
              <a:buAutoNum type="alphaLcParenBoth"/>
            </a:pPr>
            <a:r>
              <a:rPr lang="en-US" b="0"/>
              <a:t> </a:t>
            </a:r>
            <a:r>
              <a:rPr lang="en-US">
                <a:solidFill>
                  <a:srgbClr val="FF3300"/>
                </a:solidFill>
              </a:rPr>
              <a:t>PV invertibility</a:t>
            </a:r>
            <a:r>
              <a:rPr lang="en-US" b="0"/>
              <a:t>.</a:t>
            </a:r>
            <a:endParaRPr lang="en-US" sz="1800" b="0"/>
          </a:p>
          <a:p>
            <a:pPr marL="342900" indent="-342900"/>
            <a:r>
              <a:rPr lang="en-US" sz="1800" b="0"/>
              <a:t>(PV = potential vorticity.)</a:t>
            </a:r>
          </a:p>
          <a:p>
            <a:pPr marL="342900" indent="-342900"/>
            <a:r>
              <a:rPr lang="en-US" b="0"/>
              <a:t>Vortex edge behaves</a:t>
            </a:r>
          </a:p>
          <a:p>
            <a:pPr marL="342900" indent="-342900"/>
            <a:r>
              <a:rPr lang="en-US" b="0"/>
              <a:t>quasi-elastically </a:t>
            </a:r>
            <a:r>
              <a:rPr lang="en-US" sz="2000" b="0"/>
              <a:t>–</a:t>
            </a:r>
            <a:r>
              <a:rPr lang="en-US" b="0"/>
              <a:t> via</a:t>
            </a:r>
          </a:p>
          <a:p>
            <a:pPr marL="342900" indent="-342900"/>
            <a:r>
              <a:rPr lang="en-US">
                <a:solidFill>
                  <a:srgbClr val="FF3300"/>
                </a:solidFill>
              </a:rPr>
              <a:t>Rossby-wave</a:t>
            </a:r>
          </a:p>
          <a:p>
            <a:pPr marL="342900" indent="-342900"/>
            <a:r>
              <a:rPr lang="en-US" b="0"/>
              <a:t>propagation mechanism</a:t>
            </a:r>
          </a:p>
          <a:p>
            <a:pPr marL="342900" indent="-342900"/>
            <a:endParaRPr lang="en-US" sz="2000" b="0"/>
          </a:p>
          <a:p>
            <a:pPr marL="342900" indent="-342900"/>
            <a:r>
              <a:rPr lang="en-US" sz="2000" b="0"/>
              <a:t>(google “</a:t>
            </a:r>
            <a:r>
              <a:rPr lang="en-GB" sz="2000" b="0"/>
              <a:t>Some dynamics that</a:t>
            </a:r>
          </a:p>
          <a:p>
            <a:pPr marL="342900" indent="-342900"/>
            <a:r>
              <a:rPr lang="en-GB" sz="2000" b="0"/>
              <a:t>is significant for chemistry”)</a:t>
            </a:r>
            <a:endParaRPr 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730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</p:spPr>
      </p:pic>
      <p:sp>
        <p:nvSpPr>
          <p:cNvPr id="457731" name="Text Box 3"/>
          <p:cNvSpPr txBox="1">
            <a:spLocks noChangeArrowheads="1"/>
          </p:cNvSpPr>
          <p:nvPr/>
        </p:nvSpPr>
        <p:spPr bwMode="auto">
          <a:xfrm>
            <a:off x="234950" y="153988"/>
            <a:ext cx="3484563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 b="0"/>
              <a:t>The ozone hole with</a:t>
            </a:r>
          </a:p>
          <a:p>
            <a:pPr marL="342900" indent="-342900"/>
            <a:r>
              <a:rPr lang="en-US" b="0"/>
              <a:t>its </a:t>
            </a:r>
            <a:r>
              <a:rPr lang="en-US">
                <a:solidFill>
                  <a:srgbClr val="FF3300"/>
                </a:solidFill>
              </a:rPr>
              <a:t>jet</a:t>
            </a:r>
            <a:r>
              <a:rPr lang="en-US" b="0"/>
              <a:t> &amp; sharp edge</a:t>
            </a:r>
          </a:p>
          <a:p>
            <a:pPr marL="342900" indent="-342900"/>
            <a:r>
              <a:rPr lang="en-US" b="0"/>
              <a:t>well illustrates the</a:t>
            </a:r>
          </a:p>
          <a:p>
            <a:pPr marL="342900" indent="-342900"/>
            <a:r>
              <a:rPr lang="en-US">
                <a:solidFill>
                  <a:srgbClr val="FF3300"/>
                </a:solidFill>
              </a:rPr>
              <a:t>eddy-transport barrier</a:t>
            </a:r>
          </a:p>
          <a:p>
            <a:pPr marL="342900" indent="-342900"/>
            <a:r>
              <a:rPr lang="en-US" b="0"/>
              <a:t>phenomenon, which</a:t>
            </a:r>
          </a:p>
          <a:p>
            <a:pPr marL="342900" indent="-342900"/>
            <a:r>
              <a:rPr lang="en-US" b="0"/>
              <a:t>arises from</a:t>
            </a:r>
            <a:r>
              <a:rPr lang="en-US"/>
              <a:t> </a:t>
            </a:r>
            <a:r>
              <a:rPr lang="en-US" b="0"/>
              <a:t>(post-Starr!):</a:t>
            </a:r>
          </a:p>
          <a:p>
            <a:pPr marL="342900" indent="-342900">
              <a:buFontTx/>
              <a:buAutoNum type="alphaLcParenBoth"/>
            </a:pPr>
            <a:r>
              <a:rPr lang="en-US" b="0"/>
              <a:t> the </a:t>
            </a:r>
            <a:r>
              <a:rPr lang="en-US">
                <a:solidFill>
                  <a:srgbClr val="FF3300"/>
                </a:solidFill>
              </a:rPr>
              <a:t>mixability of PV</a:t>
            </a:r>
          </a:p>
          <a:p>
            <a:pPr marL="342900" indent="-342900">
              <a:buFontTx/>
              <a:buAutoNum type="alphaLcParenBoth"/>
            </a:pPr>
            <a:r>
              <a:rPr lang="en-US" b="0"/>
              <a:t> </a:t>
            </a:r>
            <a:r>
              <a:rPr lang="en-US">
                <a:solidFill>
                  <a:srgbClr val="FF3300"/>
                </a:solidFill>
              </a:rPr>
              <a:t>PV invertibility</a:t>
            </a:r>
            <a:r>
              <a:rPr lang="en-US" b="0"/>
              <a:t>.</a:t>
            </a:r>
            <a:endParaRPr lang="en-US" sz="1800" b="0"/>
          </a:p>
          <a:p>
            <a:pPr marL="342900" indent="-342900"/>
            <a:r>
              <a:rPr lang="en-US" sz="1800" b="0"/>
              <a:t>(PV = potential vorticity.)</a:t>
            </a:r>
          </a:p>
          <a:p>
            <a:pPr marL="342900" indent="-342900"/>
            <a:r>
              <a:rPr lang="en-US" b="0"/>
              <a:t>Vortex edge behaves</a:t>
            </a:r>
          </a:p>
          <a:p>
            <a:pPr marL="342900" indent="-342900"/>
            <a:r>
              <a:rPr lang="en-US" b="0"/>
              <a:t>quasi-elastically </a:t>
            </a:r>
            <a:r>
              <a:rPr lang="en-US" sz="2000" b="0"/>
              <a:t>–</a:t>
            </a:r>
            <a:r>
              <a:rPr lang="en-US" b="0"/>
              <a:t> via</a:t>
            </a:r>
          </a:p>
          <a:p>
            <a:pPr marL="342900" indent="-342900"/>
            <a:r>
              <a:rPr lang="en-US">
                <a:solidFill>
                  <a:srgbClr val="FF3300"/>
                </a:solidFill>
              </a:rPr>
              <a:t>Rossby-wave</a:t>
            </a:r>
          </a:p>
          <a:p>
            <a:pPr marL="342900" indent="-342900"/>
            <a:r>
              <a:rPr lang="en-US" b="0"/>
              <a:t>propagation mechanism</a:t>
            </a:r>
          </a:p>
          <a:p>
            <a:pPr marL="342900" indent="-342900"/>
            <a:endParaRPr lang="en-US" sz="2000" b="0"/>
          </a:p>
          <a:p>
            <a:pPr marL="342900" indent="-342900"/>
            <a:r>
              <a:rPr lang="en-US" sz="2000" b="0"/>
              <a:t>(google “</a:t>
            </a:r>
            <a:r>
              <a:rPr lang="en-GB" sz="2000" b="0"/>
              <a:t>Some dynamics that</a:t>
            </a:r>
          </a:p>
          <a:p>
            <a:pPr marL="342900" indent="-342900"/>
            <a:r>
              <a:rPr lang="en-GB" sz="2000" b="0"/>
              <a:t>is significant for chemistry”)</a:t>
            </a:r>
            <a:endParaRPr lang="en-US" sz="2000" b="0"/>
          </a:p>
        </p:txBody>
      </p:sp>
      <p:sp>
        <p:nvSpPr>
          <p:cNvPr id="457732" name="Freeform 4"/>
          <p:cNvSpPr>
            <a:spLocks/>
          </p:cNvSpPr>
          <p:nvPr/>
        </p:nvSpPr>
        <p:spPr bwMode="auto">
          <a:xfrm rot="1332228">
            <a:off x="4603750" y="2965450"/>
            <a:ext cx="1179513" cy="368300"/>
          </a:xfrm>
          <a:custGeom>
            <a:avLst/>
            <a:gdLst/>
            <a:ahLst/>
            <a:cxnLst>
              <a:cxn ang="0">
                <a:pos x="0" y="194"/>
              </a:cxn>
              <a:cxn ang="0">
                <a:pos x="158" y="204"/>
              </a:cxn>
              <a:cxn ang="0">
                <a:pos x="269" y="129"/>
              </a:cxn>
              <a:cxn ang="0">
                <a:pos x="353" y="27"/>
              </a:cxn>
              <a:cxn ang="0">
                <a:pos x="474" y="9"/>
              </a:cxn>
              <a:cxn ang="0">
                <a:pos x="539" y="83"/>
              </a:cxn>
              <a:cxn ang="0">
                <a:pos x="594" y="176"/>
              </a:cxn>
              <a:cxn ang="0">
                <a:pos x="687" y="213"/>
              </a:cxn>
              <a:cxn ang="0">
                <a:pos x="743" y="232"/>
              </a:cxn>
            </a:cxnLst>
            <a:rect l="0" t="0" r="r" b="b"/>
            <a:pathLst>
              <a:path w="743" h="232">
                <a:moveTo>
                  <a:pt x="0" y="194"/>
                </a:moveTo>
                <a:cubicBezTo>
                  <a:pt x="56" y="204"/>
                  <a:pt x="113" y="215"/>
                  <a:pt x="158" y="204"/>
                </a:cubicBezTo>
                <a:cubicBezTo>
                  <a:pt x="203" y="193"/>
                  <a:pt x="237" y="158"/>
                  <a:pt x="269" y="129"/>
                </a:cubicBezTo>
                <a:cubicBezTo>
                  <a:pt x="301" y="100"/>
                  <a:pt x="319" y="47"/>
                  <a:pt x="353" y="27"/>
                </a:cubicBezTo>
                <a:cubicBezTo>
                  <a:pt x="387" y="7"/>
                  <a:pt x="443" y="0"/>
                  <a:pt x="474" y="9"/>
                </a:cubicBezTo>
                <a:cubicBezTo>
                  <a:pt x="505" y="18"/>
                  <a:pt x="519" y="55"/>
                  <a:pt x="539" y="83"/>
                </a:cubicBezTo>
                <a:cubicBezTo>
                  <a:pt x="559" y="111"/>
                  <a:pt x="569" y="154"/>
                  <a:pt x="594" y="176"/>
                </a:cubicBezTo>
                <a:cubicBezTo>
                  <a:pt x="619" y="198"/>
                  <a:pt x="662" y="204"/>
                  <a:pt x="687" y="213"/>
                </a:cubicBezTo>
                <a:cubicBezTo>
                  <a:pt x="712" y="222"/>
                  <a:pt x="734" y="229"/>
                  <a:pt x="743" y="23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endParaRPr lang="en-GB"/>
          </a:p>
        </p:txBody>
      </p:sp>
      <p:sp>
        <p:nvSpPr>
          <p:cNvPr id="457733" name="Line 5"/>
          <p:cNvSpPr>
            <a:spLocks noChangeShapeType="1"/>
          </p:cNvSpPr>
          <p:nvPr/>
        </p:nvSpPr>
        <p:spPr bwMode="auto">
          <a:xfrm flipV="1">
            <a:off x="5203825" y="3025775"/>
            <a:ext cx="147638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b" anchorCtr="1">
            <a:spAutoFit/>
          </a:bodyPr>
          <a:lstStyle/>
          <a:p>
            <a:endParaRPr lang="en-GB"/>
          </a:p>
        </p:txBody>
      </p:sp>
      <p:sp>
        <p:nvSpPr>
          <p:cNvPr id="457734" name="Line 6"/>
          <p:cNvSpPr>
            <a:spLocks noChangeShapeType="1"/>
          </p:cNvSpPr>
          <p:nvPr/>
        </p:nvSpPr>
        <p:spPr bwMode="auto">
          <a:xfrm flipV="1">
            <a:off x="5083175" y="3011488"/>
            <a:ext cx="117475" cy="236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b" anchorCtr="1">
            <a:spAutoFit/>
          </a:bodyPr>
          <a:lstStyle/>
          <a:p>
            <a:endParaRPr lang="en-GB"/>
          </a:p>
        </p:txBody>
      </p:sp>
      <p:sp>
        <p:nvSpPr>
          <p:cNvPr id="457735" name="Line 7"/>
          <p:cNvSpPr>
            <a:spLocks noChangeShapeType="1"/>
          </p:cNvSpPr>
          <p:nvPr/>
        </p:nvSpPr>
        <p:spPr bwMode="auto">
          <a:xfrm flipV="1">
            <a:off x="5322888" y="3143250"/>
            <a:ext cx="103187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b" anchorCtr="1">
            <a:spAutoFit/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4" name="Picture 2" descr="ohole-4-10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9013" y="68263"/>
            <a:ext cx="5270500" cy="6705600"/>
          </a:xfrm>
          <a:prstGeom prst="rect">
            <a:avLst/>
          </a:prstGeom>
          <a:noFill/>
        </p:spPr>
      </p:pic>
      <p:sp>
        <p:nvSpPr>
          <p:cNvPr id="458755" name="Text Box 3"/>
          <p:cNvSpPr txBox="1">
            <a:spLocks noChangeArrowheads="1"/>
          </p:cNvSpPr>
          <p:nvPr/>
        </p:nvSpPr>
        <p:spPr bwMode="auto">
          <a:xfrm>
            <a:off x="234950" y="153988"/>
            <a:ext cx="3484563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 b="0"/>
              <a:t>The ozone hole with</a:t>
            </a:r>
          </a:p>
          <a:p>
            <a:pPr marL="342900" indent="-342900"/>
            <a:r>
              <a:rPr lang="en-US" b="0"/>
              <a:t>its </a:t>
            </a:r>
            <a:r>
              <a:rPr lang="en-US">
                <a:solidFill>
                  <a:srgbClr val="FF3300"/>
                </a:solidFill>
              </a:rPr>
              <a:t>jet</a:t>
            </a:r>
            <a:r>
              <a:rPr lang="en-US" b="0"/>
              <a:t> &amp; sharp edge</a:t>
            </a:r>
          </a:p>
          <a:p>
            <a:pPr marL="342900" indent="-342900"/>
            <a:r>
              <a:rPr lang="en-US" b="0"/>
              <a:t>well illustrates the</a:t>
            </a:r>
          </a:p>
          <a:p>
            <a:pPr marL="342900" indent="-342900"/>
            <a:r>
              <a:rPr lang="en-US">
                <a:solidFill>
                  <a:srgbClr val="FF3300"/>
                </a:solidFill>
              </a:rPr>
              <a:t>eddy-transport barrier</a:t>
            </a:r>
          </a:p>
          <a:p>
            <a:pPr marL="342900" indent="-342900"/>
            <a:r>
              <a:rPr lang="en-US" b="0"/>
              <a:t>phenomenon, which</a:t>
            </a:r>
          </a:p>
          <a:p>
            <a:pPr marL="342900" indent="-342900"/>
            <a:r>
              <a:rPr lang="en-US" b="0"/>
              <a:t>arises from</a:t>
            </a:r>
            <a:r>
              <a:rPr lang="en-US"/>
              <a:t> </a:t>
            </a:r>
            <a:r>
              <a:rPr lang="en-US" b="0"/>
              <a:t>(post-Starr!):</a:t>
            </a:r>
          </a:p>
          <a:p>
            <a:pPr marL="342900" indent="-342900">
              <a:buFontTx/>
              <a:buAutoNum type="alphaLcParenBoth"/>
            </a:pPr>
            <a:r>
              <a:rPr lang="en-US" b="0"/>
              <a:t> the </a:t>
            </a:r>
            <a:r>
              <a:rPr lang="en-US">
                <a:solidFill>
                  <a:srgbClr val="FF3300"/>
                </a:solidFill>
              </a:rPr>
              <a:t>mixability of PV</a:t>
            </a:r>
          </a:p>
          <a:p>
            <a:pPr marL="342900" indent="-342900">
              <a:buFontTx/>
              <a:buAutoNum type="alphaLcParenBoth"/>
            </a:pPr>
            <a:r>
              <a:rPr lang="en-US" b="0"/>
              <a:t> </a:t>
            </a:r>
            <a:r>
              <a:rPr lang="en-US">
                <a:solidFill>
                  <a:srgbClr val="FF3300"/>
                </a:solidFill>
              </a:rPr>
              <a:t>PV invertibility</a:t>
            </a:r>
            <a:r>
              <a:rPr lang="en-US" b="0"/>
              <a:t>.</a:t>
            </a:r>
            <a:endParaRPr lang="en-US" sz="1800" b="0"/>
          </a:p>
          <a:p>
            <a:pPr marL="342900" indent="-342900"/>
            <a:r>
              <a:rPr lang="en-US" sz="1800" b="0"/>
              <a:t>(PV = potential vorticity.)</a:t>
            </a:r>
          </a:p>
          <a:p>
            <a:pPr marL="342900" indent="-342900"/>
            <a:r>
              <a:rPr lang="en-US" b="0"/>
              <a:t>Vortex edge behaves</a:t>
            </a:r>
          </a:p>
          <a:p>
            <a:pPr marL="342900" indent="-342900"/>
            <a:r>
              <a:rPr lang="en-US" b="0"/>
              <a:t>quasi-elastically </a:t>
            </a:r>
            <a:r>
              <a:rPr lang="en-US" sz="2000" b="0"/>
              <a:t>–</a:t>
            </a:r>
            <a:r>
              <a:rPr lang="en-US" b="0"/>
              <a:t> via</a:t>
            </a:r>
          </a:p>
          <a:p>
            <a:pPr marL="342900" indent="-342900"/>
            <a:r>
              <a:rPr lang="en-US">
                <a:solidFill>
                  <a:srgbClr val="FF3300"/>
                </a:solidFill>
              </a:rPr>
              <a:t>Rossby-wave</a:t>
            </a:r>
          </a:p>
          <a:p>
            <a:pPr marL="342900" indent="-342900"/>
            <a:r>
              <a:rPr lang="en-US" b="0"/>
              <a:t>propagation mechanism</a:t>
            </a:r>
          </a:p>
          <a:p>
            <a:pPr marL="342900" indent="-342900"/>
            <a:endParaRPr lang="en-US" sz="2000" b="0"/>
          </a:p>
          <a:p>
            <a:pPr marL="342900" indent="-342900"/>
            <a:r>
              <a:rPr lang="en-US" sz="2000" b="0"/>
              <a:t>(google “</a:t>
            </a:r>
            <a:r>
              <a:rPr lang="en-GB" sz="2000" b="0"/>
              <a:t>Some dynamics that</a:t>
            </a:r>
          </a:p>
          <a:p>
            <a:pPr marL="342900" indent="-342900"/>
            <a:r>
              <a:rPr lang="en-GB" sz="2000" b="0"/>
              <a:t>is significant for chemistry”)</a:t>
            </a:r>
            <a:endParaRPr lang="en-US" sz="2000" b="0"/>
          </a:p>
        </p:txBody>
      </p:sp>
      <p:sp>
        <p:nvSpPr>
          <p:cNvPr id="458756" name="Freeform 4"/>
          <p:cNvSpPr>
            <a:spLocks/>
          </p:cNvSpPr>
          <p:nvPr/>
        </p:nvSpPr>
        <p:spPr bwMode="auto">
          <a:xfrm rot="1332228">
            <a:off x="4603750" y="2965450"/>
            <a:ext cx="1179513" cy="368300"/>
          </a:xfrm>
          <a:custGeom>
            <a:avLst/>
            <a:gdLst/>
            <a:ahLst/>
            <a:cxnLst>
              <a:cxn ang="0">
                <a:pos x="0" y="194"/>
              </a:cxn>
              <a:cxn ang="0">
                <a:pos x="158" y="204"/>
              </a:cxn>
              <a:cxn ang="0">
                <a:pos x="269" y="129"/>
              </a:cxn>
              <a:cxn ang="0">
                <a:pos x="353" y="27"/>
              </a:cxn>
              <a:cxn ang="0">
                <a:pos x="474" y="9"/>
              </a:cxn>
              <a:cxn ang="0">
                <a:pos x="539" y="83"/>
              </a:cxn>
              <a:cxn ang="0">
                <a:pos x="594" y="176"/>
              </a:cxn>
              <a:cxn ang="0">
                <a:pos x="687" y="213"/>
              </a:cxn>
              <a:cxn ang="0">
                <a:pos x="743" y="232"/>
              </a:cxn>
            </a:cxnLst>
            <a:rect l="0" t="0" r="r" b="b"/>
            <a:pathLst>
              <a:path w="743" h="232">
                <a:moveTo>
                  <a:pt x="0" y="194"/>
                </a:moveTo>
                <a:cubicBezTo>
                  <a:pt x="56" y="204"/>
                  <a:pt x="113" y="215"/>
                  <a:pt x="158" y="204"/>
                </a:cubicBezTo>
                <a:cubicBezTo>
                  <a:pt x="203" y="193"/>
                  <a:pt x="237" y="158"/>
                  <a:pt x="269" y="129"/>
                </a:cubicBezTo>
                <a:cubicBezTo>
                  <a:pt x="301" y="100"/>
                  <a:pt x="319" y="47"/>
                  <a:pt x="353" y="27"/>
                </a:cubicBezTo>
                <a:cubicBezTo>
                  <a:pt x="387" y="7"/>
                  <a:pt x="443" y="0"/>
                  <a:pt x="474" y="9"/>
                </a:cubicBezTo>
                <a:cubicBezTo>
                  <a:pt x="505" y="18"/>
                  <a:pt x="519" y="55"/>
                  <a:pt x="539" y="83"/>
                </a:cubicBezTo>
                <a:cubicBezTo>
                  <a:pt x="559" y="111"/>
                  <a:pt x="569" y="154"/>
                  <a:pt x="594" y="176"/>
                </a:cubicBezTo>
                <a:cubicBezTo>
                  <a:pt x="619" y="198"/>
                  <a:pt x="662" y="204"/>
                  <a:pt x="687" y="213"/>
                </a:cubicBezTo>
                <a:cubicBezTo>
                  <a:pt x="712" y="222"/>
                  <a:pt x="734" y="229"/>
                  <a:pt x="743" y="232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endParaRPr lang="en-GB"/>
          </a:p>
        </p:txBody>
      </p:sp>
      <p:sp>
        <p:nvSpPr>
          <p:cNvPr id="458757" name="Line 5"/>
          <p:cNvSpPr>
            <a:spLocks noChangeShapeType="1"/>
          </p:cNvSpPr>
          <p:nvPr/>
        </p:nvSpPr>
        <p:spPr bwMode="auto">
          <a:xfrm flipV="1">
            <a:off x="5203825" y="3025775"/>
            <a:ext cx="147638" cy="279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b" anchorCtr="1">
            <a:spAutoFit/>
          </a:bodyPr>
          <a:lstStyle/>
          <a:p>
            <a:endParaRPr lang="en-GB"/>
          </a:p>
        </p:txBody>
      </p:sp>
      <p:sp>
        <p:nvSpPr>
          <p:cNvPr id="458758" name="Line 6"/>
          <p:cNvSpPr>
            <a:spLocks noChangeShapeType="1"/>
          </p:cNvSpPr>
          <p:nvPr/>
        </p:nvSpPr>
        <p:spPr bwMode="auto">
          <a:xfrm flipV="1">
            <a:off x="5083175" y="3011488"/>
            <a:ext cx="117475" cy="2365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b" anchorCtr="1">
            <a:spAutoFit/>
          </a:bodyPr>
          <a:lstStyle/>
          <a:p>
            <a:endParaRPr lang="en-GB"/>
          </a:p>
        </p:txBody>
      </p:sp>
      <p:sp>
        <p:nvSpPr>
          <p:cNvPr id="458759" name="Line 7"/>
          <p:cNvSpPr>
            <a:spLocks noChangeShapeType="1"/>
          </p:cNvSpPr>
          <p:nvPr/>
        </p:nvSpPr>
        <p:spPr bwMode="auto">
          <a:xfrm flipV="1">
            <a:off x="5322888" y="3143250"/>
            <a:ext cx="103187" cy="2206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anchor="b" anchorCtr="1">
            <a:spAutoFit/>
          </a:bodyPr>
          <a:lstStyle/>
          <a:p>
            <a:endParaRPr lang="en-GB"/>
          </a:p>
        </p:txBody>
      </p:sp>
      <p:sp>
        <p:nvSpPr>
          <p:cNvPr id="458760" name="Text Box 8"/>
          <p:cNvSpPr txBox="1">
            <a:spLocks noChangeArrowheads="1"/>
          </p:cNvSpPr>
          <p:nvPr/>
        </p:nvSpPr>
        <p:spPr bwMode="auto">
          <a:xfrm>
            <a:off x="282575" y="5943600"/>
            <a:ext cx="3413125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Here’s a model experiment</a:t>
            </a:r>
          </a:p>
          <a:p>
            <a:r>
              <a:rPr lang="en-US" sz="2000">
                <a:solidFill>
                  <a:srgbClr val="FF3300"/>
                </a:solidFill>
              </a:rPr>
              <a:t>on a straightened-out jet: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0188" y="5492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endParaRPr lang="en-GB" sz="2800"/>
          </a:p>
          <a:p>
            <a:pPr>
              <a:lnSpc>
                <a:spcPct val="90000"/>
              </a:lnSpc>
              <a:buFontTx/>
              <a:buNone/>
            </a:pPr>
            <a:r>
              <a:rPr lang="en-GB" sz="2800"/>
              <a:t>  A shallow-water model stratosphere shows qualitatively the same features, though in more detail (W. A. Norton 1994, J. Atmos. Sci).   </a:t>
            </a:r>
            <a:r>
              <a:rPr lang="en-US" sz="2800">
                <a:hlinkClick r:id="rId2" action="ppaction://hlinkfile"/>
              </a:rPr>
              <a:t>Sequence 3.rm</a:t>
            </a:r>
            <a:r>
              <a:rPr lang="en-US" sz="2800"/>
              <a:t>    </a:t>
            </a:r>
            <a:r>
              <a:rPr lang="en-US" sz="2800">
                <a:hlinkClick r:id="rId3" action="ppaction://hlinkfile"/>
              </a:rPr>
              <a:t>Sequence 3.mov</a:t>
            </a:r>
            <a:endParaRPr lang="en-US" sz="2800"/>
          </a:p>
          <a:p>
            <a:pPr>
              <a:lnSpc>
                <a:spcPct val="90000"/>
              </a:lnSpc>
              <a:buFontTx/>
              <a:buNone/>
            </a:pP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Note: different map projection (polar stereographic).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/>
              <a:t>Note the quasi-elastic behaviour of the vortex edge, which acts as an </a:t>
            </a:r>
            <a:r>
              <a:rPr lang="en-US" sz="2400" b="1">
                <a:solidFill>
                  <a:srgbClr val="FF3300"/>
                </a:solidFill>
              </a:rPr>
              <a:t>eddy-transport barrier</a:t>
            </a:r>
            <a:r>
              <a:rPr lang="en-US" sz="24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gyroscopic pump in action:</a:t>
            </a:r>
            <a:endParaRPr lang="en-US"/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/>
              <a:t>CRISTA</a:t>
            </a:r>
          </a:p>
          <a:p>
            <a:pPr>
              <a:buFontTx/>
              <a:buNone/>
            </a:pPr>
            <a:r>
              <a:rPr lang="en-GB"/>
              <a:t>N</a:t>
            </a:r>
            <a:r>
              <a:rPr lang="en-GB" baseline="-25000"/>
              <a:t>2</a:t>
            </a:r>
            <a:r>
              <a:rPr lang="en-GB"/>
              <a:t>O</a:t>
            </a:r>
            <a:r>
              <a:rPr lang="en-GB">
                <a:cs typeface="Arial" pitchFamily="34" charset="0"/>
              </a:rPr>
              <a:t> </a:t>
            </a:r>
            <a:r>
              <a:rPr lang="en-GB"/>
              <a:t>in upper</a:t>
            </a:r>
          </a:p>
          <a:p>
            <a:pPr>
              <a:buFontTx/>
              <a:buNone/>
            </a:pPr>
            <a:r>
              <a:rPr lang="en-GB"/>
              <a:t>stratosphere,</a:t>
            </a:r>
          </a:p>
          <a:p>
            <a:pPr>
              <a:buFontTx/>
              <a:buNone/>
            </a:pPr>
            <a:r>
              <a:rPr lang="en-GB"/>
              <a:t>courtesy</a:t>
            </a:r>
          </a:p>
          <a:p>
            <a:pPr>
              <a:buFontTx/>
              <a:buNone/>
            </a:pPr>
            <a:r>
              <a:rPr lang="en-GB"/>
              <a:t>Martin</a:t>
            </a:r>
          </a:p>
          <a:p>
            <a:pPr>
              <a:buFontTx/>
              <a:buNone/>
            </a:pPr>
            <a:r>
              <a:rPr lang="en-GB"/>
              <a:t>Riese</a:t>
            </a:r>
            <a:endParaRPr lang="en-US"/>
          </a:p>
        </p:txBody>
      </p:sp>
      <p:pic>
        <p:nvPicPr>
          <p:cNvPr id="466948" name="Picture 4" descr="crista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6524625"/>
            <a:ext cx="4667250" cy="4762500"/>
          </a:xfrm>
          <a:prstGeom prst="rect">
            <a:avLst/>
          </a:prstGeom>
          <a:noFill/>
        </p:spPr>
      </p:pic>
      <p:pic>
        <p:nvPicPr>
          <p:cNvPr id="466949" name="Picture 5" descr="crista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412875"/>
            <a:ext cx="4667250" cy="4762500"/>
          </a:xfrm>
          <a:prstGeom prst="rect">
            <a:avLst/>
          </a:prstGeom>
          <a:noFill/>
        </p:spPr>
      </p:pic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485775" y="6032500"/>
            <a:ext cx="7404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websearch “dynamics that is significant for chemistry”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519113" y="5581650"/>
            <a:ext cx="4284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For a tutorial on the dynamics,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91101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</a:t>
            </a:r>
            <a:r>
              <a:rPr lang="en-GB" sz="1800" b="0" dirty="0" smtClean="0"/>
              <a:t>system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en-GB" sz="1800" b="0" dirty="0" smtClean="0">
                <a:cs typeface="Arial" pitchFamily="34" charset="0"/>
              </a:rPr>
              <a:t>«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0" dirty="0" smtClean="0"/>
              <a:t>).  </a:t>
            </a:r>
            <a:r>
              <a:rPr lang="en-GB" sz="1800" b="0" dirty="0"/>
              <a:t>Concept of “</a:t>
            </a:r>
            <a:r>
              <a:rPr lang="en-GB" sz="1800" dirty="0"/>
              <a:t>gyroscopic pumping</a:t>
            </a:r>
            <a:r>
              <a:rPr lang="en-GB" sz="1800" b="0" dirty="0" smtClean="0"/>
              <a:t>”.</a:t>
            </a:r>
            <a:endParaRPr lang="en-GB" sz="1800" b="0" dirty="0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5464" y="72570"/>
            <a:ext cx="2826429" cy="547688"/>
          </a:xfrm>
        </p:spPr>
        <p:txBody>
          <a:bodyPr/>
          <a:lstStyle/>
          <a:p>
            <a:r>
              <a:rPr lang="en-GB" sz="2000" dirty="0" smtClean="0"/>
              <a:t>Scientific background: </a:t>
            </a:r>
            <a:endParaRPr lang="en-US" sz="2000" dirty="0"/>
          </a:p>
        </p:txBody>
      </p:sp>
      <p:pic>
        <p:nvPicPr>
          <p:cNvPr id="278532" name="Picture 4" descr="dipole-mini-c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979625">
            <a:off x="0" y="7075488"/>
            <a:ext cx="542925" cy="747712"/>
          </a:xfrm>
          <a:prstGeom prst="rect">
            <a:avLst/>
          </a:prstGeom>
          <a:noFill/>
        </p:spPr>
      </p:pic>
      <p:sp>
        <p:nvSpPr>
          <p:cNvPr id="278542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278543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076325" y="7232650"/>
            <a:ext cx="396875" cy="309563"/>
            <a:chOff x="296" y="2492"/>
            <a:chExt cx="250" cy="195"/>
          </a:xfrm>
        </p:grpSpPr>
        <p:sp>
          <p:nvSpPr>
            <p:cNvPr id="278545" name="Text Box 17"/>
            <p:cNvSpPr txBox="1">
              <a:spLocks noChangeArrowheads="1"/>
            </p:cNvSpPr>
            <p:nvPr/>
          </p:nvSpPr>
          <p:spPr bwMode="auto">
            <a:xfrm rot="36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8546" name="Oval 18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8548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07375" cy="946150"/>
          </a:xfrm>
        </p:spPr>
        <p:txBody>
          <a:bodyPr/>
          <a:lstStyle/>
          <a:p>
            <a:r>
              <a:rPr lang="en-GB" sz="2800"/>
              <a:t>acoustic waves:                  gravity waves:</a:t>
            </a:r>
            <a:endParaRPr lang="en-US" sz="2800"/>
          </a:p>
        </p:txBody>
      </p:sp>
      <p:pic>
        <p:nvPicPr>
          <p:cNvPr id="153605" name="Picture 5" descr="tacho-raypat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8538"/>
            <a:ext cx="8991600" cy="4900612"/>
          </a:xfrm>
          <a:prstGeom prst="rect">
            <a:avLst/>
          </a:prstGeom>
          <a:noFill/>
        </p:spPr>
      </p:pic>
      <p:sp>
        <p:nvSpPr>
          <p:cNvPr id="153606" name="Rectangle 6"/>
          <p:cNvSpPr>
            <a:spLocks noChangeArrowheads="1"/>
          </p:cNvSpPr>
          <p:nvPr/>
        </p:nvSpPr>
        <p:spPr bwMode="auto">
          <a:xfrm>
            <a:off x="3679825" y="1371600"/>
            <a:ext cx="412750" cy="3476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3607" name="Rectangle 7"/>
          <p:cNvSpPr>
            <a:spLocks noChangeArrowheads="1"/>
          </p:cNvSpPr>
          <p:nvPr/>
        </p:nvSpPr>
        <p:spPr bwMode="auto">
          <a:xfrm>
            <a:off x="0" y="1546225"/>
            <a:ext cx="804863" cy="5222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4637088" y="1458913"/>
            <a:ext cx="609600" cy="5445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3609" name="Rectangle 9"/>
          <p:cNvSpPr>
            <a:spLocks noChangeArrowheads="1"/>
          </p:cNvSpPr>
          <p:nvPr/>
        </p:nvSpPr>
        <p:spPr bwMode="auto">
          <a:xfrm>
            <a:off x="652463" y="5529263"/>
            <a:ext cx="544512" cy="501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3610" name="Rectangle 10"/>
          <p:cNvSpPr>
            <a:spLocks noChangeArrowheads="1"/>
          </p:cNvSpPr>
          <p:nvPr/>
        </p:nvSpPr>
        <p:spPr bwMode="auto">
          <a:xfrm>
            <a:off x="5072063" y="5116513"/>
            <a:ext cx="327025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3611" name="Rectangle 11"/>
          <p:cNvSpPr>
            <a:spLocks noChangeArrowheads="1"/>
          </p:cNvSpPr>
          <p:nvPr/>
        </p:nvSpPr>
        <p:spPr bwMode="auto">
          <a:xfrm>
            <a:off x="5856288" y="2765425"/>
            <a:ext cx="130175" cy="107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4900" y="228600"/>
            <a:ext cx="5045075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430213" y="290513"/>
            <a:ext cx="2117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Hill et al 1996,</a:t>
            </a:r>
          </a:p>
          <a:p>
            <a:r>
              <a:rPr lang="en-GB" b="0"/>
              <a:t>Science </a:t>
            </a:r>
            <a:r>
              <a:rPr lang="en-GB"/>
              <a:t>272</a:t>
            </a:r>
            <a:r>
              <a:rPr lang="en-GB" b="0"/>
              <a:t>: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4900" y="228600"/>
            <a:ext cx="5045075" cy="574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430213" y="290513"/>
            <a:ext cx="21177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Hill et al 1996,</a:t>
            </a:r>
          </a:p>
          <a:p>
            <a:r>
              <a:rPr lang="en-GB" b="0"/>
              <a:t>Science </a:t>
            </a:r>
            <a:r>
              <a:rPr lang="en-GB"/>
              <a:t>272</a:t>
            </a:r>
            <a:r>
              <a:rPr lang="en-GB" b="0"/>
              <a:t>:</a:t>
            </a:r>
            <a:endParaRPr lang="en-US" b="0"/>
          </a:p>
        </p:txBody>
      </p:sp>
      <p:sp>
        <p:nvSpPr>
          <p:cNvPr id="187396" name="Text Box 4"/>
          <p:cNvSpPr txBox="1">
            <a:spLocks noChangeArrowheads="1"/>
          </p:cNvSpPr>
          <p:nvPr/>
        </p:nvSpPr>
        <p:spPr bwMode="auto">
          <a:xfrm>
            <a:off x="579438" y="4171950"/>
            <a:ext cx="2000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Error bars</a:t>
            </a:r>
          </a:p>
          <a:p>
            <a:r>
              <a:rPr lang="en-GB" b="0"/>
              <a:t>are </a:t>
            </a:r>
            <a:r>
              <a:rPr lang="en-GB" b="0">
                <a:solidFill>
                  <a:srgbClr val="FF3300"/>
                </a:solidFill>
              </a:rPr>
              <a:t>multiplied</a:t>
            </a:r>
          </a:p>
          <a:p>
            <a:r>
              <a:rPr lang="en-GB" b="0">
                <a:solidFill>
                  <a:srgbClr val="FF3300"/>
                </a:solidFill>
              </a:rPr>
              <a:t>by 200</a:t>
            </a:r>
            <a:r>
              <a:rPr lang="en-GB" b="0"/>
              <a:t>…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81" name="Picture 5" descr="tacho-omega-jcd-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875" y="42863"/>
            <a:ext cx="7529513" cy="6526212"/>
          </a:xfrm>
          <a:prstGeom prst="rect">
            <a:avLst/>
          </a:prstGeom>
          <a:noFill/>
        </p:spPr>
      </p:pic>
      <p:sp>
        <p:nvSpPr>
          <p:cNvPr id="152582" name="Text Box 6"/>
          <p:cNvSpPr txBox="1">
            <a:spLocks noChangeArrowheads="1"/>
          </p:cNvSpPr>
          <p:nvPr/>
        </p:nvSpPr>
        <p:spPr bwMode="auto">
          <a:xfrm>
            <a:off x="8421688" y="1900238"/>
            <a:ext cx="43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/7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solar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2263" y="2100263"/>
            <a:ext cx="3419475" cy="3419475"/>
          </a:xfrm>
          <a:prstGeom prst="rect">
            <a:avLst/>
          </a:prstGeom>
          <a:noFill/>
        </p:spPr>
      </p:pic>
      <p:sp>
        <p:nvSpPr>
          <p:cNvPr id="175107" name="Text Box 3"/>
          <p:cNvSpPr txBox="1">
            <a:spLocks noChangeArrowheads="1"/>
          </p:cNvSpPr>
          <p:nvPr/>
        </p:nvSpPr>
        <p:spPr bwMode="auto">
          <a:xfrm>
            <a:off x="447675" y="131763"/>
            <a:ext cx="859313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b="0"/>
              <a:t>Spiegel and Zahn 1992 proposal </a:t>
            </a:r>
            <a:r>
              <a:rPr lang="en-GB" b="0">
                <a:solidFill>
                  <a:srgbClr val="FF3300"/>
                </a:solidFill>
              </a:rPr>
              <a:t>not</a:t>
            </a:r>
            <a:r>
              <a:rPr lang="en-GB" b="0"/>
              <a:t> viable,  because of the</a:t>
            </a:r>
          </a:p>
          <a:p>
            <a:pPr algn="ctr"/>
            <a:r>
              <a:rPr lang="en-GB" b="0"/>
              <a:t>PV-conserving, </a:t>
            </a:r>
            <a:r>
              <a:rPr lang="en-GB" b="0">
                <a:solidFill>
                  <a:srgbClr val="FF3300"/>
                </a:solidFill>
              </a:rPr>
              <a:t>anti-frictional</a:t>
            </a:r>
            <a:r>
              <a:rPr lang="en-GB" b="0"/>
              <a:t> properties of stratified turbulence</a:t>
            </a:r>
          </a:p>
          <a:p>
            <a:pPr algn="ctr"/>
            <a:r>
              <a:rPr lang="en-GB" b="0"/>
              <a:t> (layerwise-2D turbulence)</a:t>
            </a:r>
          </a:p>
          <a:p>
            <a:pPr algn="ctr"/>
            <a:endParaRPr lang="en-GB" b="0"/>
          </a:p>
          <a:p>
            <a:pPr algn="ctr"/>
            <a:r>
              <a:rPr lang="en-GB" b="0"/>
              <a:t>Remedy proposed by Gough &amp; McI. 1998: Nature </a:t>
            </a:r>
            <a:r>
              <a:rPr lang="en-GB"/>
              <a:t>394</a:t>
            </a:r>
            <a:r>
              <a:rPr lang="en-GB" b="0"/>
              <a:t>, 755:</a:t>
            </a:r>
            <a:endParaRPr lang="en-US" b="0"/>
          </a:p>
        </p:txBody>
      </p:sp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1062038" y="2943225"/>
            <a:ext cx="165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FF00"/>
                </a:solidFill>
              </a:rPr>
              <a:t>Field-free!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711200" y="5537200"/>
            <a:ext cx="76565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GM98 also argued for the </a:t>
            </a:r>
            <a:r>
              <a:rPr lang="en-GB" b="0">
                <a:solidFill>
                  <a:srgbClr val="FF3300"/>
                </a:solidFill>
              </a:rPr>
              <a:t>inevitability</a:t>
            </a:r>
            <a:r>
              <a:rPr lang="en-GB" b="0"/>
              <a:t>, not merely the</a:t>
            </a:r>
          </a:p>
          <a:p>
            <a:r>
              <a:rPr lang="en-GB" b="0"/>
              <a:t>possibility, of the interior magnetic field, (a) to stop HSZ</a:t>
            </a:r>
          </a:p>
          <a:p>
            <a:r>
              <a:rPr lang="en-GB" b="0"/>
              <a:t>burrowing, and (b) to constrain rotation in interior..</a:t>
            </a:r>
            <a:endParaRPr lang="en-US" b="0"/>
          </a:p>
        </p:txBody>
      </p:sp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1063625" y="4106863"/>
            <a:ext cx="14922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/>
              <a:t>(plus toroidal</a:t>
            </a:r>
          </a:p>
          <a:p>
            <a:r>
              <a:rPr lang="en-US" sz="1800" b="0"/>
              <a:t>component</a:t>
            </a:r>
          </a:p>
          <a:p>
            <a:r>
              <a:rPr lang="en-US" sz="1800" b="0"/>
              <a:t>to stabilize)</a:t>
            </a:r>
          </a:p>
        </p:txBody>
      </p:sp>
      <p:sp>
        <p:nvSpPr>
          <p:cNvPr id="175111" name="Line 7"/>
          <p:cNvSpPr>
            <a:spLocks noChangeShapeType="1"/>
          </p:cNvSpPr>
          <p:nvPr/>
        </p:nvSpPr>
        <p:spPr bwMode="auto">
          <a:xfrm>
            <a:off x="2416175" y="4614863"/>
            <a:ext cx="141605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8859838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0467" name="Text Box 3"/>
          <p:cNvSpPr txBox="1">
            <a:spLocks noChangeArrowheads="1"/>
          </p:cNvSpPr>
          <p:nvPr/>
        </p:nvSpPr>
        <p:spPr bwMode="auto">
          <a:xfrm>
            <a:off x="1085850" y="5124450"/>
            <a:ext cx="4611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Colours: angular velocity</a:t>
            </a:r>
          </a:p>
          <a:p>
            <a:r>
              <a:rPr lang="en-GB" b="0"/>
              <a:t>Contours: poloidal magnetic field</a:t>
            </a:r>
            <a:endParaRPr lang="en-US" b="0"/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7304088" y="255588"/>
            <a:ext cx="13287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0"/>
              <a:t>A&amp;A 2006</a:t>
            </a:r>
            <a:endParaRPr 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563" y="1689100"/>
            <a:ext cx="8270875" cy="394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125413" y="328613"/>
            <a:ext cx="89360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Stabilizing toroidal component must be comparable in magnitude</a:t>
            </a:r>
          </a:p>
          <a:p>
            <a:r>
              <a:rPr lang="en-GB" b="0"/>
              <a:t>to poloidal cpt (Braithwaite &amp; Spruit 2004, Nature 431, 819):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Kink-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3850" y="1301750"/>
            <a:ext cx="6400800" cy="4254500"/>
          </a:xfrm>
          <a:prstGeom prst="rect">
            <a:avLst/>
          </a:prstGeom>
          <a:noFill/>
        </p:spPr>
      </p:pic>
      <p:sp>
        <p:nvSpPr>
          <p:cNvPr id="181251" name="Oval 3"/>
          <p:cNvSpPr>
            <a:spLocks noChangeArrowheads="1"/>
          </p:cNvSpPr>
          <p:nvPr/>
        </p:nvSpPr>
        <p:spPr bwMode="auto">
          <a:xfrm>
            <a:off x="1441450" y="1087438"/>
            <a:ext cx="914400" cy="63182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1047750" y="339725"/>
            <a:ext cx="7386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rgbClr val="FF3300"/>
                </a:solidFill>
              </a:rPr>
              <a:t>However</a:t>
            </a:r>
            <a:r>
              <a:rPr lang="en-US" b="0"/>
              <a:t> </a:t>
            </a:r>
            <a:r>
              <a:rPr lang="en-US" b="0">
                <a:latin typeface=""/>
              </a:rPr>
              <a:t>– high-latitude </a:t>
            </a:r>
            <a:r>
              <a:rPr lang="en-US" b="0"/>
              <a:t>descent can’t be</a:t>
            </a:r>
            <a:r>
              <a:rPr lang="en-US" b="0">
                <a:latin typeface=""/>
              </a:rPr>
              <a:t> f</a:t>
            </a:r>
            <a:r>
              <a:rPr lang="en-US" b="0"/>
              <a:t>ield-free,</a:t>
            </a:r>
          </a:p>
          <a:p>
            <a:r>
              <a:rPr lang="en-US" b="0"/>
              <a:t>because of Spruit-Tayler dynamo (Spruit 2002, A&amp;A):</a:t>
            </a: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449263" y="5510213"/>
            <a:ext cx="8456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Dynamo loop closed by vertical shear, e.g. of shellular</a:t>
            </a:r>
          </a:p>
          <a:p>
            <a:r>
              <a:rPr lang="en-GB" b="0"/>
              <a:t>solid rotation.  Stable stratification </a:t>
            </a:r>
            <a:r>
              <a:rPr lang="en-GB" b="0">
                <a:cs typeface="Arial" pitchFamily="34" charset="0"/>
              </a:rPr>
              <a:t>→</a:t>
            </a:r>
            <a:r>
              <a:rPr lang="en-GB" b="0"/>
              <a:t> motion nearly horizontal</a:t>
            </a:r>
            <a:endParaRPr lang="en-US" b="0"/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41288" y="1908175"/>
            <a:ext cx="20145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Tayler</a:t>
            </a:r>
          </a:p>
          <a:p>
            <a:r>
              <a:rPr lang="en-GB" b="0"/>
              <a:t>(stratification-</a:t>
            </a:r>
          </a:p>
          <a:p>
            <a:r>
              <a:rPr lang="en-GB" b="0"/>
              <a:t>constrained)</a:t>
            </a:r>
          </a:p>
          <a:p>
            <a:r>
              <a:rPr lang="en-GB" b="0"/>
              <a:t>pinch/kink</a:t>
            </a:r>
          </a:p>
          <a:p>
            <a:r>
              <a:rPr lang="en-GB" b="0"/>
              <a:t>instability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tacho-cartoon1"/>
          <p:cNvPicPr>
            <a:picLocks noChangeAspect="1" noChangeArrowheads="1"/>
          </p:cNvPicPr>
          <p:nvPr/>
        </p:nvPicPr>
        <p:blipFill>
          <a:blip r:embed="rId2" cstate="print">
            <a:lum bright="-26000" contrast="60000"/>
          </a:blip>
          <a:srcRect/>
          <a:stretch>
            <a:fillRect/>
          </a:stretch>
        </p:blipFill>
        <p:spPr bwMode="auto">
          <a:xfrm rot="21480000">
            <a:off x="2592388" y="-36513"/>
            <a:ext cx="4641850" cy="68373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tacho-cartoon2"/>
          <p:cNvPicPr>
            <a:picLocks noChangeAspect="1" noChangeArrowheads="1"/>
          </p:cNvPicPr>
          <p:nvPr/>
        </p:nvPicPr>
        <p:blipFill>
          <a:blip r:embed="rId2" cstate="print">
            <a:lum bright="-22000" contrast="62000"/>
          </a:blip>
          <a:srcRect/>
          <a:stretch>
            <a:fillRect/>
          </a:stretch>
        </p:blipFill>
        <p:spPr bwMode="auto">
          <a:xfrm rot="21540000">
            <a:off x="2193925" y="0"/>
            <a:ext cx="5053013" cy="6888163"/>
          </a:xfrm>
          <a:prstGeom prst="rect">
            <a:avLst/>
          </a:prstGeom>
          <a:noFill/>
        </p:spPr>
      </p:pic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0" y="1179513"/>
            <a:ext cx="2581275" cy="5740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911018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</a:t>
            </a:r>
            <a:r>
              <a:rPr lang="en-GB" sz="1800" b="0" dirty="0" smtClean="0"/>
              <a:t>system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en-GB" sz="1800" b="0" dirty="0" smtClean="0">
                <a:cs typeface="Arial" pitchFamily="34" charset="0"/>
              </a:rPr>
              <a:t>«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0" dirty="0" smtClean="0"/>
              <a:t>).  </a:t>
            </a:r>
            <a:r>
              <a:rPr lang="en-GB" sz="1800" b="0" dirty="0"/>
              <a:t>Concept of “</a:t>
            </a:r>
            <a:r>
              <a:rPr lang="en-GB" sz="1800" dirty="0"/>
              <a:t>gyroscopic pumping</a:t>
            </a:r>
            <a:r>
              <a:rPr lang="en-GB" sz="1800" b="0" dirty="0" smtClean="0"/>
              <a:t>”.</a:t>
            </a:r>
            <a:endParaRPr lang="en-GB" sz="1800" b="0" dirty="0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5464" y="72570"/>
            <a:ext cx="2826429" cy="547688"/>
          </a:xfrm>
        </p:spPr>
        <p:txBody>
          <a:bodyPr/>
          <a:lstStyle/>
          <a:p>
            <a:r>
              <a:rPr lang="en-GB" sz="2000" dirty="0" smtClean="0"/>
              <a:t>Scientific background: </a:t>
            </a:r>
            <a:endParaRPr lang="en-US" sz="2000" dirty="0"/>
          </a:p>
        </p:txBody>
      </p:sp>
      <p:pic>
        <p:nvPicPr>
          <p:cNvPr id="278532" name="Picture 4" descr="dipole-mini-c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979625">
            <a:off x="0" y="7075488"/>
            <a:ext cx="542925" cy="747712"/>
          </a:xfrm>
          <a:prstGeom prst="rect">
            <a:avLst/>
          </a:prstGeom>
          <a:noFill/>
        </p:spPr>
      </p:pic>
      <p:sp>
        <p:nvSpPr>
          <p:cNvPr id="278542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278543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76325" y="7232650"/>
            <a:ext cx="396875" cy="309563"/>
            <a:chOff x="296" y="2492"/>
            <a:chExt cx="250" cy="195"/>
          </a:xfrm>
        </p:grpSpPr>
        <p:sp>
          <p:nvSpPr>
            <p:cNvPr id="278545" name="Text Box 17"/>
            <p:cNvSpPr txBox="1">
              <a:spLocks noChangeArrowheads="1"/>
            </p:cNvSpPr>
            <p:nvPr/>
          </p:nvSpPr>
          <p:spPr bwMode="auto">
            <a:xfrm rot="36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8546" name="Oval 18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8548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 bwMode="auto">
          <a:xfrm>
            <a:off x="4441371" y="1240971"/>
            <a:ext cx="809898" cy="287383"/>
          </a:xfrm>
          <a:prstGeom prst="rect">
            <a:avLst/>
          </a:prstGeom>
          <a:solidFill>
            <a:srgbClr val="FFFF00">
              <a:alpha val="56863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tacho-cartoon3"/>
          <p:cNvPicPr>
            <a:picLocks noChangeAspect="1" noChangeArrowheads="1"/>
          </p:cNvPicPr>
          <p:nvPr/>
        </p:nvPicPr>
        <p:blipFill>
          <a:blip r:embed="rId2" cstate="print">
            <a:lum bright="-18000" contrast="62000"/>
          </a:blip>
          <a:srcRect/>
          <a:stretch>
            <a:fillRect/>
          </a:stretch>
        </p:blipFill>
        <p:spPr bwMode="auto">
          <a:xfrm rot="21420000">
            <a:off x="2216150" y="88900"/>
            <a:ext cx="4962525" cy="6773863"/>
          </a:xfrm>
          <a:prstGeom prst="rect">
            <a:avLst/>
          </a:prstGeom>
          <a:noFill/>
        </p:spPr>
      </p:pic>
      <p:sp>
        <p:nvSpPr>
          <p:cNvPr id="169987" name="Oval 3"/>
          <p:cNvSpPr>
            <a:spLocks noChangeArrowheads="1"/>
          </p:cNvSpPr>
          <p:nvPr/>
        </p:nvSpPr>
        <p:spPr bwMode="auto">
          <a:xfrm>
            <a:off x="1970088" y="0"/>
            <a:ext cx="223837" cy="540543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auto">
          <a:xfrm>
            <a:off x="0" y="2012950"/>
            <a:ext cx="2620963" cy="49482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tacho-spruittayler-cleaned"/>
          <p:cNvPicPr>
            <a:picLocks noChangeAspect="1" noChangeArrowheads="1"/>
          </p:cNvPicPr>
          <p:nvPr/>
        </p:nvPicPr>
        <p:blipFill>
          <a:blip r:embed="rId2" cstate="print">
            <a:lum bright="-12000" contrast="40000"/>
          </a:blip>
          <a:srcRect/>
          <a:stretch>
            <a:fillRect/>
          </a:stretch>
        </p:blipFill>
        <p:spPr bwMode="auto">
          <a:xfrm>
            <a:off x="1778000" y="-53975"/>
            <a:ext cx="5056188" cy="6958013"/>
          </a:xfrm>
          <a:prstGeom prst="rect">
            <a:avLst/>
          </a:prstGeom>
          <a:noFill/>
        </p:spPr>
      </p:pic>
      <p:sp>
        <p:nvSpPr>
          <p:cNvPr id="172035" name="Rectangle 3"/>
          <p:cNvSpPr>
            <a:spLocks noChangeArrowheads="1"/>
          </p:cNvSpPr>
          <p:nvPr/>
        </p:nvSpPr>
        <p:spPr bwMode="auto">
          <a:xfrm rot="-303805">
            <a:off x="1400175" y="2528888"/>
            <a:ext cx="463550" cy="6111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>
                <a:solidFill>
                  <a:srgbClr val="FF3300"/>
                </a:solidFill>
              </a:rPr>
              <a:t>greatly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365125"/>
            <a:ext cx="83439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14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60575"/>
            <a:ext cx="888365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365125"/>
            <a:ext cx="834390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7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8" y="2060575"/>
            <a:ext cx="888365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5919788" y="6111875"/>
            <a:ext cx="3019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Self-consistent model</a:t>
            </a:r>
          </a:p>
          <a:p>
            <a:r>
              <a:rPr lang="en-US" sz="2000">
                <a:solidFill>
                  <a:srgbClr val="FF3300"/>
                </a:solidFill>
              </a:rPr>
              <a:t>in polar-cap approx’n</a:t>
            </a:r>
            <a:r>
              <a:rPr lang="en-US" sz="2000">
                <a:solidFill>
                  <a:srgbClr val="FF3300"/>
                </a:solidFill>
                <a:cs typeface="Arial" pitchFamily="34" charset="0"/>
              </a:rPr>
              <a:t>→</a:t>
            </a:r>
            <a:endParaRPr lang="en-US" sz="2000"/>
          </a:p>
        </p:txBody>
      </p:sp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5853113" y="3124200"/>
            <a:ext cx="27638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3300"/>
                </a:solidFill>
              </a:rPr>
              <a:t>Define vertical coord.</a:t>
            </a:r>
          </a:p>
          <a:p>
            <a:r>
              <a:rPr lang="en-US" i="1">
                <a:solidFill>
                  <a:srgbClr val="FF3300"/>
                </a:solidFill>
                <a:latin typeface="Bell MT" pitchFamily="18" charset="0"/>
              </a:rPr>
              <a:t>z = R </a:t>
            </a:r>
            <a:r>
              <a:rPr lang="en-US" b="0" i="1">
                <a:solidFill>
                  <a:srgbClr val="FF3300"/>
                </a:solidFill>
                <a:latin typeface=""/>
              </a:rPr>
              <a:t>–</a:t>
            </a:r>
            <a:r>
              <a:rPr lang="en-US" i="1">
                <a:solidFill>
                  <a:srgbClr val="FF3300"/>
                </a:solidFill>
                <a:latin typeface="Bell MT" pitchFamily="18" charset="0"/>
              </a:rPr>
              <a:t> R</a:t>
            </a:r>
            <a:r>
              <a:rPr lang="en-US" baseline="-25000">
                <a:solidFill>
                  <a:srgbClr val="FF3300"/>
                </a:solidFill>
              </a:rPr>
              <a:t>helium</a:t>
            </a:r>
          </a:p>
        </p:txBody>
      </p:sp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7219950" y="1658938"/>
            <a:ext cx="19240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(&amp; maybe MRI too,</a:t>
            </a:r>
          </a:p>
          <a:p>
            <a:r>
              <a:rPr lang="en-GB" sz="1600" b="0"/>
              <a:t>Parfrey-Menou ’07)</a:t>
            </a:r>
            <a:endParaRPr lang="en-US" sz="1600" b="0"/>
          </a:p>
        </p:txBody>
      </p:sp>
      <p:sp>
        <p:nvSpPr>
          <p:cNvPr id="197639" name="Line 7"/>
          <p:cNvSpPr>
            <a:spLocks noChangeShapeType="1"/>
          </p:cNvSpPr>
          <p:nvPr/>
        </p:nvSpPr>
        <p:spPr bwMode="auto">
          <a:xfrm flipH="1" flipV="1">
            <a:off x="5718175" y="1436688"/>
            <a:ext cx="2424113" cy="290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5" y="409575"/>
            <a:ext cx="6723063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7642225" y="5791200"/>
            <a:ext cx="369888" cy="282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2517" name="Rectangle 5"/>
          <p:cNvSpPr>
            <a:spLocks noChangeArrowheads="1"/>
          </p:cNvSpPr>
          <p:nvPr/>
        </p:nvSpPr>
        <p:spPr bwMode="auto">
          <a:xfrm>
            <a:off x="4354513" y="392113"/>
            <a:ext cx="434975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0" i="1">
                <a:latin typeface=""/>
              </a:rPr>
              <a:t>–</a:t>
            </a:r>
          </a:p>
        </p:txBody>
      </p:sp>
      <p:sp>
        <p:nvSpPr>
          <p:cNvPr id="192519" name="Text Box 7"/>
          <p:cNvSpPr txBox="1">
            <a:spLocks noChangeArrowheads="1"/>
          </p:cNvSpPr>
          <p:nvPr/>
        </p:nvSpPr>
        <p:spPr bwMode="auto">
          <a:xfrm>
            <a:off x="868363" y="34290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>
                <a:latin typeface=""/>
              </a:rPr>
              <a:t>–</a:t>
            </a:r>
          </a:p>
        </p:txBody>
      </p:sp>
      <p:sp>
        <p:nvSpPr>
          <p:cNvPr id="192520" name="Rectangle 8"/>
          <p:cNvSpPr>
            <a:spLocks noChangeArrowheads="1"/>
          </p:cNvSpPr>
          <p:nvPr/>
        </p:nvSpPr>
        <p:spPr bwMode="auto">
          <a:xfrm>
            <a:off x="1131888" y="5551488"/>
            <a:ext cx="6640512" cy="6746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5" y="409575"/>
            <a:ext cx="6723063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4019" name="Rectangle 3"/>
          <p:cNvSpPr>
            <a:spLocks noChangeArrowheads="1"/>
          </p:cNvSpPr>
          <p:nvPr/>
        </p:nvSpPr>
        <p:spPr bwMode="auto">
          <a:xfrm>
            <a:off x="7642225" y="5791200"/>
            <a:ext cx="369888" cy="282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4020" name="Rectangle 4"/>
          <p:cNvSpPr>
            <a:spLocks noChangeArrowheads="1"/>
          </p:cNvSpPr>
          <p:nvPr/>
        </p:nvSpPr>
        <p:spPr bwMode="auto">
          <a:xfrm>
            <a:off x="4354513" y="392113"/>
            <a:ext cx="434975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0" i="1">
                <a:latin typeface=""/>
              </a:rPr>
              <a:t>–</a:t>
            </a:r>
          </a:p>
        </p:txBody>
      </p:sp>
      <p:sp>
        <p:nvSpPr>
          <p:cNvPr id="214021" name="Text Box 5"/>
          <p:cNvSpPr txBox="1">
            <a:spLocks noChangeArrowheads="1"/>
          </p:cNvSpPr>
          <p:nvPr/>
        </p:nvSpPr>
        <p:spPr bwMode="auto">
          <a:xfrm>
            <a:off x="868363" y="34290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>
                <a:latin typeface=""/>
              </a:rPr>
              <a:t>–</a:t>
            </a:r>
          </a:p>
        </p:txBody>
      </p:sp>
      <p:sp>
        <p:nvSpPr>
          <p:cNvPr id="214022" name="Rectangle 6"/>
          <p:cNvSpPr>
            <a:spLocks noChangeArrowheads="1"/>
          </p:cNvSpPr>
          <p:nvPr/>
        </p:nvSpPr>
        <p:spPr bwMode="auto">
          <a:xfrm>
            <a:off x="1131888" y="5551488"/>
            <a:ext cx="6640512" cy="6746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5354638" y="1720850"/>
            <a:ext cx="307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3300"/>
                </a:solidFill>
              </a:rPr>
              <a:t>(Wood-McI 2007, AIP Proc)</a:t>
            </a:r>
            <a:endParaRPr lang="en-US" sz="1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675" y="409575"/>
            <a:ext cx="6723063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7642225" y="5791200"/>
            <a:ext cx="369888" cy="2825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6612" name="Rectangle 4"/>
          <p:cNvSpPr>
            <a:spLocks noChangeArrowheads="1"/>
          </p:cNvSpPr>
          <p:nvPr/>
        </p:nvSpPr>
        <p:spPr bwMode="auto">
          <a:xfrm>
            <a:off x="4354513" y="392113"/>
            <a:ext cx="434975" cy="2381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0" i="1">
                <a:latin typeface=""/>
              </a:rPr>
              <a:t>–</a:t>
            </a:r>
          </a:p>
        </p:txBody>
      </p:sp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868363" y="34290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>
                <a:latin typeface=""/>
              </a:rPr>
              <a:t>–</a:t>
            </a:r>
          </a:p>
        </p:txBody>
      </p:sp>
      <p:sp>
        <p:nvSpPr>
          <p:cNvPr id="196614" name="Line 6"/>
          <p:cNvSpPr>
            <a:spLocks noChangeShapeType="1"/>
          </p:cNvSpPr>
          <p:nvPr/>
        </p:nvSpPr>
        <p:spPr bwMode="auto">
          <a:xfrm flipV="1">
            <a:off x="5203825" y="3460750"/>
            <a:ext cx="565150" cy="6096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6615" name="Line 7"/>
          <p:cNvSpPr>
            <a:spLocks noChangeShapeType="1"/>
          </p:cNvSpPr>
          <p:nvPr/>
        </p:nvSpPr>
        <p:spPr bwMode="auto">
          <a:xfrm flipV="1">
            <a:off x="5526088" y="4025900"/>
            <a:ext cx="565150" cy="67627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6616" name="Line 8"/>
          <p:cNvSpPr>
            <a:spLocks noChangeShapeType="1"/>
          </p:cNvSpPr>
          <p:nvPr/>
        </p:nvSpPr>
        <p:spPr bwMode="auto">
          <a:xfrm flipV="1">
            <a:off x="6616700" y="4092575"/>
            <a:ext cx="523875" cy="69691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96617" name="Rectangle 9"/>
          <p:cNvSpPr>
            <a:spLocks noChangeArrowheads="1"/>
          </p:cNvSpPr>
          <p:nvPr/>
        </p:nvSpPr>
        <p:spPr bwMode="auto">
          <a:xfrm>
            <a:off x="5567363" y="2903538"/>
            <a:ext cx="1371600" cy="5222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600" b="0"/>
              <a:t>microscopic</a:t>
            </a:r>
          </a:p>
          <a:p>
            <a:pPr algn="ctr"/>
            <a:r>
              <a:rPr lang="en-US" sz="1600" b="0"/>
              <a:t>viscosity is </a:t>
            </a:r>
            <a:r>
              <a:rPr lang="en-US" sz="1600">
                <a:solidFill>
                  <a:srgbClr val="FF3300"/>
                </a:solidFill>
              </a:rPr>
              <a:t>minuscule</a:t>
            </a:r>
          </a:p>
          <a:p>
            <a:pPr algn="ctr"/>
            <a:r>
              <a:rPr lang="en-US" sz="1600" b="0">
                <a:cs typeface="Arial" pitchFamily="34" charset="0"/>
              </a:rPr>
              <a:t>~</a:t>
            </a:r>
            <a:r>
              <a:rPr lang="en-US" sz="1600" b="0"/>
              <a:t> 30 cm</a:t>
            </a:r>
            <a:r>
              <a:rPr lang="en-US" sz="1600" b="0">
                <a:cs typeface="Arial" pitchFamily="34" charset="0"/>
              </a:rPr>
              <a:t>²/s</a:t>
            </a:r>
          </a:p>
        </p:txBody>
      </p:sp>
      <p:sp>
        <p:nvSpPr>
          <p:cNvPr id="196619" name="Rectangle 11"/>
          <p:cNvSpPr>
            <a:spLocks noChangeArrowheads="1"/>
          </p:cNvSpPr>
          <p:nvPr/>
        </p:nvSpPr>
        <p:spPr bwMode="auto">
          <a:xfrm>
            <a:off x="1131888" y="5529263"/>
            <a:ext cx="6575425" cy="719137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5354638" y="1720850"/>
            <a:ext cx="307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3300"/>
                </a:solidFill>
              </a:rPr>
              <a:t>(Wood-McI 2007, AIP Proc)</a:t>
            </a:r>
            <a:endParaRPr lang="en-US" sz="1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2559050"/>
            <a:ext cx="8285163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5587" name="Text Box 3"/>
          <p:cNvSpPr txBox="1">
            <a:spLocks noChangeArrowheads="1"/>
          </p:cNvSpPr>
          <p:nvPr/>
        </p:nvSpPr>
        <p:spPr bwMode="auto">
          <a:xfrm>
            <a:off x="5354638" y="1720850"/>
            <a:ext cx="307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3300"/>
                </a:solidFill>
              </a:rPr>
              <a:t>(Wood-McI 2007, AIP Proc)</a:t>
            </a:r>
            <a:endParaRPr lang="en-US" sz="1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293938"/>
            <a:ext cx="8543925" cy="3578225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</p:pic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76200"/>
            <a:ext cx="7913687" cy="1604963"/>
          </a:xfrm>
          <a:prstGeom prst="rect">
            <a:avLst/>
          </a:prstGeom>
          <a:noFill/>
          <a:ln w="25400">
            <a:noFill/>
            <a:miter lim="800000"/>
            <a:headEnd/>
            <a:tailEnd type="none" w="lg" len="lg"/>
          </a:ln>
          <a:effectLst/>
        </p:spPr>
      </p:pic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5354638" y="1720850"/>
            <a:ext cx="307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3300"/>
                </a:solidFill>
              </a:rPr>
              <a:t>(Wood-McI 2007, AIP Proc)</a:t>
            </a:r>
            <a:endParaRPr lang="en-US" sz="1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325438"/>
            <a:ext cx="8496300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3539" name="Text Box 3"/>
          <p:cNvSpPr txBox="1">
            <a:spLocks noChangeArrowheads="1"/>
          </p:cNvSpPr>
          <p:nvPr/>
        </p:nvSpPr>
        <p:spPr bwMode="auto">
          <a:xfrm rot="-1015650">
            <a:off x="6288088" y="2249488"/>
            <a:ext cx="223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cs typeface="Arial" pitchFamily="34" charset="0"/>
              </a:rPr>
              <a:t>←</a:t>
            </a:r>
            <a:r>
              <a:rPr lang="en-US" b="0"/>
              <a:t>Tayler-Spruit</a:t>
            </a:r>
          </a:p>
        </p:txBody>
      </p:sp>
      <p:sp>
        <p:nvSpPr>
          <p:cNvPr id="193540" name="Line 4"/>
          <p:cNvSpPr>
            <a:spLocks noChangeShapeType="1"/>
          </p:cNvSpPr>
          <p:nvPr/>
        </p:nvSpPr>
        <p:spPr bwMode="auto">
          <a:xfrm>
            <a:off x="5943600" y="1458913"/>
            <a:ext cx="414338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912301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</a:t>
            </a:r>
            <a:r>
              <a:rPr lang="en-GB" sz="1800" b="0" dirty="0" smtClean="0"/>
              <a:t>system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en-GB" sz="1800" b="0" dirty="0" smtClean="0">
                <a:cs typeface="Arial" pitchFamily="34" charset="0"/>
              </a:rPr>
              <a:t>«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0" dirty="0" smtClean="0"/>
              <a:t>).  </a:t>
            </a:r>
            <a:r>
              <a:rPr lang="en-GB" sz="1800" b="0" dirty="0"/>
              <a:t>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</a:t>
            </a:r>
            <a:r>
              <a:rPr lang="en-GB" sz="1800" dirty="0"/>
              <a:t>nor NMST</a:t>
            </a:r>
            <a:r>
              <a:rPr lang="en-GB" sz="1800" b="0" dirty="0"/>
              <a:t>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</a:t>
            </a:r>
            <a:r>
              <a:rPr lang="en-GB" sz="1800" b="0" dirty="0" smtClean="0"/>
              <a:t>rotation</a:t>
            </a:r>
            <a:r>
              <a:rPr lang="en-GB" sz="1800" dirty="0" smtClean="0"/>
              <a:t>.</a:t>
            </a:r>
            <a:endParaRPr lang="en-GB" sz="1800" b="0" dirty="0"/>
          </a:p>
          <a:p>
            <a:pPr marL="342900" indent="-342900">
              <a:buFontTx/>
              <a:buAutoNum type="arabicPeriod"/>
            </a:pPr>
            <a:endParaRPr lang="en-GB" sz="1800" b="0" dirty="0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5464" y="72570"/>
            <a:ext cx="2826429" cy="547688"/>
          </a:xfrm>
        </p:spPr>
        <p:txBody>
          <a:bodyPr/>
          <a:lstStyle/>
          <a:p>
            <a:r>
              <a:rPr lang="en-GB" sz="2000" dirty="0" smtClean="0"/>
              <a:t>Scientific background: </a:t>
            </a:r>
            <a:endParaRPr lang="en-US" sz="2000" dirty="0"/>
          </a:p>
        </p:txBody>
      </p:sp>
      <p:pic>
        <p:nvPicPr>
          <p:cNvPr id="278532" name="Picture 4" descr="dipole-mini-c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979625">
            <a:off x="0" y="7075488"/>
            <a:ext cx="542925" cy="747712"/>
          </a:xfrm>
          <a:prstGeom prst="rect">
            <a:avLst/>
          </a:prstGeom>
          <a:noFill/>
        </p:spPr>
      </p:pic>
      <p:sp>
        <p:nvSpPr>
          <p:cNvPr id="278542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278543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076325" y="7232650"/>
            <a:ext cx="396875" cy="309563"/>
            <a:chOff x="296" y="2492"/>
            <a:chExt cx="250" cy="195"/>
          </a:xfrm>
        </p:grpSpPr>
        <p:sp>
          <p:nvSpPr>
            <p:cNvPr id="278545" name="Text Box 17"/>
            <p:cNvSpPr txBox="1">
              <a:spLocks noChangeArrowheads="1"/>
            </p:cNvSpPr>
            <p:nvPr/>
          </p:nvSpPr>
          <p:spPr bwMode="auto">
            <a:xfrm rot="36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8546" name="Oval 18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8548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975" y="1435100"/>
            <a:ext cx="802005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1725" y="2703513"/>
            <a:ext cx="6938963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9171" name="Text Box 3"/>
          <p:cNvSpPr txBox="1">
            <a:spLocks noChangeArrowheads="1"/>
          </p:cNvSpPr>
          <p:nvPr/>
        </p:nvSpPr>
        <p:spPr bwMode="auto">
          <a:xfrm>
            <a:off x="1174750" y="1820863"/>
            <a:ext cx="1754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We conclude that</a:t>
            </a:r>
            <a:endParaRPr lang="en-US" sz="1600" b="0"/>
          </a:p>
        </p:txBody>
      </p:sp>
      <p:sp>
        <p:nvSpPr>
          <p:cNvPr id="519172" name="Text Box 4"/>
          <p:cNvSpPr txBox="1">
            <a:spLocks noChangeArrowheads="1"/>
          </p:cNvSpPr>
          <p:nvPr/>
        </p:nvSpPr>
        <p:spPr bwMode="auto">
          <a:xfrm>
            <a:off x="1249363" y="573088"/>
            <a:ext cx="5556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 b="0">
                <a:solidFill>
                  <a:schemeClr val="tx2"/>
                </a:solidFill>
              </a:rPr>
              <a:t>Spiegel and Zahn 1992: Astron. Astrophys.  </a:t>
            </a:r>
            <a:r>
              <a:rPr lang="da-DK" sz="1800">
                <a:solidFill>
                  <a:schemeClr val="tx2"/>
                </a:solidFill>
              </a:rPr>
              <a:t>265</a:t>
            </a:r>
            <a:r>
              <a:rPr lang="da-DK" sz="1800" b="0">
                <a:solidFill>
                  <a:schemeClr val="tx2"/>
                </a:solidFill>
              </a:rPr>
              <a:t>, 106</a:t>
            </a:r>
            <a:endParaRPr lang="en-US" sz="1800" b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sz-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0000">
            <a:off x="488950" y="930275"/>
            <a:ext cx="4552950" cy="4686300"/>
          </a:xfrm>
          <a:prstGeom prst="rect">
            <a:avLst/>
          </a:prstGeom>
          <a:noFill/>
        </p:spPr>
      </p:pic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2811463" y="409575"/>
            <a:ext cx="5913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Spiegel and Zahn 1992, Astron. Astrophys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4" name="Picture 2" descr="tacho-uncon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0000">
            <a:off x="1912938" y="-733425"/>
            <a:ext cx="6656387" cy="9545638"/>
          </a:xfrm>
          <a:prstGeom prst="rect">
            <a:avLst/>
          </a:prstGeom>
          <a:noFill/>
        </p:spPr>
      </p:pic>
      <p:sp>
        <p:nvSpPr>
          <p:cNvPr id="474115" name="Text Box 3"/>
          <p:cNvSpPr txBox="1">
            <a:spLocks noChangeArrowheads="1"/>
          </p:cNvSpPr>
          <p:nvPr/>
        </p:nvSpPr>
        <p:spPr bwMode="auto">
          <a:xfrm>
            <a:off x="515938" y="131763"/>
            <a:ext cx="265906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High-latitude</a:t>
            </a:r>
          </a:p>
          <a:p>
            <a:r>
              <a:rPr lang="en-US" b="0"/>
              <a:t>descent needed</a:t>
            </a:r>
          </a:p>
          <a:p>
            <a:r>
              <a:rPr lang="en-US" b="0"/>
              <a:t>to confine the field</a:t>
            </a:r>
          </a:p>
          <a:p>
            <a:r>
              <a:rPr lang="en-US" b="0">
                <a:latin typeface=""/>
              </a:rPr>
              <a:t>– stop it diffusing</a:t>
            </a:r>
          </a:p>
          <a:p>
            <a:r>
              <a:rPr lang="en-US" b="0">
                <a:latin typeface=""/>
              </a:rPr>
              <a:t>out like this: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2195" name="Picture 5" descr="th850_pv_1979012700.gif"/>
          <p:cNvPicPr>
            <a:picLocks noGrp="1" noChangeAspect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20938" y="1600200"/>
            <a:ext cx="4300537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75139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475140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75141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475142" name="Text Box 6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475143" name="Line 7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75144" name="Group 8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475145" name="Freeform 9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475146" name="Freeform 10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5147" name="Line 11"/>
          <p:cNvSpPr>
            <a:spLocks noChangeShapeType="1"/>
          </p:cNvSpPr>
          <p:nvPr/>
        </p:nvSpPr>
        <p:spPr bwMode="auto">
          <a:xfrm rot="60000" flipH="1">
            <a:off x="6764338" y="274638"/>
            <a:ext cx="30162" cy="62055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5148" name="Freeform 12"/>
          <p:cNvSpPr>
            <a:spLocks/>
          </p:cNvSpPr>
          <p:nvPr/>
        </p:nvSpPr>
        <p:spPr bwMode="auto">
          <a:xfrm>
            <a:off x="6346825" y="277813"/>
            <a:ext cx="315913" cy="677862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56" y="2230"/>
              </a:cxn>
              <a:cxn ang="0">
                <a:pos x="0" y="4040"/>
              </a:cxn>
            </a:cxnLst>
            <a:rect l="0" t="0" r="r" b="b"/>
            <a:pathLst>
              <a:path w="157" h="4040">
                <a:moveTo>
                  <a:pt x="8" y="0"/>
                </a:moveTo>
                <a:cubicBezTo>
                  <a:pt x="82" y="778"/>
                  <a:pt x="157" y="1557"/>
                  <a:pt x="156" y="2230"/>
                </a:cubicBezTo>
                <a:cubicBezTo>
                  <a:pt x="155" y="2903"/>
                  <a:pt x="77" y="3471"/>
                  <a:pt x="0" y="404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5149" name="Freeform 13"/>
          <p:cNvSpPr>
            <a:spLocks/>
          </p:cNvSpPr>
          <p:nvPr/>
        </p:nvSpPr>
        <p:spPr bwMode="auto">
          <a:xfrm rot="10980000">
            <a:off x="6913563" y="257175"/>
            <a:ext cx="193675" cy="626268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56" y="2230"/>
              </a:cxn>
              <a:cxn ang="0">
                <a:pos x="0" y="4040"/>
              </a:cxn>
            </a:cxnLst>
            <a:rect l="0" t="0" r="r" b="b"/>
            <a:pathLst>
              <a:path w="157" h="4040">
                <a:moveTo>
                  <a:pt x="8" y="0"/>
                </a:moveTo>
                <a:cubicBezTo>
                  <a:pt x="82" y="778"/>
                  <a:pt x="157" y="1557"/>
                  <a:pt x="156" y="2230"/>
                </a:cubicBezTo>
                <a:cubicBezTo>
                  <a:pt x="155" y="2903"/>
                  <a:pt x="77" y="3471"/>
                  <a:pt x="0" y="404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5150" name="Rectangle 14"/>
          <p:cNvSpPr>
            <a:spLocks noChangeArrowheads="1"/>
          </p:cNvSpPr>
          <p:nvPr/>
        </p:nvSpPr>
        <p:spPr bwMode="auto">
          <a:xfrm>
            <a:off x="6178550" y="6400800"/>
            <a:ext cx="1006475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75151" name="Text Box 15"/>
          <p:cNvSpPr txBox="1">
            <a:spLocks noChangeArrowheads="1"/>
          </p:cNvSpPr>
          <p:nvPr/>
        </p:nvSpPr>
        <p:spPr bwMode="auto">
          <a:xfrm>
            <a:off x="187325" y="252413"/>
            <a:ext cx="6546850" cy="695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/>
              <a:t>       To do all the above,</a:t>
            </a:r>
            <a:r>
              <a:rPr lang="en-GB" sz="1800" b="0"/>
              <a:t> </a:t>
            </a:r>
            <a:r>
              <a:rPr lang="en-GB" sz="1800" b="0">
                <a:cs typeface="Arial" pitchFamily="34" charset="0"/>
              </a:rPr>
              <a:t>the time-average  </a:t>
            </a:r>
            <a:r>
              <a:rPr lang="en-GB" sz="1800">
                <a:latin typeface="Times New Roman" pitchFamily="18" charset="0"/>
                <a:cs typeface="Arial" pitchFamily="34" charset="0"/>
              </a:rPr>
              <a:t>B</a:t>
            </a:r>
            <a:endParaRPr lang="en-GB" sz="1800" b="0">
              <a:cs typeface="Arial" pitchFamily="34" charset="0"/>
            </a:endParaRPr>
          </a:p>
          <a:p>
            <a:r>
              <a:rPr lang="en-GB" sz="1800" b="0">
                <a:cs typeface="Arial" pitchFamily="34" charset="0"/>
              </a:rPr>
              <a:t>must be prevented from</a:t>
            </a:r>
            <a:r>
              <a:rPr lang="en-US" sz="1800">
                <a:latin typeface="Times New Roman" pitchFamily="18" charset="0"/>
              </a:rPr>
              <a:t> </a:t>
            </a:r>
            <a:r>
              <a:rPr lang="en-US" sz="1800" b="0">
                <a:latin typeface=""/>
              </a:rPr>
              <a:t>diffusing out like this</a:t>
            </a:r>
          </a:p>
          <a:p>
            <a:r>
              <a:rPr lang="en-US" sz="1800" b="0">
                <a:latin typeface=""/>
              </a:rPr>
              <a:t>(à la Brun-Zahn &amp; Garaud).</a:t>
            </a:r>
          </a:p>
          <a:p>
            <a:endParaRPr lang="en-US" sz="1800" b="0">
              <a:latin typeface=""/>
            </a:endParaRPr>
          </a:p>
          <a:p>
            <a:r>
              <a:rPr lang="en-US" sz="1800" b="0">
                <a:latin typeface=""/>
              </a:rPr>
              <a:t>Such an “unconfined” configuration would</a:t>
            </a:r>
          </a:p>
          <a:p>
            <a:r>
              <a:rPr lang="en-US" sz="1800">
                <a:solidFill>
                  <a:srgbClr val="CC0000"/>
                </a:solidFill>
                <a:latin typeface=""/>
              </a:rPr>
              <a:t>lock the applecore into retrograde motion</a:t>
            </a:r>
            <a:r>
              <a:rPr lang="en-US" sz="1800">
                <a:solidFill>
                  <a:srgbClr val="FF3300"/>
                </a:solidFill>
                <a:latin typeface=""/>
              </a:rPr>
              <a:t>.</a:t>
            </a:r>
          </a:p>
          <a:p>
            <a:endParaRPr lang="en-US" sz="1800" b="0">
              <a:latin typeface=""/>
            </a:endParaRPr>
          </a:p>
          <a:p>
            <a:r>
              <a:rPr lang="en-US" sz="1800" b="0">
                <a:latin typeface=""/>
              </a:rPr>
              <a:t>NB: TMFP seems well demonstrated by</a:t>
            </a:r>
          </a:p>
          <a:p>
            <a:r>
              <a:rPr lang="en-GB" sz="1800" b="0">
                <a:latin typeface=""/>
              </a:rPr>
              <a:t>3D numerics when </a:t>
            </a:r>
            <a:r>
              <a:rPr lang="en-GB" sz="1800">
                <a:latin typeface="Times New Roman" pitchFamily="18" charset="0"/>
              </a:rPr>
              <a:t>B</a:t>
            </a:r>
            <a:r>
              <a:rPr lang="en-GB" sz="1800" b="0">
                <a:latin typeface=""/>
              </a:rPr>
              <a:t> horizontal (Brummel,</a:t>
            </a:r>
          </a:p>
          <a:p>
            <a:r>
              <a:rPr lang="en-GB" sz="1800" b="0">
                <a:latin typeface=""/>
              </a:rPr>
              <a:t>Tobias, Weiss,…).  More dubious when</a:t>
            </a:r>
          </a:p>
          <a:p>
            <a:r>
              <a:rPr lang="en-GB" sz="1800">
                <a:latin typeface="Times New Roman" pitchFamily="18" charset="0"/>
              </a:rPr>
              <a:t>B</a:t>
            </a:r>
            <a:r>
              <a:rPr lang="en-GB" sz="1800" b="0">
                <a:latin typeface=""/>
              </a:rPr>
              <a:t> vertical. FWIW, std.mean-field theory</a:t>
            </a:r>
          </a:p>
          <a:p>
            <a:r>
              <a:rPr lang="en-GB" sz="1800" b="0">
                <a:latin typeface=""/>
              </a:rPr>
              <a:t>predicts eddy-diffusive </a:t>
            </a:r>
            <a:r>
              <a:rPr lang="en-US" sz="1800" b="0"/>
              <a:t>rate of change</a:t>
            </a:r>
          </a:p>
          <a:p>
            <a:r>
              <a:rPr lang="en-US" sz="1800" b="0"/>
              <a:t>of </a:t>
            </a:r>
            <a:r>
              <a:rPr lang="en-US" sz="1800">
                <a:latin typeface="Times New Roman" pitchFamily="18" charset="0"/>
              </a:rPr>
              <a:t>B</a:t>
            </a:r>
            <a:r>
              <a:rPr lang="en-US" sz="1800" b="0"/>
              <a:t> equal to  </a:t>
            </a:r>
            <a:r>
              <a:rPr lang="en-US" sz="1800" b="0">
                <a:cs typeface="Arial" pitchFamily="34" charset="0"/>
              </a:rPr>
              <a:t>− curl </a:t>
            </a:r>
            <a:r>
              <a:rPr lang="en-US" sz="1800" b="0"/>
              <a:t>(</a:t>
            </a:r>
            <a:r>
              <a:rPr lang="el-GR" sz="1800" b="0">
                <a:cs typeface="Arial" pitchFamily="34" charset="0"/>
              </a:rPr>
              <a:t>η</a:t>
            </a:r>
            <a:r>
              <a:rPr lang="en-US" sz="1800" b="0" baseline="-25000">
                <a:cs typeface="Arial" pitchFamily="34" charset="0"/>
              </a:rPr>
              <a:t>E </a:t>
            </a:r>
            <a:r>
              <a:rPr lang="en-US" sz="1800">
                <a:latin typeface="Times New Roman" pitchFamily="18" charset="0"/>
                <a:cs typeface="Arial" pitchFamily="34" charset="0"/>
              </a:rPr>
              <a:t>J</a:t>
            </a:r>
            <a:r>
              <a:rPr lang="en-US" sz="1800" b="0">
                <a:cs typeface="Arial" pitchFamily="34" charset="0"/>
              </a:rPr>
              <a:t>),  giving a</a:t>
            </a:r>
          </a:p>
          <a:p>
            <a:r>
              <a:rPr lang="en-US" sz="1800" b="0"/>
              <a:t>pumping term </a:t>
            </a:r>
            <a:r>
              <a:rPr lang="en-US" sz="1800">
                <a:latin typeface="Times New Roman" pitchFamily="18" charset="0"/>
              </a:rPr>
              <a:t>V </a:t>
            </a:r>
            <a:r>
              <a:rPr lang="en-US" sz="1800" b="0"/>
              <a:t>x </a:t>
            </a:r>
            <a:r>
              <a:rPr lang="en-US" sz="1800">
                <a:latin typeface="Times New Roman" pitchFamily="18" charset="0"/>
              </a:rPr>
              <a:t>J</a:t>
            </a:r>
            <a:r>
              <a:rPr lang="en-US" sz="1800" b="0"/>
              <a:t> with </a:t>
            </a:r>
            <a:r>
              <a:rPr lang="en-US" sz="1800">
                <a:latin typeface="Times New Roman" pitchFamily="18" charset="0"/>
              </a:rPr>
              <a:t>V</a:t>
            </a:r>
            <a:r>
              <a:rPr lang="en-US" sz="1800" b="0"/>
              <a:t> = </a:t>
            </a:r>
            <a:r>
              <a:rPr lang="en-US" sz="1800" b="0">
                <a:cs typeface="Arial" pitchFamily="34" charset="0"/>
              </a:rPr>
              <a:t>−</a:t>
            </a:r>
            <a:r>
              <a:rPr lang="en-US" sz="1800" b="0"/>
              <a:t> grad </a:t>
            </a:r>
            <a:r>
              <a:rPr lang="el-GR" sz="1800" b="0"/>
              <a:t>η</a:t>
            </a:r>
            <a:r>
              <a:rPr lang="en-US" sz="1800" b="0" baseline="-25000"/>
              <a:t>E</a:t>
            </a:r>
            <a:r>
              <a:rPr lang="en-US" sz="1800" b="0"/>
              <a:t>.</a:t>
            </a:r>
          </a:p>
          <a:p>
            <a:r>
              <a:rPr lang="en-US" sz="1800" b="0"/>
              <a:t>This has no traction on </a:t>
            </a:r>
            <a:r>
              <a:rPr lang="en-GB" sz="1800" b="0"/>
              <a:t>a curl-free </a:t>
            </a:r>
            <a:r>
              <a:rPr lang="en-GB" sz="1800">
                <a:latin typeface="Times New Roman" pitchFamily="18" charset="0"/>
              </a:rPr>
              <a:t>B</a:t>
            </a:r>
            <a:r>
              <a:rPr lang="en-GB" sz="1800" b="0"/>
              <a:t>, </a:t>
            </a:r>
            <a:r>
              <a:rPr lang="en-GB" sz="1800">
                <a:latin typeface="Times New Roman" pitchFamily="18" charset="0"/>
              </a:rPr>
              <a:t>J</a:t>
            </a:r>
            <a:r>
              <a:rPr lang="en-GB" sz="1600" b="0"/>
              <a:t>=0</a:t>
            </a:r>
            <a:r>
              <a:rPr lang="en-GB" sz="1800" b="0"/>
              <a:t>.</a:t>
            </a:r>
          </a:p>
          <a:p>
            <a:endParaRPr lang="en-GB" sz="1800" b="0"/>
          </a:p>
          <a:p>
            <a:r>
              <a:rPr lang="en-GB" sz="1800"/>
              <a:t>However,</a:t>
            </a:r>
            <a:r>
              <a:rPr lang="en-GB" sz="1800" b="0"/>
              <a:t> mean-field scale sep’n dubious,</a:t>
            </a:r>
          </a:p>
          <a:p>
            <a:r>
              <a:rPr lang="en-GB" sz="1800" b="0"/>
              <a:t>and in any case makes varied predictions</a:t>
            </a:r>
          </a:p>
          <a:p>
            <a:r>
              <a:rPr lang="en-GB" sz="1800" b="0"/>
              <a:t>(</a:t>
            </a:r>
            <a:r>
              <a:rPr lang="el-GR" sz="1800" b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GB" sz="1800" b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sz="1800" b="0"/>
              <a:t>effect, </a:t>
            </a:r>
            <a:r>
              <a:rPr lang="en-US" sz="1600" b="0">
                <a:latin typeface="Verdana" pitchFamily="34" charset="0"/>
              </a:rPr>
              <a:t> </a:t>
            </a:r>
            <a:r>
              <a:rPr lang="en-GB" sz="1800" b="0"/>
              <a:t>curl(</a:t>
            </a:r>
            <a:r>
              <a:rPr lang="en-US" sz="1600" b="0">
                <a:latin typeface="Verdana" pitchFamily="34" charset="0"/>
              </a:rPr>
              <a:t>½ </a:t>
            </a:r>
            <a:r>
              <a:rPr lang="en-GB" sz="1800" b="0"/>
              <a:t>grad </a:t>
            </a:r>
            <a:r>
              <a:rPr lang="el-GR" sz="1800" b="0"/>
              <a:t>η</a:t>
            </a:r>
            <a:r>
              <a:rPr lang="en-US" sz="1800" b="0" baseline="-25000"/>
              <a:t>E</a:t>
            </a:r>
            <a:r>
              <a:rPr lang="en-GB" sz="1800" b="0" baseline="-25000"/>
              <a:t> </a:t>
            </a:r>
            <a:r>
              <a:rPr lang="en-GB" sz="1800" b="0"/>
              <a:t>x </a:t>
            </a:r>
            <a:r>
              <a:rPr lang="en-GB" sz="1800">
                <a:latin typeface="Times New Roman" pitchFamily="18" charset="0"/>
              </a:rPr>
              <a:t>B</a:t>
            </a:r>
            <a:r>
              <a:rPr lang="en-GB" sz="1800" b="0"/>
              <a:t>); and perhaps</a:t>
            </a:r>
          </a:p>
          <a:p>
            <a:r>
              <a:rPr lang="en-GB" sz="1800" b="0"/>
              <a:t>more importantly the numerics suggest that</a:t>
            </a:r>
          </a:p>
          <a:p>
            <a:r>
              <a:rPr lang="en-GB" sz="1800"/>
              <a:t>non-Boussinesq effects are significant</a:t>
            </a:r>
            <a:r>
              <a:rPr lang="en-GB" sz="1800" b="0"/>
              <a:t>.  My strong</a:t>
            </a:r>
          </a:p>
          <a:p>
            <a:r>
              <a:rPr lang="en-GB" sz="1800" b="0"/>
              <a:t>intuitive feeling (FWIW) is that TMFP is less effective</a:t>
            </a:r>
          </a:p>
          <a:p>
            <a:r>
              <a:rPr lang="en-GB" sz="1800" b="0"/>
              <a:t>near the poles </a:t>
            </a:r>
            <a:r>
              <a:rPr lang="en-GB" sz="1800" b="0">
                <a:cs typeface="Arial" pitchFamily="34" charset="0"/>
              </a:rPr>
              <a:t>– but the jury will probably be out for some time!</a:t>
            </a:r>
          </a:p>
          <a:p>
            <a:endParaRPr lang="en-GB" sz="1800" b="0"/>
          </a:p>
          <a:p>
            <a:r>
              <a:rPr lang="en-GB" sz="1800" b="0"/>
              <a:t> </a:t>
            </a:r>
            <a:endParaRPr lang="en-US" sz="1800" b="0">
              <a:latin typeface=""/>
            </a:endParaRPr>
          </a:p>
        </p:txBody>
      </p:sp>
      <p:sp>
        <p:nvSpPr>
          <p:cNvPr id="475152" name="Line 16"/>
          <p:cNvSpPr>
            <a:spLocks noChangeShapeType="1"/>
          </p:cNvSpPr>
          <p:nvPr/>
        </p:nvSpPr>
        <p:spPr bwMode="auto">
          <a:xfrm>
            <a:off x="4899025" y="692150"/>
            <a:ext cx="15017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5153" name="Line 17"/>
          <p:cNvSpPr>
            <a:spLocks noChangeShapeType="1"/>
          </p:cNvSpPr>
          <p:nvPr/>
        </p:nvSpPr>
        <p:spPr bwMode="auto">
          <a:xfrm flipV="1">
            <a:off x="4457700" y="1411288"/>
            <a:ext cx="2336800" cy="2892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5154" name="Text Box 18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644650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4195" name="Line 3"/>
          <p:cNvSpPr>
            <a:spLocks noChangeShapeType="1"/>
          </p:cNvSpPr>
          <p:nvPr/>
        </p:nvSpPr>
        <p:spPr bwMode="auto">
          <a:xfrm>
            <a:off x="635000" y="1135063"/>
            <a:ext cx="427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4196" name="Line 4"/>
          <p:cNvSpPr>
            <a:spLocks noChangeShapeType="1"/>
          </p:cNvSpPr>
          <p:nvPr/>
        </p:nvSpPr>
        <p:spPr bwMode="auto">
          <a:xfrm>
            <a:off x="711200" y="3422650"/>
            <a:ext cx="427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4197" name="Line 5"/>
          <p:cNvSpPr>
            <a:spLocks noChangeShapeType="1"/>
          </p:cNvSpPr>
          <p:nvPr/>
        </p:nvSpPr>
        <p:spPr bwMode="auto">
          <a:xfrm>
            <a:off x="712788" y="5697538"/>
            <a:ext cx="427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4198" name="Freeform 6"/>
          <p:cNvSpPr>
            <a:spLocks/>
          </p:cNvSpPr>
          <p:nvPr/>
        </p:nvSpPr>
        <p:spPr bwMode="auto">
          <a:xfrm>
            <a:off x="-339725" y="1031875"/>
            <a:ext cx="339725" cy="45577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5" y="1440"/>
              </a:cxn>
              <a:cxn ang="0">
                <a:pos x="56" y="2871"/>
              </a:cxn>
            </a:cxnLst>
            <a:rect l="0" t="0" r="r" b="b"/>
            <a:pathLst>
              <a:path w="214" h="2871">
                <a:moveTo>
                  <a:pt x="0" y="0"/>
                </a:moveTo>
                <a:cubicBezTo>
                  <a:pt x="98" y="481"/>
                  <a:pt x="196" y="962"/>
                  <a:pt x="205" y="1440"/>
                </a:cubicBezTo>
                <a:cubicBezTo>
                  <a:pt x="214" y="1918"/>
                  <a:pt x="135" y="2394"/>
                  <a:pt x="56" y="28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64199" name="Group 7"/>
          <p:cNvGrpSpPr>
            <a:grpSpLocks/>
          </p:cNvGrpSpPr>
          <p:nvPr/>
        </p:nvGrpSpPr>
        <p:grpSpPr bwMode="auto">
          <a:xfrm>
            <a:off x="5316538" y="2101850"/>
            <a:ext cx="1497012" cy="4191000"/>
            <a:chOff x="2585" y="683"/>
            <a:chExt cx="531" cy="2640"/>
          </a:xfrm>
        </p:grpSpPr>
        <p:sp>
          <p:nvSpPr>
            <p:cNvPr id="264200" name="Freeform 8"/>
            <p:cNvSpPr>
              <a:spLocks/>
            </p:cNvSpPr>
            <p:nvPr/>
          </p:nvSpPr>
          <p:spPr bwMode="auto">
            <a:xfrm rot="10800000">
              <a:off x="3020" y="808"/>
              <a:ext cx="96" cy="24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4201" name="Freeform 9"/>
            <p:cNvSpPr>
              <a:spLocks/>
            </p:cNvSpPr>
            <p:nvPr/>
          </p:nvSpPr>
          <p:spPr bwMode="auto">
            <a:xfrm rot="10800000" flipH="1">
              <a:off x="2844" y="917"/>
              <a:ext cx="14" cy="24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4202" name="Freeform 10"/>
            <p:cNvSpPr>
              <a:spLocks/>
            </p:cNvSpPr>
            <p:nvPr/>
          </p:nvSpPr>
          <p:spPr bwMode="auto">
            <a:xfrm>
              <a:off x="2588" y="819"/>
              <a:ext cx="107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4203" name="Freeform 11"/>
            <p:cNvSpPr>
              <a:spLocks/>
            </p:cNvSpPr>
            <p:nvPr/>
          </p:nvSpPr>
          <p:spPr bwMode="auto">
            <a:xfrm rot="10800000">
              <a:off x="2930" y="897"/>
              <a:ext cx="65" cy="2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4204" name="Freeform 12"/>
            <p:cNvSpPr>
              <a:spLocks/>
            </p:cNvSpPr>
            <p:nvPr/>
          </p:nvSpPr>
          <p:spPr bwMode="auto">
            <a:xfrm rot="10800000">
              <a:off x="2976" y="861"/>
              <a:ext cx="98" cy="24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4205" name="Freeform 13"/>
            <p:cNvSpPr>
              <a:spLocks/>
            </p:cNvSpPr>
            <p:nvPr/>
          </p:nvSpPr>
          <p:spPr bwMode="auto">
            <a:xfrm>
              <a:off x="2636" y="850"/>
              <a:ext cx="98" cy="24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4206" name="Freeform 14"/>
            <p:cNvSpPr>
              <a:spLocks/>
            </p:cNvSpPr>
            <p:nvPr/>
          </p:nvSpPr>
          <p:spPr bwMode="auto">
            <a:xfrm>
              <a:off x="2710" y="899"/>
              <a:ext cx="74" cy="2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4207" name="Oval 15"/>
            <p:cNvSpPr>
              <a:spLocks noChangeArrowheads="1"/>
            </p:cNvSpPr>
            <p:nvPr/>
          </p:nvSpPr>
          <p:spPr bwMode="auto">
            <a:xfrm>
              <a:off x="2585" y="683"/>
              <a:ext cx="515" cy="21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644650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5219" name="Line 3"/>
          <p:cNvSpPr>
            <a:spLocks noChangeShapeType="1"/>
          </p:cNvSpPr>
          <p:nvPr/>
        </p:nvSpPr>
        <p:spPr bwMode="auto">
          <a:xfrm>
            <a:off x="635000" y="1135063"/>
            <a:ext cx="427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5220" name="Line 4"/>
          <p:cNvSpPr>
            <a:spLocks noChangeShapeType="1"/>
          </p:cNvSpPr>
          <p:nvPr/>
        </p:nvSpPr>
        <p:spPr bwMode="auto">
          <a:xfrm>
            <a:off x="711200" y="3422650"/>
            <a:ext cx="427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5221" name="Line 5"/>
          <p:cNvSpPr>
            <a:spLocks noChangeShapeType="1"/>
          </p:cNvSpPr>
          <p:nvPr/>
        </p:nvSpPr>
        <p:spPr bwMode="auto">
          <a:xfrm>
            <a:off x="712788" y="5697538"/>
            <a:ext cx="427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5222" name="Freeform 6"/>
          <p:cNvSpPr>
            <a:spLocks/>
          </p:cNvSpPr>
          <p:nvPr/>
        </p:nvSpPr>
        <p:spPr bwMode="auto">
          <a:xfrm>
            <a:off x="-339725" y="1031875"/>
            <a:ext cx="339725" cy="45577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5" y="1440"/>
              </a:cxn>
              <a:cxn ang="0">
                <a:pos x="56" y="2871"/>
              </a:cxn>
            </a:cxnLst>
            <a:rect l="0" t="0" r="r" b="b"/>
            <a:pathLst>
              <a:path w="214" h="2871">
                <a:moveTo>
                  <a:pt x="0" y="0"/>
                </a:moveTo>
                <a:cubicBezTo>
                  <a:pt x="98" y="481"/>
                  <a:pt x="196" y="962"/>
                  <a:pt x="205" y="1440"/>
                </a:cubicBezTo>
                <a:cubicBezTo>
                  <a:pt x="214" y="1918"/>
                  <a:pt x="135" y="2394"/>
                  <a:pt x="56" y="28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65223" name="Group 7"/>
          <p:cNvGrpSpPr>
            <a:grpSpLocks/>
          </p:cNvGrpSpPr>
          <p:nvPr/>
        </p:nvGrpSpPr>
        <p:grpSpPr bwMode="auto">
          <a:xfrm>
            <a:off x="5545138" y="2116138"/>
            <a:ext cx="1096962" cy="4191000"/>
            <a:chOff x="2585" y="683"/>
            <a:chExt cx="531" cy="2640"/>
          </a:xfrm>
        </p:grpSpPr>
        <p:sp>
          <p:nvSpPr>
            <p:cNvPr id="265224" name="Freeform 8"/>
            <p:cNvSpPr>
              <a:spLocks/>
            </p:cNvSpPr>
            <p:nvPr/>
          </p:nvSpPr>
          <p:spPr bwMode="auto">
            <a:xfrm rot="10800000">
              <a:off x="3020" y="808"/>
              <a:ext cx="96" cy="24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5225" name="Freeform 9"/>
            <p:cNvSpPr>
              <a:spLocks/>
            </p:cNvSpPr>
            <p:nvPr/>
          </p:nvSpPr>
          <p:spPr bwMode="auto">
            <a:xfrm rot="10800000" flipH="1">
              <a:off x="2844" y="917"/>
              <a:ext cx="14" cy="24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5226" name="Freeform 10"/>
            <p:cNvSpPr>
              <a:spLocks/>
            </p:cNvSpPr>
            <p:nvPr/>
          </p:nvSpPr>
          <p:spPr bwMode="auto">
            <a:xfrm>
              <a:off x="2588" y="819"/>
              <a:ext cx="107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5227" name="Freeform 11"/>
            <p:cNvSpPr>
              <a:spLocks/>
            </p:cNvSpPr>
            <p:nvPr/>
          </p:nvSpPr>
          <p:spPr bwMode="auto">
            <a:xfrm rot="10800000">
              <a:off x="2930" y="897"/>
              <a:ext cx="65" cy="2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5228" name="Freeform 12"/>
            <p:cNvSpPr>
              <a:spLocks/>
            </p:cNvSpPr>
            <p:nvPr/>
          </p:nvSpPr>
          <p:spPr bwMode="auto">
            <a:xfrm rot="10800000">
              <a:off x="2976" y="861"/>
              <a:ext cx="98" cy="24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5229" name="Freeform 13"/>
            <p:cNvSpPr>
              <a:spLocks/>
            </p:cNvSpPr>
            <p:nvPr/>
          </p:nvSpPr>
          <p:spPr bwMode="auto">
            <a:xfrm>
              <a:off x="2636" y="850"/>
              <a:ext cx="98" cy="24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5230" name="Freeform 14"/>
            <p:cNvSpPr>
              <a:spLocks/>
            </p:cNvSpPr>
            <p:nvPr/>
          </p:nvSpPr>
          <p:spPr bwMode="auto">
            <a:xfrm>
              <a:off x="2710" y="899"/>
              <a:ext cx="74" cy="2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5231" name="Oval 15"/>
            <p:cNvSpPr>
              <a:spLocks noChangeArrowheads="1"/>
            </p:cNvSpPr>
            <p:nvPr/>
          </p:nvSpPr>
          <p:spPr bwMode="auto">
            <a:xfrm>
              <a:off x="2585" y="683"/>
              <a:ext cx="515" cy="21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644650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43" name="Line 3"/>
          <p:cNvSpPr>
            <a:spLocks noChangeShapeType="1"/>
          </p:cNvSpPr>
          <p:nvPr/>
        </p:nvSpPr>
        <p:spPr bwMode="auto">
          <a:xfrm>
            <a:off x="635000" y="1135063"/>
            <a:ext cx="427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6244" name="Line 4"/>
          <p:cNvSpPr>
            <a:spLocks noChangeShapeType="1"/>
          </p:cNvSpPr>
          <p:nvPr/>
        </p:nvSpPr>
        <p:spPr bwMode="auto">
          <a:xfrm>
            <a:off x="711200" y="3422650"/>
            <a:ext cx="427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6245" name="Line 5"/>
          <p:cNvSpPr>
            <a:spLocks noChangeShapeType="1"/>
          </p:cNvSpPr>
          <p:nvPr/>
        </p:nvSpPr>
        <p:spPr bwMode="auto">
          <a:xfrm>
            <a:off x="712788" y="5697538"/>
            <a:ext cx="427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6246" name="Freeform 6"/>
          <p:cNvSpPr>
            <a:spLocks/>
          </p:cNvSpPr>
          <p:nvPr/>
        </p:nvSpPr>
        <p:spPr bwMode="auto">
          <a:xfrm>
            <a:off x="-339725" y="1031875"/>
            <a:ext cx="339725" cy="45577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05" y="1440"/>
              </a:cxn>
              <a:cxn ang="0">
                <a:pos x="56" y="2871"/>
              </a:cxn>
            </a:cxnLst>
            <a:rect l="0" t="0" r="r" b="b"/>
            <a:pathLst>
              <a:path w="214" h="2871">
                <a:moveTo>
                  <a:pt x="0" y="0"/>
                </a:moveTo>
                <a:cubicBezTo>
                  <a:pt x="98" y="481"/>
                  <a:pt x="196" y="962"/>
                  <a:pt x="205" y="1440"/>
                </a:cubicBezTo>
                <a:cubicBezTo>
                  <a:pt x="214" y="1918"/>
                  <a:pt x="135" y="2394"/>
                  <a:pt x="56" y="287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66247" name="Group 7"/>
          <p:cNvGrpSpPr>
            <a:grpSpLocks/>
          </p:cNvGrpSpPr>
          <p:nvPr/>
        </p:nvGrpSpPr>
        <p:grpSpPr bwMode="auto">
          <a:xfrm>
            <a:off x="5659438" y="2116138"/>
            <a:ext cx="842962" cy="4191000"/>
            <a:chOff x="2585" y="683"/>
            <a:chExt cx="531" cy="2640"/>
          </a:xfrm>
        </p:grpSpPr>
        <p:sp>
          <p:nvSpPr>
            <p:cNvPr id="266248" name="Freeform 8"/>
            <p:cNvSpPr>
              <a:spLocks/>
            </p:cNvSpPr>
            <p:nvPr/>
          </p:nvSpPr>
          <p:spPr bwMode="auto">
            <a:xfrm rot="10800000">
              <a:off x="3020" y="808"/>
              <a:ext cx="96" cy="249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6249" name="Freeform 9"/>
            <p:cNvSpPr>
              <a:spLocks/>
            </p:cNvSpPr>
            <p:nvPr/>
          </p:nvSpPr>
          <p:spPr bwMode="auto">
            <a:xfrm rot="10800000" flipH="1">
              <a:off x="2844" y="917"/>
              <a:ext cx="14" cy="240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6250" name="Freeform 10"/>
            <p:cNvSpPr>
              <a:spLocks/>
            </p:cNvSpPr>
            <p:nvPr/>
          </p:nvSpPr>
          <p:spPr bwMode="auto">
            <a:xfrm>
              <a:off x="2588" y="819"/>
              <a:ext cx="107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6251" name="Freeform 11"/>
            <p:cNvSpPr>
              <a:spLocks/>
            </p:cNvSpPr>
            <p:nvPr/>
          </p:nvSpPr>
          <p:spPr bwMode="auto">
            <a:xfrm rot="10800000">
              <a:off x="2930" y="897"/>
              <a:ext cx="65" cy="2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6252" name="Freeform 12"/>
            <p:cNvSpPr>
              <a:spLocks/>
            </p:cNvSpPr>
            <p:nvPr/>
          </p:nvSpPr>
          <p:spPr bwMode="auto">
            <a:xfrm rot="10800000">
              <a:off x="2976" y="861"/>
              <a:ext cx="98" cy="24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6253" name="Freeform 13"/>
            <p:cNvSpPr>
              <a:spLocks/>
            </p:cNvSpPr>
            <p:nvPr/>
          </p:nvSpPr>
          <p:spPr bwMode="auto">
            <a:xfrm>
              <a:off x="2636" y="850"/>
              <a:ext cx="98" cy="246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6254" name="Freeform 14"/>
            <p:cNvSpPr>
              <a:spLocks/>
            </p:cNvSpPr>
            <p:nvPr/>
          </p:nvSpPr>
          <p:spPr bwMode="auto">
            <a:xfrm>
              <a:off x="2710" y="899"/>
              <a:ext cx="74" cy="2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05" y="1440"/>
                </a:cxn>
                <a:cxn ang="0">
                  <a:pos x="56" y="2871"/>
                </a:cxn>
              </a:cxnLst>
              <a:rect l="0" t="0" r="r" b="b"/>
              <a:pathLst>
                <a:path w="214" h="2871">
                  <a:moveTo>
                    <a:pt x="0" y="0"/>
                  </a:moveTo>
                  <a:cubicBezTo>
                    <a:pt x="98" y="481"/>
                    <a:pt x="196" y="962"/>
                    <a:pt x="205" y="1440"/>
                  </a:cubicBezTo>
                  <a:cubicBezTo>
                    <a:pt x="214" y="1918"/>
                    <a:pt x="135" y="2394"/>
                    <a:pt x="56" y="2871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6255" name="Oval 15"/>
            <p:cNvSpPr>
              <a:spLocks noChangeArrowheads="1"/>
            </p:cNvSpPr>
            <p:nvPr/>
          </p:nvSpPr>
          <p:spPr bwMode="auto">
            <a:xfrm>
              <a:off x="2585" y="683"/>
              <a:ext cx="515" cy="214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202" name="Picture 2" descr="sun-earth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44450" y="-4352925"/>
            <a:ext cx="9245600" cy="13941425"/>
          </a:xfrm>
          <a:prstGeom prst="rect">
            <a:avLst/>
          </a:prstGeom>
          <a:noFill/>
        </p:spPr>
      </p:pic>
      <p:sp>
        <p:nvSpPr>
          <p:cNvPr id="435203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Our life support system</a:t>
            </a:r>
            <a:endParaRPr lang="en-US" sz="32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911018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</a:t>
            </a:r>
            <a:r>
              <a:rPr lang="en-GB" sz="1800" b="0" dirty="0" smtClean="0"/>
              <a:t>system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en-GB" sz="1800" b="0" dirty="0" smtClean="0">
                <a:cs typeface="Arial" pitchFamily="34" charset="0"/>
              </a:rPr>
              <a:t>«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0" dirty="0" smtClean="0"/>
              <a:t>).  </a:t>
            </a:r>
            <a:r>
              <a:rPr lang="en-GB" sz="1800" b="0" dirty="0"/>
              <a:t>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</a:t>
            </a:r>
            <a:r>
              <a:rPr lang="en-GB" sz="1800" dirty="0"/>
              <a:t>nor NMST</a:t>
            </a:r>
            <a:r>
              <a:rPr lang="en-GB" sz="1800" b="0" dirty="0"/>
              <a:t>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</a:t>
            </a:r>
            <a:r>
              <a:rPr lang="en-GB" sz="1800" b="0" dirty="0" smtClean="0"/>
              <a:t>rotation</a:t>
            </a:r>
            <a:r>
              <a:rPr lang="en-GB" sz="1800" dirty="0" smtClean="0"/>
              <a:t>.</a:t>
            </a:r>
            <a:endParaRPr lang="en-GB" sz="1800" b="0" dirty="0"/>
          </a:p>
          <a:p>
            <a:pPr marL="342900" indent="-342900">
              <a:buFontTx/>
              <a:buAutoNum type="arabicPeriod"/>
            </a:pPr>
            <a:endParaRPr lang="en-GB" sz="1800" b="0" dirty="0"/>
          </a:p>
          <a:p>
            <a:pPr marL="342900" indent="-342900"/>
            <a:r>
              <a:rPr lang="en-GB" sz="1800" b="0" dirty="0"/>
              <a:t>2.  So reasonable to assume interior </a:t>
            </a:r>
            <a:r>
              <a:rPr lang="en-GB" sz="1800" dirty="0" smtClean="0">
                <a:solidFill>
                  <a:srgbClr val="FF3300"/>
                </a:solidFill>
              </a:rPr>
              <a:t>MUST </a:t>
            </a:r>
            <a:r>
              <a:rPr lang="en-GB" sz="1800" b="0" dirty="0"/>
              <a:t>be magnetic</a:t>
            </a:r>
            <a:r>
              <a:rPr lang="en-GB" sz="1800" dirty="0"/>
              <a:t> </a:t>
            </a:r>
            <a:r>
              <a:rPr lang="en-GB" sz="1800" b="0" dirty="0"/>
              <a:t> (McI.1994, GM98)</a:t>
            </a:r>
            <a:r>
              <a:rPr lang="en-GB" sz="1800" dirty="0"/>
              <a:t>.</a:t>
            </a:r>
          </a:p>
          <a:p>
            <a:pPr marL="342900" indent="-342900"/>
            <a:r>
              <a:rPr lang="en-GB" sz="1800" b="0" dirty="0"/>
              <a:t>      </a:t>
            </a:r>
            <a:r>
              <a:rPr lang="en-GB" sz="1800" b="0" dirty="0">
                <a:cs typeface="Arial" pitchFamily="34" charset="0"/>
              </a:rPr>
              <a:t>I</a:t>
            </a:r>
            <a:r>
              <a:rPr lang="en-GB" sz="1800" b="0" dirty="0"/>
              <a:t>nterior </a:t>
            </a:r>
            <a:r>
              <a:rPr lang="en-GB" sz="1800" dirty="0"/>
              <a:t>dipoles</a:t>
            </a:r>
            <a:r>
              <a:rPr lang="en-GB" sz="1800" b="0" dirty="0"/>
              <a:t> are the longest-lived; so focus on the 3 possible types of</a:t>
            </a:r>
          </a:p>
          <a:p>
            <a:pPr marL="342900" indent="-342900"/>
            <a:r>
              <a:rPr lang="en-GB" sz="1800" b="0" dirty="0"/>
              <a:t>      dipole scenario.  With rotation axis upward,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upright dipole:  simplest </a:t>
            </a:r>
            <a:r>
              <a:rPr lang="en-GB" sz="1800" dirty="0"/>
              <a:t>geometry </a:t>
            </a:r>
            <a:r>
              <a:rPr lang="en-GB" sz="1800" b="0" dirty="0"/>
              <a:t>but</a:t>
            </a:r>
            <a:r>
              <a:rPr lang="en-GB" sz="1800" dirty="0"/>
              <a:t> </a:t>
            </a:r>
            <a:r>
              <a:rPr lang="en-GB" sz="1800" b="0" dirty="0"/>
              <a:t>polar confinement layers needed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equatorial-plane dipole</a:t>
            </a:r>
            <a:r>
              <a:rPr lang="en-GB" sz="1800" b="0" dirty="0" smtClean="0"/>
              <a:t>:</a:t>
            </a:r>
            <a:r>
              <a:rPr lang="en-GB" b="0" dirty="0" smtClean="0"/>
              <a:t> </a:t>
            </a:r>
            <a:r>
              <a:rPr lang="en-GB" sz="1800" b="0" dirty="0" smtClean="0"/>
              <a:t>polar CLs </a:t>
            </a:r>
            <a:r>
              <a:rPr lang="en-GB" sz="1800" b="0" dirty="0"/>
              <a:t>needless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slanted </a:t>
            </a:r>
            <a:r>
              <a:rPr lang="en-GB" sz="1800" b="0" dirty="0" smtClean="0"/>
              <a:t>dipole: polar CLs needless</a:t>
            </a:r>
            <a:endParaRPr lang="en-GB" sz="1800" b="0" dirty="0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title"/>
          </p:nvPr>
        </p:nvSpPr>
        <p:spPr>
          <a:xfrm>
            <a:off x="105464" y="72570"/>
            <a:ext cx="2826429" cy="547688"/>
          </a:xfrm>
        </p:spPr>
        <p:txBody>
          <a:bodyPr/>
          <a:lstStyle/>
          <a:p>
            <a:r>
              <a:rPr lang="en-GB" sz="2000" dirty="0" smtClean="0"/>
              <a:t>Scientific background: </a:t>
            </a:r>
            <a:endParaRPr lang="en-US" sz="2000" dirty="0"/>
          </a:p>
        </p:txBody>
      </p:sp>
      <p:pic>
        <p:nvPicPr>
          <p:cNvPr id="278532" name="Picture 4" descr="dipole-mini-c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979625">
            <a:off x="0" y="7075488"/>
            <a:ext cx="542925" cy="747712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278534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8535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278540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8541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8542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278543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076325" y="7232650"/>
            <a:ext cx="396875" cy="309563"/>
            <a:chOff x="296" y="2492"/>
            <a:chExt cx="250" cy="195"/>
          </a:xfrm>
        </p:grpSpPr>
        <p:sp>
          <p:nvSpPr>
            <p:cNvPr id="278545" name="Text Box 17"/>
            <p:cNvSpPr txBox="1">
              <a:spLocks noChangeArrowheads="1"/>
            </p:cNvSpPr>
            <p:nvPr/>
          </p:nvSpPr>
          <p:spPr bwMode="auto">
            <a:xfrm rot="36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8546" name="Oval 18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8548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78549" name="Rectangle 21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6" name="Picture 2" descr="sun-earth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44450" y="-4352925"/>
            <a:ext cx="9245600" cy="13941425"/>
          </a:xfrm>
          <a:prstGeom prst="rect">
            <a:avLst/>
          </a:prstGeom>
          <a:noFill/>
        </p:spPr>
      </p:pic>
      <p:sp>
        <p:nvSpPr>
          <p:cNvPr id="436227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Our life support system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36228" name="Text Box 4"/>
          <p:cNvSpPr txBox="1">
            <a:spLocks noChangeArrowheads="1"/>
          </p:cNvSpPr>
          <p:nvPr/>
        </p:nvSpPr>
        <p:spPr bwMode="auto">
          <a:xfrm>
            <a:off x="3817938" y="2508250"/>
            <a:ext cx="48783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–</a:t>
            </a:r>
            <a:r>
              <a:rPr lang="en-GB">
                <a:solidFill>
                  <a:schemeClr val="bg1"/>
                </a:solidFill>
              </a:rPr>
              <a:t> how well do we understand it?</a:t>
            </a:r>
            <a:endParaRPr lang="en-US" sz="18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sun-earth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44450" y="-4352925"/>
            <a:ext cx="9245600" cy="13941425"/>
          </a:xfrm>
          <a:prstGeom prst="rect">
            <a:avLst/>
          </a:prstGeom>
          <a:noFill/>
        </p:spPr>
      </p:pic>
      <p:sp>
        <p:nvSpPr>
          <p:cNvPr id="437251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Our life support system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3817938" y="2508250"/>
            <a:ext cx="53149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–</a:t>
            </a:r>
            <a:r>
              <a:rPr lang="en-GB">
                <a:solidFill>
                  <a:schemeClr val="bg1"/>
                </a:solidFill>
              </a:rPr>
              <a:t> how well do we understand it?</a:t>
            </a:r>
          </a:p>
          <a:p>
            <a:r>
              <a:rPr lang="en-GB">
                <a:solidFill>
                  <a:schemeClr val="bg1"/>
                </a:solidFill>
              </a:rPr>
              <a:t>                       </a:t>
            </a:r>
            <a:r>
              <a:rPr lang="en-GB" b="0">
                <a:solidFill>
                  <a:schemeClr val="bg1"/>
                </a:solidFill>
              </a:rPr>
              <a:t>(scientifically, that is)  </a:t>
            </a:r>
          </a:p>
          <a:p>
            <a:r>
              <a:rPr lang="en-US" sz="2800" b="0">
                <a:solidFill>
                  <a:schemeClr val="bg1"/>
                </a:solidFill>
              </a:rPr>
              <a:t>                    </a:t>
            </a:r>
            <a:r>
              <a:rPr lang="en-US" sz="1800" b="0">
                <a:solidFill>
                  <a:schemeClr val="bg1"/>
                </a:solidFill>
              </a:rPr>
              <a:t>(</a:t>
            </a:r>
            <a:r>
              <a:rPr lang="en-GB" sz="1800" b="0">
                <a:solidFill>
                  <a:schemeClr val="bg1"/>
                </a:solidFill>
              </a:rPr>
              <a:t>cf. James Gleick on Feynman)</a:t>
            </a:r>
            <a:endParaRPr lang="en-US" sz="18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sun-earth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44450" y="-4352925"/>
            <a:ext cx="9245600" cy="13941425"/>
          </a:xfrm>
          <a:prstGeom prst="rect">
            <a:avLst/>
          </a:prstGeom>
          <a:noFill/>
        </p:spPr>
      </p:pic>
      <p:sp>
        <p:nvSpPr>
          <p:cNvPr id="438275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Our life support system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38276" name="Text Box 4"/>
          <p:cNvSpPr txBox="1">
            <a:spLocks noChangeArrowheads="1"/>
          </p:cNvSpPr>
          <p:nvPr/>
        </p:nvSpPr>
        <p:spPr bwMode="auto">
          <a:xfrm>
            <a:off x="3817938" y="2508250"/>
            <a:ext cx="53149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–</a:t>
            </a:r>
            <a:r>
              <a:rPr lang="en-GB">
                <a:solidFill>
                  <a:schemeClr val="bg1"/>
                </a:solidFill>
              </a:rPr>
              <a:t> how well do we understand it?</a:t>
            </a:r>
          </a:p>
          <a:p>
            <a:r>
              <a:rPr lang="en-GB">
                <a:solidFill>
                  <a:schemeClr val="bg1"/>
                </a:solidFill>
              </a:rPr>
              <a:t>                       </a:t>
            </a:r>
            <a:r>
              <a:rPr lang="en-GB" b="0">
                <a:solidFill>
                  <a:schemeClr val="bg1"/>
                </a:solidFill>
              </a:rPr>
              <a:t>(scientifically, that is)  </a:t>
            </a:r>
          </a:p>
          <a:p>
            <a:r>
              <a:rPr lang="en-US" sz="2800" b="0">
                <a:solidFill>
                  <a:schemeClr val="bg1"/>
                </a:solidFill>
              </a:rPr>
              <a:t>                    </a:t>
            </a:r>
            <a:r>
              <a:rPr lang="en-US" sz="1800" b="0">
                <a:solidFill>
                  <a:schemeClr val="bg1"/>
                </a:solidFill>
              </a:rPr>
              <a:t>(</a:t>
            </a:r>
            <a:r>
              <a:rPr lang="en-GB" sz="1800" b="0">
                <a:solidFill>
                  <a:schemeClr val="bg1"/>
                </a:solidFill>
              </a:rPr>
              <a:t>cf. James Gleick on Feynman)</a:t>
            </a:r>
            <a:endParaRPr lang="en-US" sz="1800" b="0">
              <a:solidFill>
                <a:schemeClr val="bg1"/>
              </a:solidFill>
            </a:endParaRPr>
          </a:p>
        </p:txBody>
      </p:sp>
      <p:sp>
        <p:nvSpPr>
          <p:cNvPr id="438277" name="Text Box 5"/>
          <p:cNvSpPr txBox="1">
            <a:spLocks noChangeArrowheads="1"/>
          </p:cNvSpPr>
          <p:nvPr/>
        </p:nvSpPr>
        <p:spPr bwMode="auto">
          <a:xfrm>
            <a:off x="1771650" y="4140200"/>
            <a:ext cx="7008813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</a:rPr>
              <a:t>One answer: quite a lot better as a result of</a:t>
            </a:r>
          </a:p>
          <a:p>
            <a:r>
              <a:rPr lang="en-US" b="0">
                <a:solidFill>
                  <a:schemeClr val="bg1"/>
                </a:solidFill>
              </a:rPr>
              <a:t>the </a:t>
            </a:r>
            <a:r>
              <a:rPr lang="en-GB" b="0">
                <a:solidFill>
                  <a:schemeClr val="bg1"/>
                </a:solidFill>
              </a:rPr>
              <a:t>discovery of the </a:t>
            </a:r>
            <a:r>
              <a:rPr lang="en-GB">
                <a:solidFill>
                  <a:schemeClr val="bg1"/>
                </a:solidFill>
              </a:rPr>
              <a:t>Antarctic ozone hole</a:t>
            </a:r>
            <a:r>
              <a:rPr lang="en-GB" b="0">
                <a:solidFill>
                  <a:schemeClr val="bg1"/>
                </a:solidFill>
              </a:rPr>
              <a:t> and the</a:t>
            </a:r>
          </a:p>
          <a:p>
            <a:r>
              <a:rPr lang="en-GB" b="0">
                <a:solidFill>
                  <a:schemeClr val="bg1"/>
                </a:solidFill>
              </a:rPr>
              <a:t>interdisciplinary research efforts that</a:t>
            </a:r>
          </a:p>
          <a:p>
            <a:r>
              <a:rPr lang="en-GB" b="0">
                <a:solidFill>
                  <a:schemeClr val="bg1"/>
                </a:solidFill>
              </a:rPr>
              <a:t>followed </a:t>
            </a:r>
            <a:r>
              <a:rPr lang="en-GB" b="0">
                <a:solidFill>
                  <a:schemeClr val="bg1"/>
                </a:solidFill>
                <a:cs typeface="Arial" pitchFamily="34" charset="0"/>
              </a:rPr>
              <a:t>– resulting in some of the most</a:t>
            </a:r>
          </a:p>
          <a:p>
            <a:r>
              <a:rPr lang="en-GB" b="0">
                <a:solidFill>
                  <a:schemeClr val="bg1"/>
                </a:solidFill>
                <a:cs typeface="Arial" pitchFamily="34" charset="0"/>
              </a:rPr>
              <a:t>thoroughly checke</a:t>
            </a:r>
            <a:r>
              <a:rPr lang="en-GB" b="0">
                <a:solidFill>
                  <a:schemeClr val="bg1"/>
                </a:solidFill>
              </a:rPr>
              <a:t>d scientific understanding </a:t>
            </a:r>
            <a:endParaRPr lang="en-US" b="0">
              <a:solidFill>
                <a:schemeClr val="bg1"/>
              </a:solidFill>
            </a:endParaRPr>
          </a:p>
          <a:p>
            <a:r>
              <a:rPr lang="en-GB" b="0">
                <a:solidFill>
                  <a:schemeClr val="bg1"/>
                </a:solidFill>
              </a:rPr>
              <a:t>there’s ever been on a global environmental issue.</a:t>
            </a:r>
            <a:endParaRPr lang="en-GB" sz="2000" b="0">
              <a:solidFill>
                <a:schemeClr val="bg1"/>
              </a:solidFill>
            </a:endParaRPr>
          </a:p>
          <a:p>
            <a:endParaRPr lang="en-GB" sz="2000" b="0">
              <a:solidFill>
                <a:schemeClr val="bg1"/>
              </a:solidFill>
            </a:endParaRPr>
          </a:p>
          <a:p>
            <a:endParaRPr lang="en-US" sz="20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298" name="Picture 2" descr="sun-earth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-44450" y="-4352925"/>
            <a:ext cx="9245600" cy="13941425"/>
          </a:xfrm>
          <a:prstGeom prst="rect">
            <a:avLst/>
          </a:prstGeom>
          <a:noFill/>
        </p:spPr>
      </p:pic>
      <p:sp>
        <p:nvSpPr>
          <p:cNvPr id="439299" name="Text Box 3"/>
          <p:cNvSpPr txBox="1">
            <a:spLocks noChangeArrowheads="1"/>
          </p:cNvSpPr>
          <p:nvPr/>
        </p:nvSpPr>
        <p:spPr bwMode="auto">
          <a:xfrm>
            <a:off x="2678113" y="827088"/>
            <a:ext cx="4738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bg1"/>
                </a:solidFill>
              </a:rPr>
              <a:t>Our life support system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39300" name="Text Box 4"/>
          <p:cNvSpPr txBox="1">
            <a:spLocks noChangeArrowheads="1"/>
          </p:cNvSpPr>
          <p:nvPr/>
        </p:nvSpPr>
        <p:spPr bwMode="auto">
          <a:xfrm>
            <a:off x="3817938" y="2508250"/>
            <a:ext cx="53149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–</a:t>
            </a:r>
            <a:r>
              <a:rPr lang="en-GB">
                <a:solidFill>
                  <a:schemeClr val="bg1"/>
                </a:solidFill>
              </a:rPr>
              <a:t> how well do we understand it?</a:t>
            </a:r>
          </a:p>
          <a:p>
            <a:r>
              <a:rPr lang="en-GB">
                <a:solidFill>
                  <a:schemeClr val="bg1"/>
                </a:solidFill>
              </a:rPr>
              <a:t>                       </a:t>
            </a:r>
            <a:r>
              <a:rPr lang="en-GB" b="0">
                <a:solidFill>
                  <a:schemeClr val="bg1"/>
                </a:solidFill>
              </a:rPr>
              <a:t>(scientifically, that is)  </a:t>
            </a:r>
          </a:p>
          <a:p>
            <a:r>
              <a:rPr lang="en-US" sz="2800" b="0">
                <a:solidFill>
                  <a:schemeClr val="bg1"/>
                </a:solidFill>
              </a:rPr>
              <a:t>                    </a:t>
            </a:r>
            <a:r>
              <a:rPr lang="en-US" sz="1800" b="0">
                <a:solidFill>
                  <a:schemeClr val="bg1"/>
                </a:solidFill>
              </a:rPr>
              <a:t>(</a:t>
            </a:r>
            <a:r>
              <a:rPr lang="en-GB" sz="1800" b="0">
                <a:solidFill>
                  <a:schemeClr val="bg1"/>
                </a:solidFill>
              </a:rPr>
              <a:t>cf. James Gleick on Feynman)</a:t>
            </a:r>
            <a:endParaRPr lang="en-US" sz="1800" b="0">
              <a:solidFill>
                <a:schemeClr val="bg1"/>
              </a:solidFill>
            </a:endParaRPr>
          </a:p>
        </p:txBody>
      </p:sp>
      <p:sp>
        <p:nvSpPr>
          <p:cNvPr id="439301" name="Text Box 5"/>
          <p:cNvSpPr txBox="1">
            <a:spLocks noChangeArrowheads="1"/>
          </p:cNvSpPr>
          <p:nvPr/>
        </p:nvSpPr>
        <p:spPr bwMode="auto">
          <a:xfrm>
            <a:off x="1771650" y="4140200"/>
            <a:ext cx="705485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</a:rPr>
              <a:t>One answer: quite a lot better as a result of</a:t>
            </a:r>
          </a:p>
          <a:p>
            <a:r>
              <a:rPr lang="en-US" b="0">
                <a:solidFill>
                  <a:schemeClr val="bg1"/>
                </a:solidFill>
              </a:rPr>
              <a:t>the </a:t>
            </a:r>
            <a:r>
              <a:rPr lang="en-GB" b="0">
                <a:solidFill>
                  <a:schemeClr val="bg1"/>
                </a:solidFill>
              </a:rPr>
              <a:t>discovery of the </a:t>
            </a:r>
            <a:r>
              <a:rPr lang="en-GB">
                <a:solidFill>
                  <a:schemeClr val="bg1"/>
                </a:solidFill>
              </a:rPr>
              <a:t>Antarctic ozone hole</a:t>
            </a:r>
            <a:r>
              <a:rPr lang="en-GB" b="0">
                <a:solidFill>
                  <a:schemeClr val="bg1"/>
                </a:solidFill>
              </a:rPr>
              <a:t> and the</a:t>
            </a:r>
          </a:p>
          <a:p>
            <a:r>
              <a:rPr lang="en-GB" b="0">
                <a:solidFill>
                  <a:schemeClr val="bg1"/>
                </a:solidFill>
              </a:rPr>
              <a:t>interdisciplinary research efforts that</a:t>
            </a:r>
          </a:p>
          <a:p>
            <a:r>
              <a:rPr lang="en-GB" b="0">
                <a:solidFill>
                  <a:schemeClr val="bg1"/>
                </a:solidFill>
              </a:rPr>
              <a:t>followed </a:t>
            </a:r>
            <a:r>
              <a:rPr lang="en-GB" b="0">
                <a:solidFill>
                  <a:schemeClr val="bg1"/>
                </a:solidFill>
                <a:cs typeface="Arial" pitchFamily="34" charset="0"/>
              </a:rPr>
              <a:t>– resulting in some of the most</a:t>
            </a:r>
          </a:p>
          <a:p>
            <a:r>
              <a:rPr lang="en-GB" b="0">
                <a:solidFill>
                  <a:schemeClr val="bg1"/>
                </a:solidFill>
                <a:cs typeface="Arial" pitchFamily="34" charset="0"/>
              </a:rPr>
              <a:t>thoroughly checke</a:t>
            </a:r>
            <a:r>
              <a:rPr lang="en-GB" b="0">
                <a:solidFill>
                  <a:schemeClr val="bg1"/>
                </a:solidFill>
              </a:rPr>
              <a:t>d scientific understanding </a:t>
            </a:r>
            <a:endParaRPr lang="en-US" b="0">
              <a:solidFill>
                <a:schemeClr val="bg1"/>
              </a:solidFill>
            </a:endParaRPr>
          </a:p>
          <a:p>
            <a:r>
              <a:rPr lang="en-GB" b="0">
                <a:solidFill>
                  <a:schemeClr val="bg1"/>
                </a:solidFill>
              </a:rPr>
              <a:t>there’s ever been on a global environmental issue.</a:t>
            </a:r>
          </a:p>
          <a:p>
            <a:r>
              <a:rPr lang="en-GB" sz="2000" b="0">
                <a:solidFill>
                  <a:schemeClr val="bg1"/>
                </a:solidFill>
              </a:rPr>
              <a:t>(I was closely involved in understanding the fluid dynamics...)</a:t>
            </a:r>
          </a:p>
          <a:p>
            <a:endParaRPr lang="en-GB" sz="2000" b="0">
              <a:solidFill>
                <a:schemeClr val="bg1"/>
              </a:solidFill>
            </a:endParaRPr>
          </a:p>
          <a:p>
            <a:endParaRPr lang="en-US" sz="20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063" y="-73025"/>
            <a:ext cx="6910387" cy="6975475"/>
          </a:xfrm>
          <a:prstGeom prst="rect">
            <a:avLst/>
          </a:prstGeom>
          <a:noFill/>
        </p:spPr>
      </p:pic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165100" y="0"/>
            <a:ext cx="8147050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</a:rPr>
              <a:t>Much of my work has been on the dynamics </a:t>
            </a:r>
            <a:r>
              <a:rPr lang="en-US" b="0">
                <a:solidFill>
                  <a:schemeClr val="bg1"/>
                </a:solidFill>
                <a:latin typeface=""/>
              </a:rPr>
              <a:t>of </a:t>
            </a:r>
            <a:r>
              <a:rPr lang="en-US">
                <a:solidFill>
                  <a:schemeClr val="bg1"/>
                </a:solidFill>
                <a:latin typeface=""/>
              </a:rPr>
              <a:t>stratified,</a:t>
            </a:r>
          </a:p>
          <a:p>
            <a:r>
              <a:rPr lang="en-US">
                <a:solidFill>
                  <a:schemeClr val="bg1"/>
                </a:solidFill>
                <a:latin typeface=""/>
              </a:rPr>
              <a:t>rotating fluid systems </a:t>
            </a:r>
            <a:r>
              <a:rPr lang="en-US" b="0">
                <a:solidFill>
                  <a:schemeClr val="bg1"/>
                </a:solidFill>
                <a:latin typeface=""/>
              </a:rPr>
              <a:t> like the Earth’s atmosphere-ocean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system, and the Sun’s interior</a:t>
            </a:r>
            <a:r>
              <a:rPr lang="en-US" b="0">
                <a:solidFill>
                  <a:schemeClr val="bg1"/>
                </a:solidFill>
              </a:rPr>
              <a:t>.</a:t>
            </a:r>
          </a:p>
          <a:p>
            <a:r>
              <a:rPr lang="en-US" b="0">
                <a:solidFill>
                  <a:schemeClr val="bg1"/>
                </a:solidFill>
              </a:rPr>
              <a:t>This is o</a:t>
            </a:r>
            <a:r>
              <a:rPr lang="en-US" b="0">
                <a:solidFill>
                  <a:schemeClr val="bg1"/>
                </a:solidFill>
                <a:latin typeface=""/>
              </a:rPr>
              <a:t>nly a small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– though important </a:t>
            </a:r>
            <a:r>
              <a:rPr lang="en-US" sz="2800" b="0">
                <a:solidFill>
                  <a:schemeClr val="bg1"/>
                </a:solidFill>
              </a:rPr>
              <a:t>–</a:t>
            </a:r>
            <a:endParaRPr lang="en-US" b="0">
              <a:solidFill>
                <a:schemeClr val="bg1"/>
              </a:solidFill>
              <a:latin typeface=""/>
            </a:endParaRP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part of the whole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ozone-climate problem,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let alone the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life-support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6" name="Picture 2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063" y="-73025"/>
            <a:ext cx="6910387" cy="6975475"/>
          </a:xfrm>
          <a:prstGeom prst="rect">
            <a:avLst/>
          </a:prstGeom>
          <a:noFill/>
        </p:spPr>
      </p:pic>
      <p:sp>
        <p:nvSpPr>
          <p:cNvPr id="441347" name="Text Box 3"/>
          <p:cNvSpPr txBox="1">
            <a:spLocks noChangeArrowheads="1"/>
          </p:cNvSpPr>
          <p:nvPr/>
        </p:nvSpPr>
        <p:spPr bwMode="auto">
          <a:xfrm>
            <a:off x="165100" y="0"/>
            <a:ext cx="8147050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</a:rPr>
              <a:t>Much of my work has been on the dynamics </a:t>
            </a:r>
            <a:r>
              <a:rPr lang="en-US" b="0">
                <a:solidFill>
                  <a:schemeClr val="bg1"/>
                </a:solidFill>
                <a:latin typeface=""/>
              </a:rPr>
              <a:t>of </a:t>
            </a:r>
            <a:r>
              <a:rPr lang="en-US">
                <a:solidFill>
                  <a:schemeClr val="bg1"/>
                </a:solidFill>
                <a:latin typeface=""/>
              </a:rPr>
              <a:t>stratified,</a:t>
            </a:r>
          </a:p>
          <a:p>
            <a:r>
              <a:rPr lang="en-US">
                <a:solidFill>
                  <a:schemeClr val="bg1"/>
                </a:solidFill>
                <a:latin typeface=""/>
              </a:rPr>
              <a:t>rotating fluid systems </a:t>
            </a:r>
            <a:r>
              <a:rPr lang="en-US" b="0">
                <a:solidFill>
                  <a:schemeClr val="bg1"/>
                </a:solidFill>
                <a:latin typeface=""/>
              </a:rPr>
              <a:t> like the Earth’s atmosphere-ocean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system, and the Sun’s interior</a:t>
            </a:r>
            <a:r>
              <a:rPr lang="en-US" b="0">
                <a:solidFill>
                  <a:schemeClr val="bg1"/>
                </a:solidFill>
              </a:rPr>
              <a:t>.</a:t>
            </a:r>
          </a:p>
          <a:p>
            <a:r>
              <a:rPr lang="en-US" b="0">
                <a:solidFill>
                  <a:schemeClr val="bg1"/>
                </a:solidFill>
              </a:rPr>
              <a:t>This is o</a:t>
            </a:r>
            <a:r>
              <a:rPr lang="en-US" b="0">
                <a:solidFill>
                  <a:schemeClr val="bg1"/>
                </a:solidFill>
                <a:latin typeface=""/>
              </a:rPr>
              <a:t>nly a small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– though important </a:t>
            </a:r>
            <a:r>
              <a:rPr lang="en-US" sz="2800" b="0">
                <a:solidFill>
                  <a:schemeClr val="bg1"/>
                </a:solidFill>
              </a:rPr>
              <a:t>–</a:t>
            </a:r>
            <a:endParaRPr lang="en-US" b="0">
              <a:solidFill>
                <a:schemeClr val="bg1"/>
              </a:solidFill>
              <a:latin typeface=""/>
            </a:endParaRP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part of the whole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ozone-climate problem,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let alone the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life-support problem</a:t>
            </a:r>
          </a:p>
        </p:txBody>
      </p:sp>
      <p:sp>
        <p:nvSpPr>
          <p:cNvPr id="441348" name="Text Box 4"/>
          <p:cNvSpPr txBox="1">
            <a:spLocks noChangeArrowheads="1"/>
          </p:cNvSpPr>
          <p:nvPr/>
        </p:nvSpPr>
        <p:spPr bwMode="auto">
          <a:xfrm>
            <a:off x="160338" y="4881563"/>
            <a:ext cx="37671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0">
                <a:solidFill>
                  <a:schemeClr val="bg1"/>
                </a:solidFill>
              </a:rPr>
              <a:t>Rotation crucial…</a:t>
            </a:r>
          </a:p>
          <a:p>
            <a:r>
              <a:rPr lang="en-GB" sz="2800" b="0">
                <a:solidFill>
                  <a:schemeClr val="bg1"/>
                </a:solidFill>
              </a:rPr>
              <a:t>gyroscopic effects,</a:t>
            </a:r>
          </a:p>
          <a:p>
            <a:r>
              <a:rPr lang="en-GB" sz="2800" b="0">
                <a:solidFill>
                  <a:schemeClr val="bg1"/>
                </a:solidFill>
              </a:rPr>
              <a:t>“ballerina effect”, etc…</a:t>
            </a:r>
            <a:endParaRPr lang="en-US" sz="28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063" y="-73025"/>
            <a:ext cx="6910387" cy="6975475"/>
          </a:xfrm>
          <a:prstGeom prst="rect">
            <a:avLst/>
          </a:prstGeom>
          <a:noFill/>
        </p:spPr>
      </p:pic>
      <p:sp>
        <p:nvSpPr>
          <p:cNvPr id="442371" name="Text Box 3"/>
          <p:cNvSpPr txBox="1">
            <a:spLocks noChangeArrowheads="1"/>
          </p:cNvSpPr>
          <p:nvPr/>
        </p:nvSpPr>
        <p:spPr bwMode="auto">
          <a:xfrm>
            <a:off x="165100" y="0"/>
            <a:ext cx="8147050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</a:rPr>
              <a:t>Much of my work has been on the dynamics </a:t>
            </a:r>
            <a:r>
              <a:rPr lang="en-US" b="0">
                <a:solidFill>
                  <a:schemeClr val="bg1"/>
                </a:solidFill>
                <a:latin typeface=""/>
              </a:rPr>
              <a:t>of </a:t>
            </a:r>
            <a:r>
              <a:rPr lang="en-US">
                <a:solidFill>
                  <a:schemeClr val="bg1"/>
                </a:solidFill>
                <a:latin typeface=""/>
              </a:rPr>
              <a:t>stratified,</a:t>
            </a:r>
          </a:p>
          <a:p>
            <a:r>
              <a:rPr lang="en-US">
                <a:solidFill>
                  <a:schemeClr val="bg1"/>
                </a:solidFill>
                <a:latin typeface=""/>
              </a:rPr>
              <a:t>rotating fluid systems </a:t>
            </a:r>
            <a:r>
              <a:rPr lang="en-US" b="0">
                <a:solidFill>
                  <a:schemeClr val="bg1"/>
                </a:solidFill>
                <a:latin typeface=""/>
              </a:rPr>
              <a:t> like the Earth’s atmosphere-ocean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system, and the Sun’s interior</a:t>
            </a:r>
            <a:r>
              <a:rPr lang="en-US" b="0">
                <a:solidFill>
                  <a:schemeClr val="bg1"/>
                </a:solidFill>
              </a:rPr>
              <a:t>.</a:t>
            </a:r>
          </a:p>
          <a:p>
            <a:r>
              <a:rPr lang="en-US" b="0">
                <a:solidFill>
                  <a:schemeClr val="bg1"/>
                </a:solidFill>
              </a:rPr>
              <a:t>This is o</a:t>
            </a:r>
            <a:r>
              <a:rPr lang="en-US" b="0">
                <a:solidFill>
                  <a:schemeClr val="bg1"/>
                </a:solidFill>
                <a:latin typeface=""/>
              </a:rPr>
              <a:t>nly a small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– though important </a:t>
            </a:r>
            <a:r>
              <a:rPr lang="en-US" sz="2800" b="0">
                <a:solidFill>
                  <a:schemeClr val="bg1"/>
                </a:solidFill>
              </a:rPr>
              <a:t>–</a:t>
            </a:r>
            <a:endParaRPr lang="en-US" b="0">
              <a:solidFill>
                <a:schemeClr val="bg1"/>
              </a:solidFill>
              <a:latin typeface=""/>
            </a:endParaRP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part of the whole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ozone-climate problem,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let alone the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life-support problem</a:t>
            </a:r>
          </a:p>
        </p:txBody>
      </p:sp>
      <p:sp>
        <p:nvSpPr>
          <p:cNvPr id="442372" name="Text Box 4"/>
          <p:cNvSpPr txBox="1">
            <a:spLocks noChangeArrowheads="1"/>
          </p:cNvSpPr>
          <p:nvPr/>
        </p:nvSpPr>
        <p:spPr bwMode="auto">
          <a:xfrm>
            <a:off x="160338" y="4881563"/>
            <a:ext cx="3767137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0">
                <a:solidFill>
                  <a:schemeClr val="bg1"/>
                </a:solidFill>
              </a:rPr>
              <a:t>Rotation crucial…</a:t>
            </a:r>
          </a:p>
          <a:p>
            <a:r>
              <a:rPr lang="en-GB" sz="2800" b="0">
                <a:solidFill>
                  <a:schemeClr val="bg1"/>
                </a:solidFill>
              </a:rPr>
              <a:t>gyroscopic effects,</a:t>
            </a:r>
          </a:p>
          <a:p>
            <a:r>
              <a:rPr lang="en-GB" sz="2800" b="0">
                <a:solidFill>
                  <a:schemeClr val="bg1"/>
                </a:solidFill>
              </a:rPr>
              <a:t>“ballerina effect”, etc…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442373" name="Line 5"/>
          <p:cNvSpPr>
            <a:spLocks noChangeShapeType="1"/>
          </p:cNvSpPr>
          <p:nvPr/>
        </p:nvSpPr>
        <p:spPr bwMode="auto">
          <a:xfrm flipH="1">
            <a:off x="8045450" y="814388"/>
            <a:ext cx="671513" cy="568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 descr="earth-africa-apollo-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8063" y="-73025"/>
            <a:ext cx="6910387" cy="6975475"/>
          </a:xfrm>
          <a:prstGeom prst="rect">
            <a:avLst/>
          </a:prstGeom>
          <a:noFill/>
        </p:spPr>
      </p:pic>
      <p:sp>
        <p:nvSpPr>
          <p:cNvPr id="443395" name="Text Box 3"/>
          <p:cNvSpPr txBox="1">
            <a:spLocks noChangeArrowheads="1"/>
          </p:cNvSpPr>
          <p:nvPr/>
        </p:nvSpPr>
        <p:spPr bwMode="auto">
          <a:xfrm>
            <a:off x="165100" y="0"/>
            <a:ext cx="8147050" cy="344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</a:rPr>
              <a:t>Much of my work has been on the dynamics </a:t>
            </a:r>
            <a:r>
              <a:rPr lang="en-US" b="0">
                <a:solidFill>
                  <a:schemeClr val="bg1"/>
                </a:solidFill>
                <a:latin typeface=""/>
              </a:rPr>
              <a:t>of </a:t>
            </a:r>
            <a:r>
              <a:rPr lang="en-US">
                <a:solidFill>
                  <a:schemeClr val="bg1"/>
                </a:solidFill>
                <a:latin typeface=""/>
              </a:rPr>
              <a:t>stratified,</a:t>
            </a:r>
          </a:p>
          <a:p>
            <a:r>
              <a:rPr lang="en-US">
                <a:solidFill>
                  <a:schemeClr val="bg1"/>
                </a:solidFill>
                <a:latin typeface=""/>
              </a:rPr>
              <a:t>rotating fluid systems </a:t>
            </a:r>
            <a:r>
              <a:rPr lang="en-US" b="0">
                <a:solidFill>
                  <a:schemeClr val="bg1"/>
                </a:solidFill>
                <a:latin typeface=""/>
              </a:rPr>
              <a:t> like the Earth’s atmosphere-ocean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system, and the Sun’s interior</a:t>
            </a:r>
            <a:r>
              <a:rPr lang="en-US" b="0">
                <a:solidFill>
                  <a:schemeClr val="bg1"/>
                </a:solidFill>
              </a:rPr>
              <a:t>.</a:t>
            </a:r>
          </a:p>
          <a:p>
            <a:r>
              <a:rPr lang="en-US" b="0">
                <a:solidFill>
                  <a:schemeClr val="bg1"/>
                </a:solidFill>
              </a:rPr>
              <a:t>This is o</a:t>
            </a:r>
            <a:r>
              <a:rPr lang="en-US" b="0">
                <a:solidFill>
                  <a:schemeClr val="bg1"/>
                </a:solidFill>
                <a:latin typeface=""/>
              </a:rPr>
              <a:t>nly a small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– though important </a:t>
            </a:r>
            <a:r>
              <a:rPr lang="en-US" sz="2800" b="0">
                <a:solidFill>
                  <a:schemeClr val="bg1"/>
                </a:solidFill>
              </a:rPr>
              <a:t>–</a:t>
            </a:r>
            <a:endParaRPr lang="en-US" b="0">
              <a:solidFill>
                <a:schemeClr val="bg1"/>
              </a:solidFill>
              <a:latin typeface=""/>
            </a:endParaRP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part of the whole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ozone-climate problem,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let alone the</a:t>
            </a:r>
          </a:p>
          <a:p>
            <a:r>
              <a:rPr lang="en-US" b="0">
                <a:solidFill>
                  <a:schemeClr val="bg1"/>
                </a:solidFill>
                <a:latin typeface=""/>
              </a:rPr>
              <a:t>life-support problem</a:t>
            </a:r>
          </a:p>
        </p:txBody>
      </p:sp>
      <p:sp>
        <p:nvSpPr>
          <p:cNvPr id="443396" name="Text Box 4"/>
          <p:cNvSpPr txBox="1">
            <a:spLocks noChangeArrowheads="1"/>
          </p:cNvSpPr>
          <p:nvPr/>
        </p:nvSpPr>
        <p:spPr bwMode="auto">
          <a:xfrm>
            <a:off x="160338" y="4881563"/>
            <a:ext cx="53101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800" b="0">
                <a:solidFill>
                  <a:schemeClr val="bg1"/>
                </a:solidFill>
              </a:rPr>
              <a:t>Rotation crucial…</a:t>
            </a:r>
          </a:p>
          <a:p>
            <a:r>
              <a:rPr lang="en-GB" sz="2800" b="0">
                <a:solidFill>
                  <a:schemeClr val="bg1"/>
                </a:solidFill>
              </a:rPr>
              <a:t>gyroscopic effects,</a:t>
            </a:r>
          </a:p>
          <a:p>
            <a:r>
              <a:rPr lang="en-GB" sz="2800" b="0">
                <a:solidFill>
                  <a:schemeClr val="bg1"/>
                </a:solidFill>
              </a:rPr>
              <a:t>“ballerina effect”, etc…</a:t>
            </a:r>
          </a:p>
          <a:p>
            <a:r>
              <a:rPr lang="en-GB" sz="2800" b="0">
                <a:solidFill>
                  <a:schemeClr val="bg1"/>
                </a:solidFill>
              </a:rPr>
              <a:t>Other such fluid systems include</a:t>
            </a:r>
            <a:endParaRPr lang="en-US" sz="2800" b="0">
              <a:solidFill>
                <a:schemeClr val="bg1"/>
              </a:solidFill>
            </a:endParaRPr>
          </a:p>
        </p:txBody>
      </p:sp>
      <p:sp>
        <p:nvSpPr>
          <p:cNvPr id="443397" name="Line 5"/>
          <p:cNvSpPr>
            <a:spLocks noChangeShapeType="1"/>
          </p:cNvSpPr>
          <p:nvPr/>
        </p:nvSpPr>
        <p:spPr bwMode="auto">
          <a:xfrm flipH="1">
            <a:off x="8045450" y="814388"/>
            <a:ext cx="671513" cy="56832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 descr="gg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41463"/>
            <a:ext cx="9144000" cy="9144001"/>
          </a:xfrm>
          <a:prstGeom prst="rect">
            <a:avLst/>
          </a:prstGeom>
          <a:noFill/>
        </p:spPr>
      </p:pic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0" y="6103938"/>
            <a:ext cx="5695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</a:rPr>
              <a:t>Voyager 1 approaching (60 Jupiter days)</a:t>
            </a:r>
          </a:p>
        </p:txBody>
      </p:sp>
      <p:sp>
        <p:nvSpPr>
          <p:cNvPr id="444420" name="Text Box 4"/>
          <p:cNvSpPr txBox="1">
            <a:spLocks noChangeArrowheads="1"/>
          </p:cNvSpPr>
          <p:nvPr/>
        </p:nvSpPr>
        <p:spPr bwMode="auto">
          <a:xfrm>
            <a:off x="7165975" y="6223000"/>
            <a:ext cx="1263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</a:rPr>
              <a:t>NASA/JPL</a:t>
            </a:r>
          </a:p>
        </p:txBody>
      </p:sp>
      <p:sp>
        <p:nvSpPr>
          <p:cNvPr id="444421" name="Text Box 5"/>
          <p:cNvSpPr txBox="1">
            <a:spLocks noChangeArrowheads="1"/>
          </p:cNvSpPr>
          <p:nvPr/>
        </p:nvSpPr>
        <p:spPr bwMode="auto">
          <a:xfrm>
            <a:off x="647700" y="90488"/>
            <a:ext cx="1431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this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2" name="Picture 2" descr="protoplanetary-disk-ke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21825" cy="7616825"/>
          </a:xfrm>
          <a:prstGeom prst="rect">
            <a:avLst/>
          </a:prstGeom>
          <a:noFill/>
        </p:spPr>
      </p:pic>
      <p:sp>
        <p:nvSpPr>
          <p:cNvPr id="445443" name="Text Box 3"/>
          <p:cNvSpPr txBox="1">
            <a:spLocks noChangeArrowheads="1"/>
          </p:cNvSpPr>
          <p:nvPr/>
        </p:nvSpPr>
        <p:spPr bwMode="auto">
          <a:xfrm>
            <a:off x="3346450" y="6056313"/>
            <a:ext cx="568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>
                <a:solidFill>
                  <a:schemeClr val="bg1"/>
                </a:solidFill>
              </a:rPr>
              <a:t>Artist’s impression </a:t>
            </a:r>
            <a:r>
              <a:rPr lang="en-US" sz="1800" b="0">
                <a:solidFill>
                  <a:schemeClr val="bg1"/>
                </a:solidFill>
                <a:latin typeface=""/>
              </a:rPr>
              <a:t>–</a:t>
            </a:r>
            <a:r>
              <a:rPr lang="en-US" sz="1800" b="0">
                <a:solidFill>
                  <a:schemeClr val="bg1"/>
                </a:solidFill>
              </a:rPr>
              <a:t> NASA/JPL-Caltech/T. Pyle (SSC)</a:t>
            </a:r>
          </a:p>
        </p:txBody>
      </p:sp>
      <p:sp>
        <p:nvSpPr>
          <p:cNvPr id="445444" name="Text Box 4"/>
          <p:cNvSpPr txBox="1">
            <a:spLocks noChangeArrowheads="1"/>
          </p:cNvSpPr>
          <p:nvPr/>
        </p:nvSpPr>
        <p:spPr bwMode="auto">
          <a:xfrm>
            <a:off x="641350" y="95250"/>
            <a:ext cx="74723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0">
                <a:solidFill>
                  <a:schemeClr val="bg1"/>
                </a:solidFill>
              </a:rPr>
              <a:t>and this one </a:t>
            </a:r>
            <a:r>
              <a:rPr lang="en-GB" sz="2800" b="0">
                <a:solidFill>
                  <a:schemeClr val="bg1"/>
                </a:solidFill>
              </a:rPr>
              <a:t> – a protoplanetary accretion disk</a:t>
            </a:r>
            <a:endParaRPr lang="en-US" sz="2800" b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911018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</a:t>
            </a:r>
            <a:r>
              <a:rPr lang="en-GB" sz="1800" b="0" dirty="0" smtClean="0"/>
              <a:t>system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en-GB" sz="1800" b="0" dirty="0" smtClean="0">
                <a:cs typeface="Arial" pitchFamily="34" charset="0"/>
              </a:rPr>
              <a:t>«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0" dirty="0" smtClean="0"/>
              <a:t>).  </a:t>
            </a:r>
            <a:r>
              <a:rPr lang="en-GB" sz="1800" b="0" dirty="0"/>
              <a:t>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</a:t>
            </a:r>
            <a:r>
              <a:rPr lang="en-GB" sz="1800" dirty="0"/>
              <a:t>nor NMST</a:t>
            </a:r>
            <a:r>
              <a:rPr lang="en-GB" sz="1800" b="0" dirty="0"/>
              <a:t>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</a:t>
            </a:r>
            <a:r>
              <a:rPr lang="en-GB" sz="1800" b="0" dirty="0" smtClean="0"/>
              <a:t>rotation</a:t>
            </a:r>
            <a:r>
              <a:rPr lang="en-GB" sz="1800" dirty="0" smtClean="0"/>
              <a:t>.</a:t>
            </a:r>
            <a:endParaRPr lang="en-GB" sz="1800" b="0" dirty="0"/>
          </a:p>
          <a:p>
            <a:pPr marL="342900" indent="-342900">
              <a:buFontTx/>
              <a:buAutoNum type="arabicPeriod"/>
            </a:pPr>
            <a:endParaRPr lang="en-GB" sz="1800" b="0" dirty="0"/>
          </a:p>
          <a:p>
            <a:pPr marL="342900" indent="-342900"/>
            <a:r>
              <a:rPr lang="en-GB" sz="1800" b="0" dirty="0"/>
              <a:t>2.  So reasonable to assume interior </a:t>
            </a:r>
            <a:r>
              <a:rPr lang="en-GB" sz="1800" dirty="0" smtClean="0">
                <a:solidFill>
                  <a:srgbClr val="FF3300"/>
                </a:solidFill>
              </a:rPr>
              <a:t>MUST </a:t>
            </a:r>
            <a:r>
              <a:rPr lang="en-GB" sz="1800" b="0" dirty="0"/>
              <a:t>be magnetic</a:t>
            </a:r>
            <a:r>
              <a:rPr lang="en-GB" sz="1800" dirty="0"/>
              <a:t> </a:t>
            </a:r>
            <a:r>
              <a:rPr lang="en-GB" sz="1800" b="0" dirty="0"/>
              <a:t> (McI.1994, GM98)</a:t>
            </a:r>
            <a:r>
              <a:rPr lang="en-GB" sz="1800" dirty="0"/>
              <a:t>.</a:t>
            </a:r>
          </a:p>
          <a:p>
            <a:pPr marL="342900" indent="-342900"/>
            <a:r>
              <a:rPr lang="en-GB" sz="1800" b="0" dirty="0"/>
              <a:t>      </a:t>
            </a:r>
            <a:r>
              <a:rPr lang="en-GB" sz="1800" b="0" dirty="0">
                <a:cs typeface="Arial" pitchFamily="34" charset="0"/>
              </a:rPr>
              <a:t>I</a:t>
            </a:r>
            <a:r>
              <a:rPr lang="en-GB" sz="1800" b="0" dirty="0"/>
              <a:t>nterior </a:t>
            </a:r>
            <a:r>
              <a:rPr lang="en-GB" sz="1800" dirty="0"/>
              <a:t>dipoles</a:t>
            </a:r>
            <a:r>
              <a:rPr lang="en-GB" sz="1800" b="0" dirty="0"/>
              <a:t> are the longest-lived; so focus on the 3 possible types of</a:t>
            </a:r>
          </a:p>
          <a:p>
            <a:pPr marL="342900" indent="-342900"/>
            <a:r>
              <a:rPr lang="en-GB" sz="1800" b="0" dirty="0"/>
              <a:t>      dipole scenario.  With rotation axis upward,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upright dipole:  simplest </a:t>
            </a:r>
            <a:r>
              <a:rPr lang="en-GB" sz="1800" dirty="0"/>
              <a:t>geometry </a:t>
            </a:r>
            <a:r>
              <a:rPr lang="en-GB" sz="1800" b="0" dirty="0"/>
              <a:t>but</a:t>
            </a:r>
            <a:r>
              <a:rPr lang="en-GB" sz="1800" dirty="0"/>
              <a:t> </a:t>
            </a:r>
            <a:r>
              <a:rPr lang="en-GB" sz="1800" b="0" dirty="0"/>
              <a:t>polar confinement layers needed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equatorial-plane dipole</a:t>
            </a:r>
            <a:r>
              <a:rPr lang="en-GB" sz="1800" b="0" dirty="0" smtClean="0"/>
              <a:t>:</a:t>
            </a:r>
            <a:r>
              <a:rPr lang="en-GB" b="0" dirty="0" smtClean="0"/>
              <a:t> </a:t>
            </a:r>
            <a:r>
              <a:rPr lang="en-GB" sz="1800" b="0" dirty="0" smtClean="0"/>
              <a:t>polar CLs </a:t>
            </a:r>
            <a:r>
              <a:rPr lang="en-GB" sz="1800" b="0" dirty="0"/>
              <a:t>needless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slanted </a:t>
            </a:r>
            <a:r>
              <a:rPr lang="en-GB" sz="1800" b="0" dirty="0" smtClean="0"/>
              <a:t>dipole: polar CLs needless</a:t>
            </a:r>
            <a:endParaRPr lang="en-GB" sz="1800" b="0" dirty="0"/>
          </a:p>
        </p:txBody>
      </p:sp>
      <p:sp>
        <p:nvSpPr>
          <p:cNvPr id="400408" name="Rectangle 24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400390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0391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00397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0398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400399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00404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00405" name="Rectangle 21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400406" name="Text Box 22"/>
          <p:cNvSpPr txBox="1">
            <a:spLocks noChangeArrowheads="1"/>
          </p:cNvSpPr>
          <p:nvPr/>
        </p:nvSpPr>
        <p:spPr bwMode="auto">
          <a:xfrm>
            <a:off x="2379400" y="4677366"/>
            <a:ext cx="60179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 Upright </a:t>
            </a:r>
            <a:r>
              <a:rPr lang="en-GB" sz="2000" dirty="0">
                <a:solidFill>
                  <a:schemeClr val="bg1"/>
                </a:solidFill>
              </a:rPr>
              <a:t>dipole </a:t>
            </a:r>
            <a:r>
              <a:rPr lang="en-GB" sz="2000" dirty="0" smtClean="0">
                <a:solidFill>
                  <a:schemeClr val="bg1"/>
                </a:solidFill>
              </a:rPr>
              <a:t>, as originally  assumed in GM98</a:t>
            </a:r>
          </a:p>
        </p:txBody>
      </p:sp>
      <p:pic>
        <p:nvPicPr>
          <p:cNvPr id="400407" name="Picture 23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400409" name="Text Box 25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400410" name="Picture 26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05464" y="72570"/>
            <a:ext cx="2826429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Scientific background: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290" name="Picture 2" descr="tacho-ulla-T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350" y="614363"/>
            <a:ext cx="5859463" cy="5181600"/>
          </a:xfrm>
          <a:prstGeom prst="rect">
            <a:avLst/>
          </a:prstGeom>
          <a:noFill/>
        </p:spPr>
      </p:pic>
      <p:sp>
        <p:nvSpPr>
          <p:cNvPr id="396291" name="Text Box 3"/>
          <p:cNvSpPr txBox="1">
            <a:spLocks noChangeArrowheads="1"/>
          </p:cNvSpPr>
          <p:nvPr/>
        </p:nvSpPr>
        <p:spPr bwMode="auto">
          <a:xfrm>
            <a:off x="366713" y="1009650"/>
            <a:ext cx="342265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“Thermal-wind” balance is</a:t>
            </a:r>
          </a:p>
          <a:p>
            <a:r>
              <a:rPr lang="en-US" sz="1800"/>
              <a:t>likely to be robust throughout</a:t>
            </a:r>
          </a:p>
          <a:p>
            <a:r>
              <a:rPr lang="en-US" sz="1800"/>
              <a:t>most of the tachocline</a:t>
            </a:r>
          </a:p>
          <a:p>
            <a:endParaRPr lang="en-US" sz="1800"/>
          </a:p>
          <a:p>
            <a:r>
              <a:rPr lang="en-US" sz="1600"/>
              <a:t>(polar confinement layers</a:t>
            </a:r>
          </a:p>
          <a:p>
            <a:r>
              <a:rPr lang="en-US" sz="1600"/>
              <a:t>excepted)</a:t>
            </a:r>
          </a:p>
        </p:txBody>
      </p:sp>
      <p:sp>
        <p:nvSpPr>
          <p:cNvPr id="396292" name="Line 4"/>
          <p:cNvSpPr>
            <a:spLocks noChangeShapeType="1"/>
          </p:cNvSpPr>
          <p:nvPr/>
        </p:nvSpPr>
        <p:spPr bwMode="auto">
          <a:xfrm>
            <a:off x="-509588" y="708025"/>
            <a:ext cx="10102851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96293" name="Rectangle 5"/>
          <p:cNvSpPr>
            <a:spLocks noChangeArrowheads="1"/>
          </p:cNvSpPr>
          <p:nvPr/>
        </p:nvSpPr>
        <p:spPr bwMode="auto">
          <a:xfrm>
            <a:off x="-479425" y="0"/>
            <a:ext cx="10044113" cy="6826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10" name="Picture 2" descr="solar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8213" y="1547813"/>
            <a:ext cx="3419475" cy="3419475"/>
          </a:xfrm>
          <a:prstGeom prst="rect">
            <a:avLst/>
          </a:prstGeom>
          <a:noFill/>
        </p:spPr>
      </p:pic>
      <p:sp>
        <p:nvSpPr>
          <p:cNvPr id="478211" name="Text Box 3"/>
          <p:cNvSpPr txBox="1">
            <a:spLocks noChangeArrowheads="1"/>
          </p:cNvSpPr>
          <p:nvPr/>
        </p:nvSpPr>
        <p:spPr bwMode="auto">
          <a:xfrm>
            <a:off x="1074738" y="219075"/>
            <a:ext cx="55737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b="0"/>
              <a:t>Recall GM98’s schematic MMC: could it</a:t>
            </a:r>
          </a:p>
          <a:p>
            <a:pPr algn="ctr"/>
            <a:r>
              <a:rPr lang="en-GB" b="0"/>
              <a:t>be enough to pin the axis?</a:t>
            </a:r>
            <a:endParaRPr lang="en-US" b="0"/>
          </a:p>
        </p:txBody>
      </p:sp>
      <p:sp>
        <p:nvSpPr>
          <p:cNvPr id="478212" name="Oval 4"/>
          <p:cNvSpPr>
            <a:spLocks noChangeArrowheads="1"/>
          </p:cNvSpPr>
          <p:nvPr/>
        </p:nvSpPr>
        <p:spPr bwMode="auto">
          <a:xfrm>
            <a:off x="-114300" y="2759075"/>
            <a:ext cx="4500563" cy="4441825"/>
          </a:xfrm>
          <a:prstGeom prst="ellipse">
            <a:avLst/>
          </a:prstGeom>
          <a:solidFill>
            <a:srgbClr val="DDDDDD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604838" y="1468438"/>
            <a:ext cx="15414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more like</a:t>
            </a:r>
          </a:p>
          <a:p>
            <a:r>
              <a:rPr lang="en-GB" sz="1600" b="0"/>
              <a:t>“</a:t>
            </a:r>
            <a:r>
              <a:rPr lang="en-GB" sz="1600"/>
              <a:t>Li frying pan</a:t>
            </a:r>
            <a:r>
              <a:rPr lang="en-GB" sz="1600" b="0"/>
              <a:t>”</a:t>
            </a:r>
          </a:p>
          <a:p>
            <a:r>
              <a:rPr lang="en-GB" sz="1600" b="0"/>
              <a:t>than “pit”</a:t>
            </a:r>
            <a:endParaRPr lang="en-US" sz="1600" b="0"/>
          </a:p>
        </p:txBody>
      </p:sp>
      <p:sp>
        <p:nvSpPr>
          <p:cNvPr id="478214" name="Line 6"/>
          <p:cNvSpPr>
            <a:spLocks noChangeShapeType="1"/>
          </p:cNvSpPr>
          <p:nvPr/>
        </p:nvSpPr>
        <p:spPr bwMode="auto">
          <a:xfrm>
            <a:off x="1654175" y="2249488"/>
            <a:ext cx="465138" cy="450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78215" name="Rectangle 7"/>
          <p:cNvSpPr>
            <a:spLocks noChangeArrowheads="1"/>
          </p:cNvSpPr>
          <p:nvPr/>
        </p:nvSpPr>
        <p:spPr bwMode="auto">
          <a:xfrm>
            <a:off x="-493713" y="2757488"/>
            <a:ext cx="2698751" cy="4397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78216" name="Rectangle 8"/>
          <p:cNvSpPr>
            <a:spLocks noChangeArrowheads="1"/>
          </p:cNvSpPr>
          <p:nvPr/>
        </p:nvSpPr>
        <p:spPr bwMode="auto">
          <a:xfrm>
            <a:off x="-1203325" y="4978400"/>
            <a:ext cx="5645150" cy="2263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0" name="Picture 2" descr="down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94175" y="703263"/>
            <a:ext cx="13338175" cy="12309475"/>
          </a:xfrm>
          <a:prstGeom prst="rect">
            <a:avLst/>
          </a:prstGeom>
          <a:noFill/>
        </p:spPr>
      </p:pic>
      <p:sp>
        <p:nvSpPr>
          <p:cNvPr id="488451" name="Text Box 3"/>
          <p:cNvSpPr txBox="1">
            <a:spLocks noChangeArrowheads="1"/>
          </p:cNvSpPr>
          <p:nvPr/>
        </p:nvSpPr>
        <p:spPr bwMode="auto">
          <a:xfrm>
            <a:off x="1323975" y="1327150"/>
            <a:ext cx="895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3300"/>
                </a:solidFill>
              </a:rPr>
              <a:t>YES: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488452" name="Text Box 4"/>
          <p:cNvSpPr txBox="1">
            <a:spLocks noChangeArrowheads="1"/>
          </p:cNvSpPr>
          <p:nvPr/>
        </p:nvSpPr>
        <p:spPr bwMode="auto">
          <a:xfrm>
            <a:off x="4624388" y="1347788"/>
            <a:ext cx="74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solidFill>
                  <a:srgbClr val="FF3300"/>
                </a:solidFill>
              </a:rPr>
              <a:t>NO:</a:t>
            </a:r>
            <a:endParaRPr lang="en-US">
              <a:solidFill>
                <a:srgbClr val="FF3300"/>
              </a:solidFill>
            </a:endParaRPr>
          </a:p>
        </p:txBody>
      </p:sp>
      <p:sp>
        <p:nvSpPr>
          <p:cNvPr id="488453" name="Rectangle 5"/>
          <p:cNvSpPr>
            <a:spLocks noChangeArrowheads="1"/>
          </p:cNvSpPr>
          <p:nvPr/>
        </p:nvSpPr>
        <p:spPr bwMode="auto">
          <a:xfrm>
            <a:off x="5600700" y="982663"/>
            <a:ext cx="1806575" cy="3206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88454" name="Text Box 6"/>
          <p:cNvSpPr txBox="1">
            <a:spLocks noChangeArrowheads="1"/>
          </p:cNvSpPr>
          <p:nvPr/>
        </p:nvSpPr>
        <p:spPr bwMode="auto">
          <a:xfrm>
            <a:off x="2581275" y="1895475"/>
            <a:ext cx="1582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0"/>
              <a:t>Zonal force</a:t>
            </a:r>
          </a:p>
          <a:p>
            <a:r>
              <a:rPr lang="en-GB" sz="2000" b="0"/>
              <a:t>applied here</a:t>
            </a:r>
            <a:endParaRPr lang="en-US" sz="2000" b="0"/>
          </a:p>
        </p:txBody>
      </p:sp>
      <p:sp>
        <p:nvSpPr>
          <p:cNvPr id="488455" name="Line 7"/>
          <p:cNvSpPr>
            <a:spLocks noChangeShapeType="1"/>
          </p:cNvSpPr>
          <p:nvPr/>
        </p:nvSpPr>
        <p:spPr bwMode="auto">
          <a:xfrm flipH="1">
            <a:off x="2193925" y="2582863"/>
            <a:ext cx="342900" cy="366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88456" name="Rectangle 8"/>
          <p:cNvSpPr>
            <a:spLocks noChangeArrowheads="1"/>
          </p:cNvSpPr>
          <p:nvPr/>
        </p:nvSpPr>
        <p:spPr bwMode="auto">
          <a:xfrm>
            <a:off x="0" y="4983163"/>
            <a:ext cx="411163" cy="1028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88457" name="Rectangle 9"/>
          <p:cNvSpPr>
            <a:spLocks noChangeArrowheads="1"/>
          </p:cNvSpPr>
          <p:nvPr/>
        </p:nvSpPr>
        <p:spPr bwMode="auto">
          <a:xfrm>
            <a:off x="-1920875" y="5967413"/>
            <a:ext cx="9464675" cy="501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88458" name="Text Box 10"/>
          <p:cNvSpPr txBox="1">
            <a:spLocks noChangeArrowheads="1"/>
          </p:cNvSpPr>
          <p:nvPr/>
        </p:nvSpPr>
        <p:spPr bwMode="auto">
          <a:xfrm>
            <a:off x="423863" y="414338"/>
            <a:ext cx="5202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“Terrestrial” cases with a lower boundary</a:t>
            </a:r>
          </a:p>
          <a:p>
            <a:r>
              <a:rPr lang="en-US" sz="2000"/>
              <a:t>(</a:t>
            </a:r>
            <a:r>
              <a:rPr lang="da-DK" sz="2000" b="0">
                <a:solidFill>
                  <a:schemeClr val="tx2"/>
                </a:solidFill>
              </a:rPr>
              <a:t>Haynes, P. H., et al., 1991)</a:t>
            </a:r>
            <a:r>
              <a:rPr lang="en-US" sz="200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2393950"/>
            <a:ext cx="8229600" cy="1143000"/>
          </a:xfrm>
        </p:spPr>
        <p:txBody>
          <a:bodyPr/>
          <a:lstStyle/>
          <a:p>
            <a:r>
              <a:rPr lang="en-US" sz="4000"/>
              <a:t>Prelude:  What are these things called “models”?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1016000" y="4103688"/>
            <a:ext cx="76263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(mathematical, conceptual, numerical, experimental…..</a:t>
            </a:r>
          </a:p>
          <a:p>
            <a:r>
              <a:rPr lang="en-US" b="0"/>
              <a:t>                 </a:t>
            </a:r>
            <a:r>
              <a:rPr lang="en-US" b="0">
                <a:solidFill>
                  <a:srgbClr val="FF3300"/>
                </a:solidFill>
              </a:rPr>
              <a:t>conscious and unconscious</a:t>
            </a:r>
            <a:r>
              <a:rPr lang="en-US" b="0"/>
              <a:t>………….)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2" name="lucidity-walking-lights1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492500" y="2060575"/>
            <a:ext cx="1828800" cy="1428750"/>
          </a:xfrm>
          <a:ln/>
        </p:spPr>
      </p:pic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6011863" y="5300663"/>
            <a:ext cx="208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bg1"/>
                </a:solidFill>
              </a:rPr>
              <a:t>Kobe Lecture</a:t>
            </a:r>
            <a:r>
              <a:rPr lang="en-US" b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7" fill="hold"/>
                                        <p:tgtEl>
                                          <p:spTgt spid="394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424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4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942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242"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2" name="Picture 4" descr="dipole-mini-c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979625">
            <a:off x="0" y="7075488"/>
            <a:ext cx="542925" cy="747712"/>
          </a:xfrm>
          <a:prstGeom prst="rect">
            <a:avLst/>
          </a:prstGeom>
          <a:noFill/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278540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8541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8542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278543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1076325" y="7232650"/>
            <a:ext cx="396875" cy="309563"/>
            <a:chOff x="296" y="2492"/>
            <a:chExt cx="250" cy="195"/>
          </a:xfrm>
        </p:grpSpPr>
        <p:sp>
          <p:nvSpPr>
            <p:cNvPr id="278545" name="Text Box 17"/>
            <p:cNvSpPr txBox="1">
              <a:spLocks noChangeArrowheads="1"/>
            </p:cNvSpPr>
            <p:nvPr/>
          </p:nvSpPr>
          <p:spPr bwMode="auto">
            <a:xfrm rot="36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8546" name="Oval 18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8548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12" name="Picture 11" descr="circles-spokes-trimme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9689" y="3848231"/>
            <a:ext cx="2222222" cy="2107937"/>
          </a:xfrm>
          <a:prstGeom prst="rect">
            <a:avLst/>
          </a:prstGeom>
        </p:spPr>
      </p:pic>
      <p:pic>
        <p:nvPicPr>
          <p:cNvPr id="13" name="Picture 12" descr="circles-spokes-trimmed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8937" y="6061660"/>
            <a:ext cx="444444" cy="421587"/>
          </a:xfrm>
          <a:prstGeom prst="rect">
            <a:avLst/>
          </a:prstGeom>
        </p:spPr>
      </p:pic>
      <p:pic>
        <p:nvPicPr>
          <p:cNvPr id="14" name="Picture 13" descr="circles-spokes-trimm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1257" y="5886037"/>
            <a:ext cx="666667" cy="632381"/>
          </a:xfrm>
          <a:prstGeom prst="rect">
            <a:avLst/>
          </a:prstGeom>
        </p:spPr>
      </p:pic>
      <p:pic>
        <p:nvPicPr>
          <p:cNvPr id="15" name="Picture 14" descr="tacho-book-cove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2572" y="206283"/>
            <a:ext cx="1717040" cy="2094230"/>
          </a:xfrm>
          <a:prstGeom prst="rect">
            <a:avLst/>
          </a:prstGeom>
        </p:spPr>
      </p:pic>
      <p:pic>
        <p:nvPicPr>
          <p:cNvPr id="16" name="Picture 15" descr="tayler-kink-3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82482" y="0"/>
            <a:ext cx="3200400" cy="2127250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87348" y="2493238"/>
            <a:ext cx="1117283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38300" y="2890838"/>
            <a:ext cx="1760220" cy="32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3474" y="3391038"/>
            <a:ext cx="842963" cy="26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341362" y="2865119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NB:</a:t>
            </a:r>
            <a:endParaRPr lang="en-GB" sz="18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512004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005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512006" name="Text Box 6"/>
          <p:cNvSpPr txBox="1">
            <a:spLocks noChangeArrowheads="1"/>
          </p:cNvSpPr>
          <p:nvPr/>
        </p:nvSpPr>
        <p:spPr bwMode="auto">
          <a:xfrm>
            <a:off x="79375" y="227013"/>
            <a:ext cx="897255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         Schematic from WM11 (Wood &amp; </a:t>
            </a:r>
            <a:r>
              <a:rPr lang="en-GB" sz="1800" b="0" dirty="0" err="1"/>
              <a:t>McI</a:t>
            </a:r>
            <a:r>
              <a:rPr lang="en-GB" sz="1800" b="0" dirty="0"/>
              <a:t>. 2011, “Polar confinement..” </a:t>
            </a:r>
            <a:r>
              <a:rPr lang="en-GB" sz="1800" b="0" dirty="0" smtClean="0"/>
              <a:t>(JFM </a:t>
            </a:r>
            <a:r>
              <a:rPr lang="en-GB" sz="1800" dirty="0" smtClean="0"/>
              <a:t>677</a:t>
            </a:r>
            <a:r>
              <a:rPr lang="en-GB" sz="1800" b="0" dirty="0" smtClean="0"/>
              <a:t>,445)</a:t>
            </a:r>
            <a:endParaRPr lang="en-GB" sz="1800" b="0" dirty="0"/>
          </a:p>
          <a:p>
            <a:r>
              <a:rPr lang="en-GB" sz="1800" b="0" dirty="0"/>
              <a:t>              Lines of </a:t>
            </a:r>
            <a:r>
              <a:rPr lang="en-GB" sz="1800" b="0" dirty="0">
                <a:solidFill>
                  <a:srgbClr val="FF3300"/>
                </a:solidFill>
              </a:rPr>
              <a:t>time-average</a:t>
            </a:r>
            <a:r>
              <a:rPr lang="en-GB" sz="1800" b="0" dirty="0"/>
              <a:t>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join up through interior </a:t>
            </a:r>
            <a:r>
              <a:rPr lang="en-GB" sz="1800" b="0" dirty="0">
                <a:solidFill>
                  <a:srgbClr val="CC0000"/>
                </a:solidFill>
              </a:rPr>
              <a:t>“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>
                <a:solidFill>
                  <a:srgbClr val="CC0000"/>
                </a:solidFill>
              </a:rPr>
              <a:t>”</a:t>
            </a:r>
            <a:r>
              <a:rPr lang="en-GB" sz="1800" b="0" dirty="0"/>
              <a:t> region:</a:t>
            </a:r>
          </a:p>
          <a:p>
            <a:endParaRPr lang="en-GB" sz="1800" b="0" dirty="0"/>
          </a:p>
          <a:p>
            <a:r>
              <a:rPr lang="en-GB" sz="1800" dirty="0"/>
              <a:t>Assume </a:t>
            </a:r>
            <a:r>
              <a:rPr lang="en-GB" sz="2000" b="0" dirty="0"/>
              <a:t>(</a:t>
            </a:r>
            <a:r>
              <a:rPr lang="en-GB" sz="1800" dirty="0"/>
              <a:t>throughout                    </a:t>
            </a:r>
            <a:r>
              <a:rPr lang="en-GB" sz="2000" b="0" dirty="0"/>
              <a:t>)</a:t>
            </a:r>
            <a:r>
              <a:rPr lang="en-GB" sz="1800" b="0" dirty="0"/>
              <a:t>:</a:t>
            </a:r>
          </a:p>
          <a:p>
            <a:r>
              <a:rPr lang="en-GB" sz="1800" dirty="0"/>
              <a:t>1.</a:t>
            </a:r>
            <a:r>
              <a:rPr lang="en-GB" sz="1800" b="0" dirty="0"/>
              <a:t> Turbulent magnetic flux pumping (TMFP)</a:t>
            </a:r>
          </a:p>
          <a:p>
            <a:r>
              <a:rPr lang="en-GB" sz="1800" b="0" dirty="0"/>
              <a:t>from the convection zone’s overshoot layer</a:t>
            </a:r>
          </a:p>
          <a:p>
            <a:r>
              <a:rPr lang="en-GB" sz="1800" b="0" dirty="0"/>
              <a:t>can hold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close to horizontal within</a:t>
            </a:r>
          </a:p>
          <a:p>
            <a:r>
              <a:rPr lang="en-GB" sz="1800" b="0" dirty="0"/>
              <a:t>the </a:t>
            </a:r>
            <a:r>
              <a:rPr lang="en-GB" sz="1800" b="0" dirty="0" err="1"/>
              <a:t>tachocline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– </a:t>
            </a:r>
            <a:r>
              <a:rPr lang="en-GB" sz="1800" b="0" dirty="0"/>
              <a:t> </a:t>
            </a:r>
            <a:r>
              <a:rPr lang="en-GB" sz="1800" b="0" dirty="0">
                <a:solidFill>
                  <a:srgbClr val="FF3300"/>
                </a:solidFill>
              </a:rPr>
              <a:t>away from the</a:t>
            </a:r>
          </a:p>
          <a:p>
            <a:r>
              <a:rPr lang="en-GB" sz="1800" b="0" dirty="0" err="1">
                <a:solidFill>
                  <a:srgbClr val="FF3300"/>
                </a:solidFill>
              </a:rPr>
              <a:t>applecore</a:t>
            </a:r>
            <a:r>
              <a:rPr lang="en-GB" sz="1800" b="0" dirty="0">
                <a:solidFill>
                  <a:srgbClr val="FF3300"/>
                </a:solidFill>
              </a:rPr>
              <a:t> axis</a:t>
            </a:r>
            <a:r>
              <a:rPr lang="en-GB" sz="1800" b="0" dirty="0"/>
              <a:t> at least.</a:t>
            </a:r>
          </a:p>
          <a:p>
            <a:endParaRPr lang="en-GB" sz="1800" b="0" dirty="0"/>
          </a:p>
          <a:p>
            <a:r>
              <a:rPr lang="en-GB" sz="1800" dirty="0"/>
              <a:t>2.</a:t>
            </a:r>
            <a:r>
              <a:rPr lang="en-GB" sz="1800" b="0" dirty="0"/>
              <a:t> Windup within the </a:t>
            </a:r>
            <a:r>
              <a:rPr lang="en-GB" sz="1800" b="0" dirty="0" err="1"/>
              <a:t>tachocline</a:t>
            </a:r>
            <a:r>
              <a:rPr lang="en-GB" sz="1800" b="0" dirty="0"/>
              <a:t> is</a:t>
            </a:r>
          </a:p>
          <a:p>
            <a:r>
              <a:rPr lang="en-GB" sz="1800" b="0" dirty="0"/>
              <a:t>limited by a magnetic eddy diffusivity </a:t>
            </a:r>
            <a:r>
              <a:rPr lang="el-GR" sz="1800" b="0" dirty="0"/>
              <a:t>η</a:t>
            </a:r>
            <a:r>
              <a:rPr lang="en-US" sz="1800" b="0" baseline="-25000" dirty="0"/>
              <a:t>E</a:t>
            </a:r>
            <a:endParaRPr lang="en-GB" sz="1800" b="0" baseline="-25000" dirty="0"/>
          </a:p>
          <a:p>
            <a:r>
              <a:rPr lang="en-GB" sz="1800" b="0" dirty="0"/>
              <a:t>arising from </a:t>
            </a:r>
            <a:r>
              <a:rPr lang="en-GB" sz="1800" dirty="0"/>
              <a:t>all</a:t>
            </a:r>
            <a:r>
              <a:rPr lang="en-GB" sz="1800" b="0" dirty="0"/>
              <a:t> the fast eddy processes</a:t>
            </a:r>
          </a:p>
          <a:p>
            <a:r>
              <a:rPr lang="en-GB" sz="1800" b="0" dirty="0"/>
              <a:t>(&lt;&lt; 10</a:t>
            </a:r>
            <a:r>
              <a:rPr lang="en-GB" sz="1800" b="0" baseline="30000" dirty="0"/>
              <a:t>5</a:t>
            </a:r>
            <a:r>
              <a:rPr lang="en-GB" sz="1800" b="0" dirty="0"/>
              <a:t>yr): overshoot, small-scale</a:t>
            </a:r>
          </a:p>
          <a:p>
            <a:r>
              <a:rPr lang="en-GB" sz="1800" b="0" dirty="0"/>
              <a:t>MHD instabilities, </a:t>
            </a:r>
            <a:r>
              <a:rPr lang="en-GB" sz="1800" dirty="0"/>
              <a:t>and</a:t>
            </a:r>
            <a:r>
              <a:rPr lang="en-GB" sz="1800" b="0" dirty="0"/>
              <a:t> the solar cycle</a:t>
            </a:r>
          </a:p>
          <a:p>
            <a:r>
              <a:rPr lang="en-GB" sz="1800" b="0" dirty="0"/>
              <a:t>itself.  </a:t>
            </a:r>
            <a:r>
              <a:rPr lang="en-GB" sz="1800" dirty="0"/>
              <a:t>NB:</a:t>
            </a:r>
            <a:r>
              <a:rPr lang="en-GB" sz="1800" b="0" dirty="0"/>
              <a:t> expect </a:t>
            </a:r>
            <a:r>
              <a:rPr lang="el-GR" sz="1800" b="0" dirty="0">
                <a:cs typeface="Arial" pitchFamily="34" charset="0"/>
              </a:rPr>
              <a:t>η</a:t>
            </a:r>
            <a:r>
              <a:rPr lang="en-US" sz="1800" b="0" baseline="-25000" dirty="0">
                <a:cs typeface="Arial" pitchFamily="34" charset="0"/>
              </a:rPr>
              <a:t>E</a:t>
            </a:r>
            <a:r>
              <a:rPr lang="en-US" sz="1800" b="0" dirty="0">
                <a:cs typeface="Arial" pitchFamily="34" charset="0"/>
              </a:rPr>
              <a:t> and windup to be</a:t>
            </a:r>
          </a:p>
          <a:p>
            <a:r>
              <a:rPr lang="en-US" sz="1800" dirty="0">
                <a:cs typeface="Arial" pitchFamily="34" charset="0"/>
              </a:rPr>
              <a:t>strongly latitude-dependent.</a:t>
            </a:r>
            <a:endParaRPr lang="el-GR" sz="1800" dirty="0">
              <a:cs typeface="Arial" pitchFamily="34" charset="0"/>
            </a:endParaRPr>
          </a:p>
          <a:p>
            <a:endParaRPr lang="en-GB" sz="1800" b="0" dirty="0"/>
          </a:p>
          <a:p>
            <a:r>
              <a:rPr lang="en-GB" sz="1800" dirty="0"/>
              <a:t>Key implication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– </a:t>
            </a:r>
            <a:r>
              <a:rPr lang="en-GB" sz="1800" b="0" dirty="0"/>
              <a:t>details in WM11:</a:t>
            </a:r>
          </a:p>
          <a:p>
            <a:r>
              <a:rPr lang="en-GB" sz="1800" b="0" dirty="0"/>
              <a:t>Any such time-average 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 can provide the</a:t>
            </a:r>
          </a:p>
          <a:p>
            <a:r>
              <a:rPr lang="en-GB" sz="1800" b="0" dirty="0"/>
              <a:t>persistent </a:t>
            </a:r>
            <a:r>
              <a:rPr lang="en-GB" sz="1800" b="0" dirty="0" err="1"/>
              <a:t>poleward</a:t>
            </a:r>
            <a:r>
              <a:rPr lang="en-GB" sz="1800" b="0" dirty="0"/>
              <a:t> angular-momentum transport</a:t>
            </a:r>
          </a:p>
          <a:p>
            <a:r>
              <a:rPr lang="en-GB" sz="1800" dirty="0">
                <a:solidFill>
                  <a:srgbClr val="FF3300"/>
                </a:solidFill>
              </a:rPr>
              <a:t>across all latitudes</a:t>
            </a:r>
            <a:r>
              <a:rPr lang="en-GB" sz="1800" b="0" dirty="0"/>
              <a:t> required to stop HSZ burrowing,</a:t>
            </a:r>
          </a:p>
          <a:p>
            <a:r>
              <a:rPr lang="en-GB" sz="1800" b="0" dirty="0"/>
              <a:t>to keep the </a:t>
            </a:r>
            <a:r>
              <a:rPr lang="en-GB" sz="1800" b="0" dirty="0" err="1"/>
              <a:t>tachocline</a:t>
            </a:r>
            <a:r>
              <a:rPr lang="en-GB" sz="1800" b="0" dirty="0"/>
              <a:t> thin, and to prevent a </a:t>
            </a:r>
            <a:r>
              <a:rPr lang="en-GB" sz="1800" dirty="0">
                <a:solidFill>
                  <a:srgbClr val="CC0000"/>
                </a:solidFill>
              </a:rPr>
              <a:t>retrograde 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 smtClean="0"/>
              <a:t>.</a:t>
            </a:r>
            <a:endParaRPr lang="en-GB" sz="1800" b="0" dirty="0"/>
          </a:p>
        </p:txBody>
      </p:sp>
      <p:sp>
        <p:nvSpPr>
          <p:cNvPr id="512007" name="Line 7"/>
          <p:cNvSpPr>
            <a:spLocks noChangeShapeType="1"/>
          </p:cNvSpPr>
          <p:nvPr/>
        </p:nvSpPr>
        <p:spPr bwMode="auto">
          <a:xfrm flipH="1">
            <a:off x="6732588" y="811213"/>
            <a:ext cx="0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08" name="Text Box 8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512009" name="Line 9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512011" name="Freeform 11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12012" name="Freeform 12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2013" name="Line 13"/>
          <p:cNvSpPr>
            <a:spLocks noChangeShapeType="1"/>
          </p:cNvSpPr>
          <p:nvPr/>
        </p:nvSpPr>
        <p:spPr bwMode="auto">
          <a:xfrm>
            <a:off x="4540250" y="2300288"/>
            <a:ext cx="207963" cy="14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4" name="Line 14"/>
          <p:cNvSpPr>
            <a:spLocks noChangeShapeType="1"/>
          </p:cNvSpPr>
          <p:nvPr/>
        </p:nvSpPr>
        <p:spPr bwMode="auto">
          <a:xfrm>
            <a:off x="4362450" y="2579688"/>
            <a:ext cx="234950" cy="13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5" name="Line 15"/>
          <p:cNvSpPr>
            <a:spLocks noChangeShapeType="1"/>
          </p:cNvSpPr>
          <p:nvPr/>
        </p:nvSpPr>
        <p:spPr bwMode="auto">
          <a:xfrm>
            <a:off x="4243388" y="2860675"/>
            <a:ext cx="238125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6" name="Line 16"/>
          <p:cNvSpPr>
            <a:spLocks noChangeShapeType="1"/>
          </p:cNvSpPr>
          <p:nvPr/>
        </p:nvSpPr>
        <p:spPr bwMode="auto">
          <a:xfrm>
            <a:off x="4157663" y="3159125"/>
            <a:ext cx="238125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7" name="Line 17"/>
          <p:cNvSpPr>
            <a:spLocks noChangeShapeType="1"/>
          </p:cNvSpPr>
          <p:nvPr/>
        </p:nvSpPr>
        <p:spPr bwMode="auto">
          <a:xfrm>
            <a:off x="4749800" y="2065338"/>
            <a:ext cx="176213" cy="176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8" name="AutoShape 18"/>
          <p:cNvSpPr>
            <a:spLocks/>
          </p:cNvSpPr>
          <p:nvPr/>
        </p:nvSpPr>
        <p:spPr bwMode="auto">
          <a:xfrm rot="1620000">
            <a:off x="4114800" y="1858963"/>
            <a:ext cx="176213" cy="1311275"/>
          </a:xfrm>
          <a:prstGeom prst="leftBrace">
            <a:avLst>
              <a:gd name="adj1" fmla="val 62012"/>
              <a:gd name="adj2" fmla="val 519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12019" name="Line 19"/>
          <p:cNvSpPr>
            <a:spLocks noChangeShapeType="1"/>
          </p:cNvSpPr>
          <p:nvPr/>
        </p:nvSpPr>
        <p:spPr bwMode="auto">
          <a:xfrm>
            <a:off x="3194050" y="2163763"/>
            <a:ext cx="898525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900363" y="1084263"/>
            <a:ext cx="396875" cy="309562"/>
            <a:chOff x="293" y="2254"/>
            <a:chExt cx="250" cy="195"/>
          </a:xfrm>
        </p:grpSpPr>
        <p:sp>
          <p:nvSpPr>
            <p:cNvPr id="512021" name="Text Box 21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12022" name="Oval 22"/>
            <p:cNvSpPr>
              <a:spLocks noChangeArrowheads="1"/>
            </p:cNvSpPr>
            <p:nvPr/>
          </p:nvSpPr>
          <p:spPr bwMode="auto">
            <a:xfrm>
              <a:off x="320" y="2254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520950" y="1027113"/>
            <a:ext cx="309563" cy="396875"/>
            <a:chOff x="320" y="1988"/>
            <a:chExt cx="195" cy="250"/>
          </a:xfrm>
        </p:grpSpPr>
        <p:sp>
          <p:nvSpPr>
            <p:cNvPr id="512024" name="Oval 2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025" name="Text Box 2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321050" y="1095375"/>
            <a:ext cx="396875" cy="309563"/>
            <a:chOff x="296" y="2492"/>
            <a:chExt cx="250" cy="195"/>
          </a:xfrm>
        </p:grpSpPr>
        <p:sp>
          <p:nvSpPr>
            <p:cNvPr id="512027" name="Text Box 27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12028" name="Oval 28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12029" name="Text Box 29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  <p:sp>
        <p:nvSpPr>
          <p:cNvPr id="512030" name="Line 30"/>
          <p:cNvSpPr>
            <a:spLocks noChangeShapeType="1"/>
          </p:cNvSpPr>
          <p:nvPr/>
        </p:nvSpPr>
        <p:spPr bwMode="auto">
          <a:xfrm>
            <a:off x="3487738" y="796925"/>
            <a:ext cx="1973262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2744788" y="2600325"/>
            <a:ext cx="1266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/>
              <a:t>aka “turbulent</a:t>
            </a:r>
          </a:p>
          <a:p>
            <a:r>
              <a:rPr lang="en-US" sz="1400" b="0" dirty="0"/>
              <a:t>resistivity” </a:t>
            </a:r>
            <a:r>
              <a:rPr lang="el-GR" sz="1400" b="0" dirty="0">
                <a:cs typeface="Arial" pitchFamily="34" charset="0"/>
              </a:rPr>
              <a:t>β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3813175" y="3016250"/>
            <a:ext cx="157163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33" name="Picture 32" descr="circles-spokes-trimmed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0204" y="2894642"/>
            <a:ext cx="997575" cy="9476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911018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</a:t>
            </a:r>
            <a:r>
              <a:rPr lang="en-GB" sz="1800" b="0" dirty="0" smtClean="0"/>
              <a:t>system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en-GB" sz="1800" b="0" dirty="0" smtClean="0">
                <a:cs typeface="Arial" pitchFamily="34" charset="0"/>
              </a:rPr>
              <a:t>«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0" dirty="0" smtClean="0"/>
              <a:t>).  </a:t>
            </a:r>
            <a:r>
              <a:rPr lang="en-GB" sz="1800" b="0" dirty="0"/>
              <a:t>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</a:t>
            </a:r>
            <a:r>
              <a:rPr lang="en-GB" sz="1800" dirty="0"/>
              <a:t>nor NMST</a:t>
            </a:r>
            <a:r>
              <a:rPr lang="en-GB" sz="1800" b="0" dirty="0"/>
              <a:t>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</a:t>
            </a:r>
            <a:r>
              <a:rPr lang="en-GB" sz="1800" b="0" dirty="0" smtClean="0"/>
              <a:t>rotation</a:t>
            </a:r>
            <a:r>
              <a:rPr lang="en-GB" sz="1800" dirty="0" smtClean="0"/>
              <a:t>.</a:t>
            </a:r>
            <a:endParaRPr lang="en-GB" sz="1800" b="0" dirty="0"/>
          </a:p>
          <a:p>
            <a:pPr marL="342900" indent="-342900">
              <a:buFontTx/>
              <a:buAutoNum type="arabicPeriod"/>
            </a:pPr>
            <a:endParaRPr lang="en-GB" sz="1800" b="0" dirty="0"/>
          </a:p>
          <a:p>
            <a:pPr marL="342900" indent="-342900"/>
            <a:r>
              <a:rPr lang="en-GB" sz="1800" b="0" dirty="0"/>
              <a:t>2.  So reasonable to assume interior </a:t>
            </a:r>
            <a:r>
              <a:rPr lang="en-GB" sz="1800" dirty="0" smtClean="0">
                <a:solidFill>
                  <a:srgbClr val="FF3300"/>
                </a:solidFill>
              </a:rPr>
              <a:t>MUST </a:t>
            </a:r>
            <a:r>
              <a:rPr lang="en-GB" sz="1800" b="0" dirty="0"/>
              <a:t>be magnetic</a:t>
            </a:r>
            <a:r>
              <a:rPr lang="en-GB" sz="1800" dirty="0"/>
              <a:t> </a:t>
            </a:r>
            <a:r>
              <a:rPr lang="en-GB" sz="1800" b="0" dirty="0"/>
              <a:t> (McI.1994, GM98)</a:t>
            </a:r>
            <a:r>
              <a:rPr lang="en-GB" sz="1800" dirty="0"/>
              <a:t>.</a:t>
            </a:r>
          </a:p>
          <a:p>
            <a:pPr marL="342900" indent="-342900"/>
            <a:r>
              <a:rPr lang="en-GB" sz="1800" b="0" dirty="0"/>
              <a:t>      </a:t>
            </a:r>
            <a:r>
              <a:rPr lang="en-GB" sz="1800" b="0" dirty="0">
                <a:cs typeface="Arial" pitchFamily="34" charset="0"/>
              </a:rPr>
              <a:t>I</a:t>
            </a:r>
            <a:r>
              <a:rPr lang="en-GB" sz="1800" b="0" dirty="0"/>
              <a:t>nterior </a:t>
            </a:r>
            <a:r>
              <a:rPr lang="en-GB" sz="1800" dirty="0"/>
              <a:t>dipoles</a:t>
            </a:r>
            <a:r>
              <a:rPr lang="en-GB" sz="1800" b="0" dirty="0"/>
              <a:t> are the longest-lived; so focus on the 3 possible types of</a:t>
            </a:r>
          </a:p>
          <a:p>
            <a:pPr marL="342900" indent="-342900"/>
            <a:r>
              <a:rPr lang="en-GB" sz="1800" b="0" dirty="0"/>
              <a:t>      dipole scenario.  With rotation axis upward,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upright dipole:  simplest </a:t>
            </a:r>
            <a:r>
              <a:rPr lang="en-GB" sz="1800" dirty="0"/>
              <a:t>geometry </a:t>
            </a:r>
            <a:r>
              <a:rPr lang="en-GB" sz="1800" b="0" dirty="0"/>
              <a:t>but</a:t>
            </a:r>
            <a:r>
              <a:rPr lang="en-GB" sz="1800" dirty="0"/>
              <a:t> </a:t>
            </a:r>
            <a:r>
              <a:rPr lang="en-GB" sz="1800" b="0" dirty="0"/>
              <a:t>polar confinement layers needed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equatorial-plane dipole</a:t>
            </a:r>
            <a:r>
              <a:rPr lang="en-GB" sz="1800" b="0" dirty="0" smtClean="0"/>
              <a:t>:</a:t>
            </a:r>
            <a:r>
              <a:rPr lang="en-GB" b="0" dirty="0" smtClean="0"/>
              <a:t> </a:t>
            </a:r>
            <a:r>
              <a:rPr lang="en-GB" sz="1800" b="0" dirty="0" smtClean="0"/>
              <a:t>polar CLs </a:t>
            </a:r>
            <a:r>
              <a:rPr lang="en-GB" sz="1800" b="0" dirty="0"/>
              <a:t>needless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slanted </a:t>
            </a:r>
            <a:r>
              <a:rPr lang="en-GB" sz="1800" b="0" dirty="0" smtClean="0"/>
              <a:t>dipole: polar CLs needless</a:t>
            </a:r>
            <a:endParaRPr lang="en-GB" sz="1800" b="0" dirty="0"/>
          </a:p>
        </p:txBody>
      </p:sp>
      <p:sp>
        <p:nvSpPr>
          <p:cNvPr id="400408" name="Rectangle 24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400390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0391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00397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0398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400399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00404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00405" name="Rectangle 21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400406" name="Text Box 22"/>
          <p:cNvSpPr txBox="1">
            <a:spLocks noChangeArrowheads="1"/>
          </p:cNvSpPr>
          <p:nvPr/>
        </p:nvSpPr>
        <p:spPr bwMode="auto">
          <a:xfrm>
            <a:off x="2379400" y="4677366"/>
            <a:ext cx="60179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 Upright </a:t>
            </a:r>
            <a:r>
              <a:rPr lang="en-GB" sz="2000" dirty="0">
                <a:solidFill>
                  <a:schemeClr val="bg1"/>
                </a:solidFill>
              </a:rPr>
              <a:t>dipole </a:t>
            </a:r>
            <a:r>
              <a:rPr lang="en-GB" sz="2000" dirty="0" smtClean="0">
                <a:solidFill>
                  <a:schemeClr val="bg1"/>
                </a:solidFill>
              </a:rPr>
              <a:t>, as originally  assumed in GM98</a:t>
            </a: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b="0" dirty="0" smtClean="0">
                <a:solidFill>
                  <a:schemeClr val="bg1"/>
                </a:solidFill>
              </a:rPr>
              <a:t>        Note polar </a:t>
            </a:r>
            <a:r>
              <a:rPr lang="en-GB" sz="2000" b="0" dirty="0" err="1" smtClean="0">
                <a:solidFill>
                  <a:schemeClr val="bg1"/>
                </a:solidFill>
              </a:rPr>
              <a:t>downwelling</a:t>
            </a:r>
            <a:endParaRPr lang="en-GB" sz="2000" b="0" dirty="0" smtClean="0">
              <a:solidFill>
                <a:schemeClr val="bg1"/>
              </a:solidFill>
            </a:endParaRPr>
          </a:p>
        </p:txBody>
      </p:sp>
      <p:pic>
        <p:nvPicPr>
          <p:cNvPr id="400407" name="Picture 23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400409" name="Text Box 25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400410" name="Picture 26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05464" y="72570"/>
            <a:ext cx="2826429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Scientific background: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911018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</a:t>
            </a:r>
            <a:r>
              <a:rPr lang="en-GB" sz="1800" b="0" dirty="0" smtClean="0"/>
              <a:t>system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en-GB" sz="1800" b="0" dirty="0" smtClean="0">
                <a:cs typeface="Arial" pitchFamily="34" charset="0"/>
              </a:rPr>
              <a:t>«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0" dirty="0" smtClean="0"/>
              <a:t>).  </a:t>
            </a:r>
            <a:r>
              <a:rPr lang="en-GB" sz="1800" b="0" dirty="0"/>
              <a:t>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</a:t>
            </a:r>
            <a:r>
              <a:rPr lang="en-GB" sz="1800" dirty="0"/>
              <a:t>nor NMST</a:t>
            </a:r>
            <a:r>
              <a:rPr lang="en-GB" sz="1800" b="0" dirty="0"/>
              <a:t>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</a:t>
            </a:r>
            <a:r>
              <a:rPr lang="en-GB" sz="1800" b="0" dirty="0" smtClean="0"/>
              <a:t>rotation</a:t>
            </a:r>
            <a:r>
              <a:rPr lang="en-GB" sz="1800" dirty="0" smtClean="0"/>
              <a:t>.</a:t>
            </a:r>
            <a:endParaRPr lang="en-GB" sz="1800" b="0" dirty="0"/>
          </a:p>
          <a:p>
            <a:pPr marL="342900" indent="-342900">
              <a:buFontTx/>
              <a:buAutoNum type="arabicPeriod"/>
            </a:pPr>
            <a:endParaRPr lang="en-GB" sz="1800" b="0" dirty="0"/>
          </a:p>
          <a:p>
            <a:pPr marL="342900" indent="-342900"/>
            <a:r>
              <a:rPr lang="en-GB" sz="1800" b="0" dirty="0"/>
              <a:t>2.  So reasonable to assume interior </a:t>
            </a:r>
            <a:r>
              <a:rPr lang="en-GB" sz="1800" dirty="0" smtClean="0">
                <a:solidFill>
                  <a:srgbClr val="FF3300"/>
                </a:solidFill>
              </a:rPr>
              <a:t>MUST </a:t>
            </a:r>
            <a:r>
              <a:rPr lang="en-GB" sz="1800" b="0" dirty="0"/>
              <a:t>be magnetic</a:t>
            </a:r>
            <a:r>
              <a:rPr lang="en-GB" sz="1800" dirty="0"/>
              <a:t> </a:t>
            </a:r>
            <a:r>
              <a:rPr lang="en-GB" sz="1800" b="0" dirty="0"/>
              <a:t> (McI.1994, GM98)</a:t>
            </a:r>
            <a:r>
              <a:rPr lang="en-GB" sz="1800" dirty="0"/>
              <a:t>.</a:t>
            </a:r>
          </a:p>
          <a:p>
            <a:pPr marL="342900" indent="-342900"/>
            <a:r>
              <a:rPr lang="en-GB" sz="1800" b="0" dirty="0"/>
              <a:t>      </a:t>
            </a:r>
            <a:r>
              <a:rPr lang="en-GB" sz="1800" b="0" dirty="0">
                <a:cs typeface="Arial" pitchFamily="34" charset="0"/>
              </a:rPr>
              <a:t>I</a:t>
            </a:r>
            <a:r>
              <a:rPr lang="en-GB" sz="1800" b="0" dirty="0"/>
              <a:t>nterior </a:t>
            </a:r>
            <a:r>
              <a:rPr lang="en-GB" sz="1800" dirty="0"/>
              <a:t>dipoles</a:t>
            </a:r>
            <a:r>
              <a:rPr lang="en-GB" sz="1800" b="0" dirty="0"/>
              <a:t> are the longest-lived; so focus on the 3 possible types of</a:t>
            </a:r>
          </a:p>
          <a:p>
            <a:pPr marL="342900" indent="-342900"/>
            <a:r>
              <a:rPr lang="en-GB" sz="1800" b="0" dirty="0"/>
              <a:t>      dipole scenario.  With rotation axis upward,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upright dipole:  simplest </a:t>
            </a:r>
            <a:r>
              <a:rPr lang="en-GB" sz="1800" dirty="0"/>
              <a:t>geometry </a:t>
            </a:r>
            <a:r>
              <a:rPr lang="en-GB" sz="1800" b="0" dirty="0"/>
              <a:t>but</a:t>
            </a:r>
            <a:r>
              <a:rPr lang="en-GB" sz="1800" dirty="0"/>
              <a:t> </a:t>
            </a:r>
            <a:r>
              <a:rPr lang="en-GB" sz="1800" b="0" dirty="0"/>
              <a:t>polar confinement layers needed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equatorial-plane dipole</a:t>
            </a:r>
            <a:r>
              <a:rPr lang="en-GB" sz="1800" b="0" dirty="0" smtClean="0"/>
              <a:t>:</a:t>
            </a:r>
            <a:r>
              <a:rPr lang="en-GB" b="0" dirty="0" smtClean="0"/>
              <a:t> </a:t>
            </a:r>
            <a:r>
              <a:rPr lang="en-GB" sz="1800" b="0" dirty="0" smtClean="0"/>
              <a:t>polar CLs </a:t>
            </a:r>
            <a:r>
              <a:rPr lang="en-GB" sz="1800" b="0" dirty="0"/>
              <a:t>needless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slanted </a:t>
            </a:r>
            <a:r>
              <a:rPr lang="en-GB" sz="1800" b="0" dirty="0" smtClean="0"/>
              <a:t>dipole: polar CLs needless</a:t>
            </a:r>
            <a:endParaRPr lang="en-GB" sz="1800" b="0" dirty="0"/>
          </a:p>
        </p:txBody>
      </p:sp>
      <p:sp>
        <p:nvSpPr>
          <p:cNvPr id="400408" name="Rectangle 24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400390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0391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00397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0398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400399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00404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00405" name="Rectangle 21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400406" name="Text Box 22"/>
          <p:cNvSpPr txBox="1">
            <a:spLocks noChangeArrowheads="1"/>
          </p:cNvSpPr>
          <p:nvPr/>
        </p:nvSpPr>
        <p:spPr bwMode="auto">
          <a:xfrm>
            <a:off x="2379400" y="4677366"/>
            <a:ext cx="601799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 Upright </a:t>
            </a:r>
            <a:r>
              <a:rPr lang="en-GB" sz="2000" dirty="0">
                <a:solidFill>
                  <a:schemeClr val="bg1"/>
                </a:solidFill>
              </a:rPr>
              <a:t>dipole </a:t>
            </a:r>
            <a:r>
              <a:rPr lang="en-GB" sz="2000" dirty="0" smtClean="0">
                <a:solidFill>
                  <a:schemeClr val="bg1"/>
                </a:solidFill>
              </a:rPr>
              <a:t>, as originally  assumed in GM98</a:t>
            </a: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b="0" dirty="0" smtClean="0">
                <a:solidFill>
                  <a:schemeClr val="bg1"/>
                </a:solidFill>
              </a:rPr>
              <a:t>        Note polar </a:t>
            </a:r>
            <a:r>
              <a:rPr lang="en-GB" sz="2000" b="0" dirty="0" err="1" smtClean="0">
                <a:solidFill>
                  <a:schemeClr val="bg1"/>
                </a:solidFill>
              </a:rPr>
              <a:t>downwelling</a:t>
            </a:r>
            <a:r>
              <a:rPr lang="en-GB" sz="2000" b="0" dirty="0" smtClean="0">
                <a:solidFill>
                  <a:schemeClr val="bg1"/>
                </a:solidFill>
              </a:rPr>
              <a:t>  (but </a:t>
            </a:r>
            <a:r>
              <a:rPr lang="en-GB" sz="2000" i="1" dirty="0" smtClean="0">
                <a:solidFill>
                  <a:schemeClr val="bg1"/>
                </a:solidFill>
              </a:rPr>
              <a:t>no</a:t>
            </a:r>
            <a:r>
              <a:rPr lang="en-GB" sz="2000" b="0" dirty="0" smtClean="0">
                <a:solidFill>
                  <a:schemeClr val="bg1"/>
                </a:solidFill>
              </a:rPr>
              <a:t> “polar pit”).</a:t>
            </a:r>
          </a:p>
        </p:txBody>
      </p:sp>
      <p:pic>
        <p:nvPicPr>
          <p:cNvPr id="400407" name="Picture 23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400409" name="Text Box 25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400410" name="Picture 26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05464" y="72570"/>
            <a:ext cx="2826429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Scientific background: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" name="Picture 22" descr="MC900436322[1]"/>
          <p:cNvPicPr>
            <a:picLocks noChangeAspect="1" noChangeArrowheads="1"/>
          </p:cNvPicPr>
          <p:nvPr/>
        </p:nvPicPr>
        <p:blipFill>
          <a:blip r:embed="rId4" cstate="print">
            <a:lum bright="-16000" contrast="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-53975" y="5208588"/>
            <a:ext cx="514350" cy="51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911018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</a:t>
            </a:r>
            <a:r>
              <a:rPr lang="en-GB" sz="1800" b="0" dirty="0" smtClean="0"/>
              <a:t>system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en-GB" sz="1800" b="0" dirty="0" smtClean="0">
                <a:cs typeface="Arial" pitchFamily="34" charset="0"/>
              </a:rPr>
              <a:t>«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0" dirty="0" smtClean="0"/>
              <a:t>).  </a:t>
            </a:r>
            <a:r>
              <a:rPr lang="en-GB" sz="1800" b="0" dirty="0"/>
              <a:t>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</a:t>
            </a:r>
            <a:r>
              <a:rPr lang="en-GB" sz="1800" dirty="0"/>
              <a:t>nor NMST</a:t>
            </a:r>
            <a:r>
              <a:rPr lang="en-GB" sz="1800" b="0" dirty="0"/>
              <a:t>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</a:t>
            </a:r>
            <a:r>
              <a:rPr lang="en-GB" sz="1800" b="0" dirty="0" smtClean="0"/>
              <a:t>rotation</a:t>
            </a:r>
            <a:r>
              <a:rPr lang="en-GB" sz="1800" dirty="0" smtClean="0"/>
              <a:t>.</a:t>
            </a:r>
            <a:endParaRPr lang="en-GB" sz="1800" b="0" dirty="0"/>
          </a:p>
          <a:p>
            <a:pPr marL="342900" indent="-342900">
              <a:buFontTx/>
              <a:buAutoNum type="arabicPeriod"/>
            </a:pPr>
            <a:endParaRPr lang="en-GB" sz="1800" b="0" dirty="0"/>
          </a:p>
          <a:p>
            <a:pPr marL="342900" indent="-342900"/>
            <a:r>
              <a:rPr lang="en-GB" sz="1800" b="0" dirty="0"/>
              <a:t>2.  So reasonable to assume interior </a:t>
            </a:r>
            <a:r>
              <a:rPr lang="en-GB" sz="1800" dirty="0" smtClean="0">
                <a:solidFill>
                  <a:srgbClr val="FF3300"/>
                </a:solidFill>
              </a:rPr>
              <a:t>MUST </a:t>
            </a:r>
            <a:r>
              <a:rPr lang="en-GB" sz="1800" b="0" dirty="0"/>
              <a:t>be magnetic</a:t>
            </a:r>
            <a:r>
              <a:rPr lang="en-GB" sz="1800" dirty="0"/>
              <a:t> </a:t>
            </a:r>
            <a:r>
              <a:rPr lang="en-GB" sz="1800" b="0" dirty="0"/>
              <a:t> (McI.1994, GM98)</a:t>
            </a:r>
            <a:r>
              <a:rPr lang="en-GB" sz="1800" dirty="0"/>
              <a:t>.</a:t>
            </a:r>
          </a:p>
          <a:p>
            <a:pPr marL="342900" indent="-342900"/>
            <a:r>
              <a:rPr lang="en-GB" sz="1800" b="0" dirty="0"/>
              <a:t>      </a:t>
            </a:r>
            <a:r>
              <a:rPr lang="en-GB" sz="1800" b="0" dirty="0">
                <a:cs typeface="Arial" pitchFamily="34" charset="0"/>
              </a:rPr>
              <a:t>I</a:t>
            </a:r>
            <a:r>
              <a:rPr lang="en-GB" sz="1800" b="0" dirty="0"/>
              <a:t>nterior </a:t>
            </a:r>
            <a:r>
              <a:rPr lang="en-GB" sz="1800" dirty="0"/>
              <a:t>dipoles</a:t>
            </a:r>
            <a:r>
              <a:rPr lang="en-GB" sz="1800" b="0" dirty="0"/>
              <a:t> are the longest-lived; so focus on the 3 possible types of</a:t>
            </a:r>
          </a:p>
          <a:p>
            <a:pPr marL="342900" indent="-342900"/>
            <a:r>
              <a:rPr lang="en-GB" sz="1800" b="0" dirty="0"/>
              <a:t>      dipole scenario.  With rotation axis upward,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upright dipole:  simplest </a:t>
            </a:r>
            <a:r>
              <a:rPr lang="en-GB" sz="1800" dirty="0"/>
              <a:t>geometry </a:t>
            </a:r>
            <a:r>
              <a:rPr lang="en-GB" sz="1800" b="0" dirty="0"/>
              <a:t>but</a:t>
            </a:r>
            <a:r>
              <a:rPr lang="en-GB" sz="1800" dirty="0"/>
              <a:t> </a:t>
            </a:r>
            <a:r>
              <a:rPr lang="en-GB" sz="1800" b="0" dirty="0"/>
              <a:t>polar confinement layers needed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equatorial-plane dipole</a:t>
            </a:r>
            <a:r>
              <a:rPr lang="en-GB" sz="1800" b="0" dirty="0" smtClean="0"/>
              <a:t>:</a:t>
            </a:r>
            <a:r>
              <a:rPr lang="en-GB" b="0" dirty="0" smtClean="0"/>
              <a:t> </a:t>
            </a:r>
            <a:r>
              <a:rPr lang="en-GB" sz="1800" b="0" dirty="0" smtClean="0"/>
              <a:t>polar CLs </a:t>
            </a:r>
            <a:r>
              <a:rPr lang="en-GB" sz="1800" b="0" dirty="0"/>
              <a:t>needless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slanted </a:t>
            </a:r>
            <a:r>
              <a:rPr lang="en-GB" sz="1800" b="0" dirty="0" smtClean="0"/>
              <a:t>dipole: polar CLs needless</a:t>
            </a:r>
            <a:endParaRPr lang="en-GB" sz="1800" b="0" dirty="0"/>
          </a:p>
        </p:txBody>
      </p:sp>
      <p:sp>
        <p:nvSpPr>
          <p:cNvPr id="400408" name="Rectangle 24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400390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0391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00397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0398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400399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00404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00405" name="Rectangle 21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400406" name="Text Box 22"/>
          <p:cNvSpPr txBox="1">
            <a:spLocks noChangeArrowheads="1"/>
          </p:cNvSpPr>
          <p:nvPr/>
        </p:nvSpPr>
        <p:spPr bwMode="auto">
          <a:xfrm>
            <a:off x="2379400" y="4677366"/>
            <a:ext cx="618009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 Upright </a:t>
            </a:r>
            <a:r>
              <a:rPr lang="en-GB" sz="2000" dirty="0">
                <a:solidFill>
                  <a:schemeClr val="bg1"/>
                </a:solidFill>
              </a:rPr>
              <a:t>dipole </a:t>
            </a:r>
            <a:r>
              <a:rPr lang="en-GB" sz="2000" dirty="0" smtClean="0">
                <a:solidFill>
                  <a:schemeClr val="bg1"/>
                </a:solidFill>
              </a:rPr>
              <a:t>, as originally  assumed in GM98</a:t>
            </a: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b="0" dirty="0" smtClean="0">
                <a:solidFill>
                  <a:schemeClr val="bg1"/>
                </a:solidFill>
              </a:rPr>
              <a:t>        Note polar </a:t>
            </a:r>
            <a:r>
              <a:rPr lang="en-GB" sz="2000" b="0" dirty="0" err="1" smtClean="0">
                <a:solidFill>
                  <a:schemeClr val="bg1"/>
                </a:solidFill>
              </a:rPr>
              <a:t>downwelling</a:t>
            </a:r>
            <a:r>
              <a:rPr lang="en-GB" sz="2000" b="0" dirty="0" smtClean="0">
                <a:solidFill>
                  <a:schemeClr val="bg1"/>
                </a:solidFill>
              </a:rPr>
              <a:t>  (but </a:t>
            </a:r>
            <a:r>
              <a:rPr lang="en-GB" sz="2000" i="1" dirty="0" smtClean="0">
                <a:solidFill>
                  <a:schemeClr val="bg1"/>
                </a:solidFill>
              </a:rPr>
              <a:t>no</a:t>
            </a:r>
            <a:r>
              <a:rPr lang="en-GB" sz="2000" b="0" dirty="0" smtClean="0">
                <a:solidFill>
                  <a:schemeClr val="bg1"/>
                </a:solidFill>
              </a:rPr>
              <a:t> “polar pit”).</a:t>
            </a:r>
          </a:p>
          <a:p>
            <a:endParaRPr lang="en-GB" sz="2000" b="0" dirty="0" smtClean="0">
              <a:solidFill>
                <a:schemeClr val="bg1"/>
              </a:solidFill>
            </a:endParaRPr>
          </a:p>
          <a:p>
            <a:r>
              <a:rPr lang="en-GB" sz="2000" b="0" dirty="0" smtClean="0">
                <a:solidFill>
                  <a:schemeClr val="bg1"/>
                </a:solidFill>
              </a:rPr>
              <a:t>             11-year sign flips impossible.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00407" name="Picture 23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400409" name="Text Box 25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400410" name="Picture 26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05464" y="72570"/>
            <a:ext cx="2826429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Scientific background: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" name="Picture 22" descr="MC900436322[1]"/>
          <p:cNvPicPr>
            <a:picLocks noChangeAspect="1" noChangeArrowheads="1"/>
          </p:cNvPicPr>
          <p:nvPr/>
        </p:nvPicPr>
        <p:blipFill>
          <a:blip r:embed="rId4" cstate="print">
            <a:lum bright="-16000" contrast="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-53975" y="5208588"/>
            <a:ext cx="514350" cy="51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9110186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</a:t>
            </a:r>
            <a:r>
              <a:rPr lang="en-GB" sz="1800" b="0" dirty="0" smtClean="0"/>
              <a:t>system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Pr </a:t>
            </a:r>
            <a:r>
              <a:rPr lang="en-GB" sz="1800" b="0" dirty="0" smtClean="0">
                <a:cs typeface="Arial" pitchFamily="34" charset="0"/>
              </a:rPr>
              <a:t>«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GB" sz="1800" b="0" dirty="0" smtClean="0"/>
              <a:t>).  </a:t>
            </a:r>
            <a:r>
              <a:rPr lang="en-GB" sz="1800" b="0" dirty="0"/>
              <a:t>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</a:t>
            </a:r>
            <a:r>
              <a:rPr lang="en-GB" sz="1800" dirty="0"/>
              <a:t>nor NMST</a:t>
            </a:r>
            <a:r>
              <a:rPr lang="en-GB" sz="1800" b="0" dirty="0"/>
              <a:t>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</a:t>
            </a:r>
            <a:r>
              <a:rPr lang="en-GB" sz="1800" b="0" dirty="0" smtClean="0"/>
              <a:t>rotation</a:t>
            </a:r>
            <a:r>
              <a:rPr lang="en-GB" sz="1800" dirty="0" smtClean="0"/>
              <a:t>.</a:t>
            </a:r>
            <a:endParaRPr lang="en-GB" sz="1800" b="0" dirty="0"/>
          </a:p>
          <a:p>
            <a:pPr marL="342900" indent="-342900">
              <a:buFontTx/>
              <a:buAutoNum type="arabicPeriod"/>
            </a:pPr>
            <a:endParaRPr lang="en-GB" sz="1800" b="0" dirty="0"/>
          </a:p>
          <a:p>
            <a:pPr marL="342900" indent="-342900"/>
            <a:r>
              <a:rPr lang="en-GB" sz="1800" b="0" dirty="0"/>
              <a:t>2.  So reasonable to assume interior </a:t>
            </a:r>
            <a:r>
              <a:rPr lang="en-GB" sz="1800" dirty="0" smtClean="0">
                <a:solidFill>
                  <a:srgbClr val="FF3300"/>
                </a:solidFill>
              </a:rPr>
              <a:t>MUST </a:t>
            </a:r>
            <a:r>
              <a:rPr lang="en-GB" sz="1800" b="0" dirty="0"/>
              <a:t>be magnetic</a:t>
            </a:r>
            <a:r>
              <a:rPr lang="en-GB" sz="1800" dirty="0"/>
              <a:t> </a:t>
            </a:r>
            <a:r>
              <a:rPr lang="en-GB" sz="1800" b="0" dirty="0"/>
              <a:t> (McI.1994, GM98)</a:t>
            </a:r>
            <a:r>
              <a:rPr lang="en-GB" sz="1800" dirty="0"/>
              <a:t>.</a:t>
            </a:r>
          </a:p>
          <a:p>
            <a:pPr marL="342900" indent="-342900"/>
            <a:r>
              <a:rPr lang="en-GB" sz="1800" b="0" dirty="0"/>
              <a:t>      </a:t>
            </a:r>
            <a:r>
              <a:rPr lang="en-GB" sz="1800" b="0" dirty="0">
                <a:cs typeface="Arial" pitchFamily="34" charset="0"/>
              </a:rPr>
              <a:t>I</a:t>
            </a:r>
            <a:r>
              <a:rPr lang="en-GB" sz="1800" b="0" dirty="0"/>
              <a:t>nterior </a:t>
            </a:r>
            <a:r>
              <a:rPr lang="en-GB" sz="1800" dirty="0"/>
              <a:t>dipoles</a:t>
            </a:r>
            <a:r>
              <a:rPr lang="en-GB" sz="1800" b="0" dirty="0"/>
              <a:t> are the longest-lived; so focus on the 3 possible types of</a:t>
            </a:r>
          </a:p>
          <a:p>
            <a:pPr marL="342900" indent="-342900"/>
            <a:r>
              <a:rPr lang="en-GB" sz="1800" b="0" dirty="0"/>
              <a:t>      dipole scenario.  With rotation axis upward,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upright dipole:  simplest </a:t>
            </a:r>
            <a:r>
              <a:rPr lang="en-GB" sz="1800" dirty="0"/>
              <a:t>geometry </a:t>
            </a:r>
            <a:r>
              <a:rPr lang="en-GB" sz="1800" b="0" dirty="0"/>
              <a:t>but</a:t>
            </a:r>
            <a:r>
              <a:rPr lang="en-GB" sz="1800" dirty="0"/>
              <a:t> </a:t>
            </a:r>
            <a:r>
              <a:rPr lang="en-GB" sz="1800" b="0" dirty="0"/>
              <a:t>polar confinement layers needed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equatorial-plane dipole</a:t>
            </a:r>
            <a:r>
              <a:rPr lang="en-GB" sz="1800" b="0" dirty="0" smtClean="0"/>
              <a:t>:</a:t>
            </a:r>
            <a:r>
              <a:rPr lang="en-GB" b="0" dirty="0" smtClean="0"/>
              <a:t> </a:t>
            </a:r>
            <a:r>
              <a:rPr lang="en-GB" sz="1800" b="0" dirty="0" smtClean="0"/>
              <a:t>polar CLs </a:t>
            </a:r>
            <a:r>
              <a:rPr lang="en-GB" sz="1800" b="0" dirty="0"/>
              <a:t>needless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slanted </a:t>
            </a:r>
            <a:r>
              <a:rPr lang="en-GB" sz="1800" b="0" dirty="0" smtClean="0"/>
              <a:t>dipole: polar CLs needless</a:t>
            </a:r>
            <a:endParaRPr lang="en-GB" sz="1800" b="0" dirty="0"/>
          </a:p>
        </p:txBody>
      </p:sp>
      <p:sp>
        <p:nvSpPr>
          <p:cNvPr id="400408" name="Rectangle 24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400390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0391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00397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0398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400399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00404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00405" name="Rectangle 21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400406" name="Text Box 22"/>
          <p:cNvSpPr txBox="1">
            <a:spLocks noChangeArrowheads="1"/>
          </p:cNvSpPr>
          <p:nvPr/>
        </p:nvSpPr>
        <p:spPr bwMode="auto">
          <a:xfrm>
            <a:off x="2379400" y="4677366"/>
            <a:ext cx="716273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 Upright </a:t>
            </a:r>
            <a:r>
              <a:rPr lang="en-GB" sz="2000" dirty="0">
                <a:solidFill>
                  <a:schemeClr val="bg1"/>
                </a:solidFill>
              </a:rPr>
              <a:t>dipole </a:t>
            </a:r>
            <a:r>
              <a:rPr lang="en-GB" sz="2000" dirty="0" smtClean="0">
                <a:solidFill>
                  <a:schemeClr val="bg1"/>
                </a:solidFill>
              </a:rPr>
              <a:t>, as originally  assumed in GM98</a:t>
            </a: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b="0" dirty="0" smtClean="0">
                <a:solidFill>
                  <a:schemeClr val="bg1"/>
                </a:solidFill>
              </a:rPr>
              <a:t>        Note polar </a:t>
            </a:r>
            <a:r>
              <a:rPr lang="en-GB" sz="2000" b="0" dirty="0" err="1" smtClean="0">
                <a:solidFill>
                  <a:schemeClr val="bg1"/>
                </a:solidFill>
              </a:rPr>
              <a:t>downwelling</a:t>
            </a:r>
            <a:r>
              <a:rPr lang="en-GB" sz="2000" b="0" dirty="0" smtClean="0">
                <a:solidFill>
                  <a:schemeClr val="bg1"/>
                </a:solidFill>
              </a:rPr>
              <a:t>  (but </a:t>
            </a:r>
            <a:r>
              <a:rPr lang="en-GB" sz="2000" i="1" dirty="0" smtClean="0">
                <a:solidFill>
                  <a:schemeClr val="bg1"/>
                </a:solidFill>
              </a:rPr>
              <a:t>no</a:t>
            </a:r>
            <a:r>
              <a:rPr lang="en-GB" sz="2000" b="0" dirty="0" smtClean="0">
                <a:solidFill>
                  <a:schemeClr val="bg1"/>
                </a:solidFill>
              </a:rPr>
              <a:t> “polar pit”).</a:t>
            </a:r>
          </a:p>
          <a:p>
            <a:endParaRPr lang="en-GB" sz="2000" b="0" dirty="0" smtClean="0">
              <a:solidFill>
                <a:schemeClr val="bg1"/>
              </a:solidFill>
            </a:endParaRPr>
          </a:p>
          <a:p>
            <a:r>
              <a:rPr lang="en-GB" sz="2000" b="0" dirty="0" smtClean="0">
                <a:solidFill>
                  <a:schemeClr val="bg1"/>
                </a:solidFill>
              </a:rPr>
              <a:t>             11-year sign flips impossible.   So  </a:t>
            </a:r>
            <a:r>
              <a:rPr lang="en-GB" sz="2000" dirty="0" smtClean="0">
                <a:solidFill>
                  <a:schemeClr val="bg1"/>
                </a:solidFill>
              </a:rPr>
              <a:t>interior</a:t>
            </a:r>
            <a:r>
              <a:rPr lang="en-GB" sz="2000" b="0" dirty="0" smtClean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GB" sz="2000" b="0" dirty="0" smtClean="0">
                <a:solidFill>
                  <a:schemeClr val="bg1"/>
                </a:solidFill>
              </a:rPr>
              <a:t>  </a:t>
            </a:r>
            <a:r>
              <a:rPr lang="en-GB" sz="2000" dirty="0" smtClean="0">
                <a:solidFill>
                  <a:schemeClr val="bg1"/>
                </a:solidFill>
              </a:rPr>
              <a:t>weak: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00407" name="Picture 23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400409" name="Text Box 25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400410" name="Picture 26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105464" y="72570"/>
            <a:ext cx="2826429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Scientific background: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" name="Picture 22" descr="MC900436322[1]"/>
          <p:cNvPicPr>
            <a:picLocks noChangeAspect="1" noChangeArrowheads="1"/>
          </p:cNvPicPr>
          <p:nvPr/>
        </p:nvPicPr>
        <p:blipFill>
          <a:blip r:embed="rId4" cstate="print">
            <a:lum bright="-16000" contrast="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-53975" y="5208588"/>
            <a:ext cx="514350" cy="514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679857"/>
            <a:ext cx="7772400" cy="1470025"/>
          </a:xfrm>
        </p:spPr>
        <p:txBody>
          <a:bodyPr/>
          <a:lstStyle/>
          <a:p>
            <a:r>
              <a:rPr lang="en-US" sz="4000" b="1" dirty="0" smtClean="0"/>
              <a:t>The solar </a:t>
            </a:r>
            <a:r>
              <a:rPr lang="en-US" sz="4000" b="1" dirty="0" err="1" smtClean="0"/>
              <a:t>tachocline</a:t>
            </a:r>
            <a:r>
              <a:rPr lang="en-US" sz="4000" b="1" dirty="0" smtClean="0"/>
              <a:t>: a big open question</a:t>
            </a:r>
            <a:endParaRPr lang="en-US" sz="4000" b="1" dirty="0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06285" y="2194332"/>
            <a:ext cx="6553200" cy="239508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FF3300"/>
                </a:solidFill>
              </a:rPr>
              <a:t>Is the high-latitude, sub-convective</a:t>
            </a:r>
          </a:p>
          <a:p>
            <a:pPr>
              <a:lnSpc>
                <a:spcPct val="90000"/>
              </a:lnSpc>
            </a:pPr>
            <a:r>
              <a:rPr lang="en-GB" sz="2800" b="1" dirty="0" err="1" smtClean="0">
                <a:solidFill>
                  <a:srgbClr val="FF3300"/>
                </a:solidFill>
              </a:rPr>
              <a:t>tachocline</a:t>
            </a:r>
            <a:r>
              <a:rPr lang="en-GB" sz="2800" b="1" dirty="0" smtClean="0">
                <a:solidFill>
                  <a:srgbClr val="FF3300"/>
                </a:solidFill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</a:rPr>
              <a:t>invisible</a:t>
            </a:r>
            <a:r>
              <a:rPr lang="en-GB" sz="2800" b="1" dirty="0" smtClean="0">
                <a:solidFill>
                  <a:srgbClr val="FF3300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endParaRPr lang="en-GB" sz="2800" b="1" dirty="0" smtClean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dirty="0" smtClean="0"/>
              <a:t>Michael </a:t>
            </a:r>
            <a:r>
              <a:rPr lang="en-GB" sz="2000" dirty="0" err="1" smtClean="0"/>
              <a:t>Edgeworth</a:t>
            </a:r>
            <a:r>
              <a:rPr lang="en-GB" sz="2000" dirty="0" smtClean="0"/>
              <a:t> </a:t>
            </a:r>
            <a:r>
              <a:rPr lang="en-GB" sz="2000" dirty="0"/>
              <a:t>McIntyre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DAMTP, University </a:t>
            </a:r>
            <a:r>
              <a:rPr lang="en-GB" sz="2000" dirty="0"/>
              <a:t>of Cambridge, </a:t>
            </a:r>
            <a:r>
              <a:rPr lang="en-GB" sz="2000" dirty="0" smtClean="0"/>
              <a:t>UK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9317" y="261261"/>
            <a:ext cx="4495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/>
              <a:t>Oxford July 2018: meeting for John </a:t>
            </a:r>
            <a:r>
              <a:rPr lang="en-GB" sz="1600" b="0" dirty="0" err="1" smtClean="0"/>
              <a:t>Papaloizou</a:t>
            </a:r>
            <a:endParaRPr lang="en-GB" sz="1600" b="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936107"/>
            <a:ext cx="9144000" cy="65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_______________________________________________________________________________________________________________________________________________________</a:t>
            </a:r>
            <a:endParaRPr lang="en-US" sz="800" b="0" kern="0" dirty="0" smtClean="0"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Reprints &amp; corrigenda: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websearch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”lucidity principles”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back to home page, string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tachocline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4" name="Picture 2" descr="sunspot-butterfly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6725" y="339725"/>
            <a:ext cx="9342438" cy="6496050"/>
          </a:xfrm>
          <a:prstGeom prst="rect">
            <a:avLst/>
          </a:prstGeom>
          <a:noFill/>
        </p:spPr>
      </p:pic>
      <p:sp>
        <p:nvSpPr>
          <p:cNvPr id="397315" name="Text Box 3"/>
          <p:cNvSpPr txBox="1">
            <a:spLocks noChangeArrowheads="1"/>
          </p:cNvSpPr>
          <p:nvPr/>
        </p:nvSpPr>
        <p:spPr bwMode="auto">
          <a:xfrm>
            <a:off x="115888" y="111125"/>
            <a:ext cx="3625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Ribes and Nesme-Ribes 1993, A&amp;A: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8" name="Picture 2" descr="sunspot-butterfly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1825"/>
            <a:ext cx="9067800" cy="6499225"/>
          </a:xfrm>
          <a:prstGeom prst="rect">
            <a:avLst/>
          </a:prstGeom>
          <a:noFill/>
        </p:spPr>
      </p:pic>
      <p:sp>
        <p:nvSpPr>
          <p:cNvPr id="398339" name="Text Box 3"/>
          <p:cNvSpPr txBox="1">
            <a:spLocks noChangeArrowheads="1"/>
          </p:cNvSpPr>
          <p:nvPr/>
        </p:nvSpPr>
        <p:spPr bwMode="auto">
          <a:xfrm>
            <a:off x="115888" y="111125"/>
            <a:ext cx="3625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Ribes and Nesme-Ribes 1993, A&amp;A:</a:t>
            </a:r>
          </a:p>
        </p:txBody>
      </p:sp>
      <p:sp>
        <p:nvSpPr>
          <p:cNvPr id="398340" name="Text Box 4"/>
          <p:cNvSpPr txBox="1">
            <a:spLocks noChangeArrowheads="1"/>
          </p:cNvSpPr>
          <p:nvPr/>
        </p:nvSpPr>
        <p:spPr bwMode="auto">
          <a:xfrm>
            <a:off x="1014413" y="1071563"/>
            <a:ext cx="3836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Maunder Minimum, 1645</a:t>
            </a:r>
            <a:r>
              <a:rPr lang="en-US" sz="2000">
                <a:cs typeface="Arial" pitchFamily="34" charset="0"/>
              </a:rPr>
              <a:t>–1705</a:t>
            </a:r>
          </a:p>
          <a:p>
            <a:r>
              <a:rPr lang="en-US" sz="2000">
                <a:cs typeface="Arial" pitchFamily="34" charset="0"/>
              </a:rPr>
              <a:t>(cycle -9 to cycle -4)</a:t>
            </a:r>
          </a:p>
        </p:txBody>
      </p:sp>
      <p:sp>
        <p:nvSpPr>
          <p:cNvPr id="398341" name="Line 5"/>
          <p:cNvSpPr>
            <a:spLocks noChangeShapeType="1"/>
          </p:cNvSpPr>
          <p:nvPr/>
        </p:nvSpPr>
        <p:spPr bwMode="auto">
          <a:xfrm>
            <a:off x="4848225" y="1335088"/>
            <a:ext cx="754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98342" name="Line 6"/>
          <p:cNvSpPr>
            <a:spLocks noChangeShapeType="1"/>
          </p:cNvSpPr>
          <p:nvPr/>
        </p:nvSpPr>
        <p:spPr bwMode="auto">
          <a:xfrm flipH="1">
            <a:off x="42863" y="1320800"/>
            <a:ext cx="942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98343" name="Text Box 7"/>
          <p:cNvSpPr txBox="1">
            <a:spLocks noChangeArrowheads="1"/>
          </p:cNvSpPr>
          <p:nvPr/>
        </p:nvSpPr>
        <p:spPr bwMode="auto">
          <a:xfrm>
            <a:off x="5487988" y="1162050"/>
            <a:ext cx="233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|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 descr="sunspot-butterfly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1825"/>
            <a:ext cx="9067800" cy="6499225"/>
          </a:xfrm>
          <a:prstGeom prst="rect">
            <a:avLst/>
          </a:prstGeom>
          <a:noFill/>
        </p:spPr>
      </p:pic>
      <p:sp>
        <p:nvSpPr>
          <p:cNvPr id="399363" name="Text Box 3"/>
          <p:cNvSpPr txBox="1">
            <a:spLocks noChangeArrowheads="1"/>
          </p:cNvSpPr>
          <p:nvPr/>
        </p:nvSpPr>
        <p:spPr bwMode="auto">
          <a:xfrm>
            <a:off x="115888" y="111125"/>
            <a:ext cx="3625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Ribes and Nesme-Ribes 1993, A&amp;A:</a:t>
            </a:r>
          </a:p>
        </p:txBody>
      </p:sp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1014413" y="1071563"/>
            <a:ext cx="3836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Maunder Minimum, 1645</a:t>
            </a:r>
            <a:r>
              <a:rPr lang="en-US" sz="2000">
                <a:cs typeface="Arial" pitchFamily="34" charset="0"/>
              </a:rPr>
              <a:t>–1705</a:t>
            </a:r>
          </a:p>
          <a:p>
            <a:r>
              <a:rPr lang="en-US" sz="2000">
                <a:cs typeface="Arial" pitchFamily="34" charset="0"/>
              </a:rPr>
              <a:t>(cycle -9 to cycle -4)</a:t>
            </a:r>
          </a:p>
        </p:txBody>
      </p:sp>
      <p:sp>
        <p:nvSpPr>
          <p:cNvPr id="399365" name="Line 5"/>
          <p:cNvSpPr>
            <a:spLocks noChangeShapeType="1"/>
          </p:cNvSpPr>
          <p:nvPr/>
        </p:nvSpPr>
        <p:spPr bwMode="auto">
          <a:xfrm>
            <a:off x="4848225" y="1335088"/>
            <a:ext cx="754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99366" name="Line 6"/>
          <p:cNvSpPr>
            <a:spLocks noChangeShapeType="1"/>
          </p:cNvSpPr>
          <p:nvPr/>
        </p:nvSpPr>
        <p:spPr bwMode="auto">
          <a:xfrm flipH="1">
            <a:off x="42863" y="1320800"/>
            <a:ext cx="942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99367" name="Text Box 7"/>
          <p:cNvSpPr txBox="1">
            <a:spLocks noChangeArrowheads="1"/>
          </p:cNvSpPr>
          <p:nvPr/>
        </p:nvSpPr>
        <p:spPr bwMode="auto">
          <a:xfrm>
            <a:off x="5487988" y="1162050"/>
            <a:ext cx="233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|</a:t>
            </a:r>
            <a:endParaRPr lang="en-US" sz="140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50608" y="1872298"/>
            <a:ext cx="61478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 dirty="0" smtClean="0"/>
              <a:t> </a:t>
            </a:r>
            <a:r>
              <a:rPr lang="en-GB" sz="2000" b="0" dirty="0" smtClean="0"/>
              <a:t>Note bias in the form of a</a:t>
            </a:r>
            <a:r>
              <a:rPr lang="en-GB" sz="2000" dirty="0" smtClean="0">
                <a:solidFill>
                  <a:srgbClr val="FF3300"/>
                </a:solidFill>
              </a:rPr>
              <a:t> </a:t>
            </a:r>
            <a:r>
              <a:rPr lang="en-GB" sz="2000" dirty="0">
                <a:solidFill>
                  <a:srgbClr val="FF3300"/>
                </a:solidFill>
              </a:rPr>
              <a:t>north-south asymmetry: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i="1" dirty="0" smtClean="0"/>
              <a:t>could</a:t>
            </a:r>
            <a:r>
              <a:rPr lang="en-GB" sz="2000" b="0" dirty="0" smtClean="0"/>
              <a:t> be due to the weak </a:t>
            </a:r>
            <a:r>
              <a:rPr lang="en-GB" sz="2000" b="0" dirty="0"/>
              <a:t>internal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Picture 2" descr="sunspot-butterfly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31825"/>
            <a:ext cx="9067800" cy="6499225"/>
          </a:xfrm>
          <a:prstGeom prst="rect">
            <a:avLst/>
          </a:prstGeom>
          <a:noFill/>
        </p:spPr>
      </p:pic>
      <p:sp>
        <p:nvSpPr>
          <p:cNvPr id="399363" name="Text Box 3"/>
          <p:cNvSpPr txBox="1">
            <a:spLocks noChangeArrowheads="1"/>
          </p:cNvSpPr>
          <p:nvPr/>
        </p:nvSpPr>
        <p:spPr bwMode="auto">
          <a:xfrm>
            <a:off x="115888" y="111125"/>
            <a:ext cx="3625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Ribes and Nesme-Ribes 1993, A&amp;A:</a:t>
            </a:r>
          </a:p>
        </p:txBody>
      </p:sp>
      <p:sp>
        <p:nvSpPr>
          <p:cNvPr id="399364" name="Text Box 4"/>
          <p:cNvSpPr txBox="1">
            <a:spLocks noChangeArrowheads="1"/>
          </p:cNvSpPr>
          <p:nvPr/>
        </p:nvSpPr>
        <p:spPr bwMode="auto">
          <a:xfrm>
            <a:off x="1014413" y="1071563"/>
            <a:ext cx="3836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/>
              <a:t>Maunder Minimum, 1645</a:t>
            </a:r>
            <a:r>
              <a:rPr lang="en-US" sz="2000">
                <a:cs typeface="Arial" pitchFamily="34" charset="0"/>
              </a:rPr>
              <a:t>–1705</a:t>
            </a:r>
          </a:p>
          <a:p>
            <a:r>
              <a:rPr lang="en-US" sz="2000">
                <a:cs typeface="Arial" pitchFamily="34" charset="0"/>
              </a:rPr>
              <a:t>(cycle -9 to cycle -4)</a:t>
            </a:r>
          </a:p>
        </p:txBody>
      </p:sp>
      <p:sp>
        <p:nvSpPr>
          <p:cNvPr id="399365" name="Line 5"/>
          <p:cNvSpPr>
            <a:spLocks noChangeShapeType="1"/>
          </p:cNvSpPr>
          <p:nvPr/>
        </p:nvSpPr>
        <p:spPr bwMode="auto">
          <a:xfrm>
            <a:off x="4848225" y="1335088"/>
            <a:ext cx="7540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99366" name="Line 6"/>
          <p:cNvSpPr>
            <a:spLocks noChangeShapeType="1"/>
          </p:cNvSpPr>
          <p:nvPr/>
        </p:nvSpPr>
        <p:spPr bwMode="auto">
          <a:xfrm flipH="1">
            <a:off x="42863" y="1320800"/>
            <a:ext cx="9429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99367" name="Text Box 7"/>
          <p:cNvSpPr txBox="1">
            <a:spLocks noChangeArrowheads="1"/>
          </p:cNvSpPr>
          <p:nvPr/>
        </p:nvSpPr>
        <p:spPr bwMode="auto">
          <a:xfrm>
            <a:off x="5487988" y="1162050"/>
            <a:ext cx="233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|</a:t>
            </a:r>
            <a:endParaRPr lang="en-US" sz="1400"/>
          </a:p>
        </p:txBody>
      </p:sp>
      <p:sp>
        <p:nvSpPr>
          <p:cNvPr id="9" name="TextBox 8"/>
          <p:cNvSpPr txBox="1"/>
          <p:nvPr/>
        </p:nvSpPr>
        <p:spPr>
          <a:xfrm>
            <a:off x="1080588" y="4506681"/>
            <a:ext cx="75873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/>
              <a:t> </a:t>
            </a:r>
            <a:r>
              <a:rPr lang="en-GB" sz="2000" b="0" dirty="0" smtClean="0"/>
              <a:t>In the upright case, the first consistent</a:t>
            </a:r>
          </a:p>
          <a:p>
            <a:r>
              <a:rPr lang="en-GB" sz="2000" b="0" dirty="0" smtClean="0"/>
              <a:t> model of field confinement was that of Wood &amp; </a:t>
            </a:r>
            <a:r>
              <a:rPr lang="en-GB" sz="2000" b="0" dirty="0" err="1" smtClean="0"/>
              <a:t>McI</a:t>
            </a:r>
            <a:r>
              <a:rPr lang="en-GB" sz="2000" b="0" dirty="0" smtClean="0"/>
              <a:t> (2011),</a:t>
            </a:r>
          </a:p>
          <a:p>
            <a:r>
              <a:rPr lang="en-GB" sz="2000" b="0" dirty="0" smtClean="0"/>
              <a:t>                                                                  </a:t>
            </a:r>
            <a:r>
              <a:rPr lang="en-GB" sz="2000" b="0" i="1" dirty="0" smtClean="0"/>
              <a:t>J. Fluid Mech.</a:t>
            </a:r>
            <a:r>
              <a:rPr lang="en-GB" sz="2000" b="0" dirty="0" smtClean="0"/>
              <a:t> </a:t>
            </a:r>
            <a:r>
              <a:rPr lang="en-GB" sz="2000" dirty="0" smtClean="0"/>
              <a:t>677</a:t>
            </a:r>
            <a:r>
              <a:rPr lang="en-GB" sz="2000" b="0" dirty="0" smtClean="0"/>
              <a:t>, 445</a:t>
            </a:r>
            <a:r>
              <a:rPr lang="en-GB" sz="2000" dirty="0" smtClean="0"/>
              <a:t>:</a:t>
            </a:r>
          </a:p>
          <a:p>
            <a:endParaRPr lang="en-GB" sz="20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050608" y="1872298"/>
            <a:ext cx="614783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 dirty="0" smtClean="0"/>
              <a:t> </a:t>
            </a:r>
            <a:r>
              <a:rPr lang="en-GB" sz="2000" b="0" dirty="0" smtClean="0"/>
              <a:t>Note bias in the form of a</a:t>
            </a:r>
            <a:r>
              <a:rPr lang="en-GB" sz="2000" dirty="0" smtClean="0">
                <a:solidFill>
                  <a:srgbClr val="FF3300"/>
                </a:solidFill>
              </a:rPr>
              <a:t> </a:t>
            </a:r>
            <a:r>
              <a:rPr lang="en-GB" sz="2000" dirty="0">
                <a:solidFill>
                  <a:srgbClr val="FF3300"/>
                </a:solidFill>
              </a:rPr>
              <a:t>north-south asymmetry: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 </a:t>
            </a:r>
            <a:r>
              <a:rPr lang="en-GB" sz="2000" i="1" dirty="0" smtClean="0"/>
              <a:t>could</a:t>
            </a:r>
            <a:r>
              <a:rPr lang="en-GB" sz="2000" b="0" dirty="0" smtClean="0"/>
              <a:t> be due to the weak </a:t>
            </a:r>
            <a:r>
              <a:rPr lang="en-GB" sz="2000" b="0" dirty="0"/>
              <a:t>internal 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62159" name="Oval 15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62160" name="Text Box 16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262162" name="Text Box 18"/>
          <p:cNvSpPr txBox="1">
            <a:spLocks noChangeArrowheads="1"/>
          </p:cNvSpPr>
          <p:nvPr/>
        </p:nvSpPr>
        <p:spPr bwMode="auto">
          <a:xfrm>
            <a:off x="79375" y="227013"/>
            <a:ext cx="8972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         Schematic from WM11 (Wood &amp; </a:t>
            </a:r>
            <a:r>
              <a:rPr lang="en-GB" sz="1800" b="0" dirty="0" err="1"/>
              <a:t>McI</a:t>
            </a:r>
            <a:r>
              <a:rPr lang="en-GB" sz="1800" b="0" dirty="0"/>
              <a:t>. 2011, “Polar confinement..” </a:t>
            </a:r>
            <a:r>
              <a:rPr lang="en-GB" sz="1800" b="0" dirty="0" smtClean="0"/>
              <a:t>(JFM </a:t>
            </a:r>
            <a:r>
              <a:rPr lang="en-GB" sz="1800" dirty="0" smtClean="0"/>
              <a:t>677</a:t>
            </a:r>
            <a:r>
              <a:rPr lang="en-GB" sz="1800" b="0" dirty="0" smtClean="0"/>
              <a:t>,445)</a:t>
            </a:r>
            <a:endParaRPr lang="en-GB" sz="1800" b="0" dirty="0"/>
          </a:p>
          <a:p>
            <a:r>
              <a:rPr lang="en-GB" sz="1800" b="0" dirty="0"/>
              <a:t>              Lines of </a:t>
            </a:r>
            <a:r>
              <a:rPr lang="en-GB" sz="1800" b="0" dirty="0">
                <a:solidFill>
                  <a:srgbClr val="FF3300"/>
                </a:solidFill>
              </a:rPr>
              <a:t>time-average</a:t>
            </a:r>
            <a:r>
              <a:rPr lang="en-GB" sz="1800" b="0" dirty="0"/>
              <a:t>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join up through interior </a:t>
            </a:r>
            <a:r>
              <a:rPr lang="en-GB" sz="1800" b="0" dirty="0">
                <a:solidFill>
                  <a:srgbClr val="CC0000"/>
                </a:solidFill>
              </a:rPr>
              <a:t>“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>
                <a:solidFill>
                  <a:srgbClr val="CC0000"/>
                </a:solidFill>
              </a:rPr>
              <a:t>”</a:t>
            </a:r>
            <a:r>
              <a:rPr lang="en-GB" sz="1800" b="0" dirty="0"/>
              <a:t> region:</a:t>
            </a:r>
          </a:p>
          <a:p>
            <a:endParaRPr lang="en-GB" sz="1800" b="0" dirty="0"/>
          </a:p>
        </p:txBody>
      </p:sp>
      <p:sp>
        <p:nvSpPr>
          <p:cNvPr id="262163" name="Line 19"/>
          <p:cNvSpPr>
            <a:spLocks noChangeShapeType="1"/>
          </p:cNvSpPr>
          <p:nvPr/>
        </p:nvSpPr>
        <p:spPr bwMode="auto">
          <a:xfrm flipH="1">
            <a:off x="6732588" y="811213"/>
            <a:ext cx="0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62165" name="Text Box 21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262166" name="Line 22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262152" name="Freeform 8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62156" name="Freeform 12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2185" name="Text Box 41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  <p:sp>
        <p:nvSpPr>
          <p:cNvPr id="262186" name="Line 42"/>
          <p:cNvSpPr>
            <a:spLocks noChangeShapeType="1"/>
          </p:cNvSpPr>
          <p:nvPr/>
        </p:nvSpPr>
        <p:spPr bwMode="auto">
          <a:xfrm>
            <a:off x="3487738" y="796925"/>
            <a:ext cx="1973262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97988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7989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297990" name="Text Box 6"/>
          <p:cNvSpPr txBox="1">
            <a:spLocks noChangeArrowheads="1"/>
          </p:cNvSpPr>
          <p:nvPr/>
        </p:nvSpPr>
        <p:spPr bwMode="auto">
          <a:xfrm>
            <a:off x="79375" y="227013"/>
            <a:ext cx="8972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         Schematic from WM11 (Wood &amp; </a:t>
            </a:r>
            <a:r>
              <a:rPr lang="en-GB" sz="1800" b="0" dirty="0" err="1"/>
              <a:t>McI</a:t>
            </a:r>
            <a:r>
              <a:rPr lang="en-GB" sz="1800" b="0" dirty="0"/>
              <a:t>. 2011, “Polar confinement..” </a:t>
            </a:r>
            <a:r>
              <a:rPr lang="en-GB" sz="1800" b="0" dirty="0" smtClean="0"/>
              <a:t>(JFM </a:t>
            </a:r>
            <a:r>
              <a:rPr lang="en-GB" sz="1800" dirty="0" smtClean="0"/>
              <a:t>677</a:t>
            </a:r>
            <a:r>
              <a:rPr lang="en-GB" sz="1800" b="0" dirty="0" smtClean="0"/>
              <a:t>,445)</a:t>
            </a:r>
            <a:endParaRPr lang="en-GB" sz="1800" b="0" dirty="0"/>
          </a:p>
          <a:p>
            <a:r>
              <a:rPr lang="en-GB" sz="1800" b="0" dirty="0"/>
              <a:t>              Lines of </a:t>
            </a:r>
            <a:r>
              <a:rPr lang="en-GB" sz="1800" b="0" dirty="0">
                <a:solidFill>
                  <a:srgbClr val="FF3300"/>
                </a:solidFill>
              </a:rPr>
              <a:t>time-average</a:t>
            </a:r>
            <a:r>
              <a:rPr lang="en-GB" sz="1800" b="0" dirty="0"/>
              <a:t>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join up through interior </a:t>
            </a:r>
            <a:r>
              <a:rPr lang="en-GB" sz="1800" b="0" dirty="0">
                <a:solidFill>
                  <a:srgbClr val="CC0000"/>
                </a:solidFill>
              </a:rPr>
              <a:t>“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>
                <a:solidFill>
                  <a:srgbClr val="CC0000"/>
                </a:solidFill>
              </a:rPr>
              <a:t>”</a:t>
            </a:r>
            <a:r>
              <a:rPr lang="en-GB" sz="1800" b="0" dirty="0"/>
              <a:t> region:</a:t>
            </a:r>
          </a:p>
          <a:p>
            <a:endParaRPr lang="en-GB" sz="1800" b="0" dirty="0"/>
          </a:p>
        </p:txBody>
      </p:sp>
      <p:sp>
        <p:nvSpPr>
          <p:cNvPr id="297991" name="Line 7"/>
          <p:cNvSpPr>
            <a:spLocks noChangeShapeType="1"/>
          </p:cNvSpPr>
          <p:nvPr/>
        </p:nvSpPr>
        <p:spPr bwMode="auto">
          <a:xfrm flipH="1">
            <a:off x="6732588" y="811213"/>
            <a:ext cx="0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992" name="Text Box 8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297993" name="Line 9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297995" name="Freeform 11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7996" name="Freeform 12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7997" name="Text Box 13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  <p:sp>
        <p:nvSpPr>
          <p:cNvPr id="297998" name="Line 14"/>
          <p:cNvSpPr>
            <a:spLocks noChangeShapeType="1"/>
          </p:cNvSpPr>
          <p:nvPr/>
        </p:nvSpPr>
        <p:spPr bwMode="auto">
          <a:xfrm>
            <a:off x="3487738" y="796925"/>
            <a:ext cx="1973262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7999" name="Oval 15"/>
          <p:cNvSpPr>
            <a:spLocks noChangeArrowheads="1"/>
          </p:cNvSpPr>
          <p:nvPr/>
        </p:nvSpPr>
        <p:spPr bwMode="auto">
          <a:xfrm rot="60000">
            <a:off x="5984875" y="3651250"/>
            <a:ext cx="1608138" cy="590550"/>
          </a:xfrm>
          <a:prstGeom prst="ellipse">
            <a:avLst/>
          </a:prstGeom>
          <a:noFill/>
          <a:ln w="117475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8000" name="Text Box 16"/>
          <p:cNvSpPr txBox="1">
            <a:spLocks noChangeArrowheads="1"/>
          </p:cNvSpPr>
          <p:nvPr/>
        </p:nvSpPr>
        <p:spPr bwMode="auto">
          <a:xfrm>
            <a:off x="1322388" y="2030413"/>
            <a:ext cx="16065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/>
              <a:t>Need toroidal</a:t>
            </a:r>
          </a:p>
          <a:p>
            <a:r>
              <a:rPr lang="en-US" sz="1800" b="0"/>
              <a:t>stabilization</a:t>
            </a:r>
          </a:p>
          <a:p>
            <a:r>
              <a:rPr lang="en-US" sz="1800" b="0"/>
              <a:t>(Braithwaite &amp;</a:t>
            </a:r>
          </a:p>
          <a:p>
            <a:r>
              <a:rPr lang="en-US" sz="1800" b="0"/>
              <a:t>Spruit 2004)</a:t>
            </a:r>
          </a:p>
        </p:txBody>
      </p:sp>
      <p:sp>
        <p:nvSpPr>
          <p:cNvPr id="298001" name="Line 17"/>
          <p:cNvSpPr>
            <a:spLocks noChangeShapeType="1"/>
          </p:cNvSpPr>
          <p:nvPr/>
        </p:nvSpPr>
        <p:spPr bwMode="auto">
          <a:xfrm>
            <a:off x="2860675" y="2270125"/>
            <a:ext cx="3022600" cy="1576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99012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9013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299014" name="Text Box 6"/>
          <p:cNvSpPr txBox="1">
            <a:spLocks noChangeArrowheads="1"/>
          </p:cNvSpPr>
          <p:nvPr/>
        </p:nvSpPr>
        <p:spPr bwMode="auto">
          <a:xfrm>
            <a:off x="79375" y="227013"/>
            <a:ext cx="8972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         Schematic from WM11 (Wood &amp; </a:t>
            </a:r>
            <a:r>
              <a:rPr lang="en-GB" sz="1800" b="0" dirty="0" err="1"/>
              <a:t>McI</a:t>
            </a:r>
            <a:r>
              <a:rPr lang="en-GB" sz="1800" b="0" dirty="0"/>
              <a:t>. 2011, “Polar confinement..” </a:t>
            </a:r>
            <a:r>
              <a:rPr lang="en-GB" sz="1800" b="0" dirty="0" smtClean="0"/>
              <a:t>(JFM </a:t>
            </a:r>
            <a:r>
              <a:rPr lang="en-GB" sz="1800" dirty="0" smtClean="0"/>
              <a:t>677</a:t>
            </a:r>
            <a:r>
              <a:rPr lang="en-GB" sz="1800" b="0" dirty="0" smtClean="0"/>
              <a:t>,445)</a:t>
            </a:r>
            <a:endParaRPr lang="en-GB" sz="1800" b="0" dirty="0"/>
          </a:p>
          <a:p>
            <a:r>
              <a:rPr lang="en-GB" sz="1800" b="0" dirty="0"/>
              <a:t>              Lines of </a:t>
            </a:r>
            <a:r>
              <a:rPr lang="en-GB" sz="1800" b="0" dirty="0">
                <a:solidFill>
                  <a:srgbClr val="FF3300"/>
                </a:solidFill>
              </a:rPr>
              <a:t>time-average</a:t>
            </a:r>
            <a:r>
              <a:rPr lang="en-GB" sz="1800" b="0" dirty="0"/>
              <a:t>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join up through interior </a:t>
            </a:r>
            <a:r>
              <a:rPr lang="en-GB" sz="1800" b="0" dirty="0">
                <a:solidFill>
                  <a:srgbClr val="CC0000"/>
                </a:solidFill>
              </a:rPr>
              <a:t>“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>
                <a:solidFill>
                  <a:srgbClr val="CC0000"/>
                </a:solidFill>
              </a:rPr>
              <a:t>”</a:t>
            </a:r>
            <a:r>
              <a:rPr lang="en-GB" sz="1800" b="0" dirty="0"/>
              <a:t> region:</a:t>
            </a:r>
          </a:p>
          <a:p>
            <a:endParaRPr lang="en-GB" sz="1800" b="0" dirty="0"/>
          </a:p>
        </p:txBody>
      </p:sp>
      <p:sp>
        <p:nvSpPr>
          <p:cNvPr id="299015" name="Line 7"/>
          <p:cNvSpPr>
            <a:spLocks noChangeShapeType="1"/>
          </p:cNvSpPr>
          <p:nvPr/>
        </p:nvSpPr>
        <p:spPr bwMode="auto">
          <a:xfrm flipH="1">
            <a:off x="6732588" y="811213"/>
            <a:ext cx="0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299017" name="Line 9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299019" name="Freeform 11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9020" name="Freeform 12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9021" name="Text Box 13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  <p:sp>
        <p:nvSpPr>
          <p:cNvPr id="299022" name="Line 14"/>
          <p:cNvSpPr>
            <a:spLocks noChangeShapeType="1"/>
          </p:cNvSpPr>
          <p:nvPr/>
        </p:nvSpPr>
        <p:spPr bwMode="auto">
          <a:xfrm>
            <a:off x="3487738" y="796925"/>
            <a:ext cx="1973262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95940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5941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295942" name="Text Box 6"/>
          <p:cNvSpPr txBox="1">
            <a:spLocks noChangeArrowheads="1"/>
          </p:cNvSpPr>
          <p:nvPr/>
        </p:nvSpPr>
        <p:spPr bwMode="auto">
          <a:xfrm>
            <a:off x="79375" y="227013"/>
            <a:ext cx="897255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         Schematic from WM11 (Wood &amp; </a:t>
            </a:r>
            <a:r>
              <a:rPr lang="en-GB" sz="1800" b="0" dirty="0" err="1"/>
              <a:t>McI</a:t>
            </a:r>
            <a:r>
              <a:rPr lang="en-GB" sz="1800" b="0" dirty="0"/>
              <a:t>. 2011, “Polar confinement..” </a:t>
            </a:r>
            <a:r>
              <a:rPr lang="en-GB" sz="1800" b="0" dirty="0" smtClean="0"/>
              <a:t>(JFM </a:t>
            </a:r>
            <a:r>
              <a:rPr lang="en-GB" sz="1800" dirty="0" smtClean="0"/>
              <a:t>677</a:t>
            </a:r>
            <a:r>
              <a:rPr lang="en-GB" sz="1800" b="0" dirty="0" smtClean="0"/>
              <a:t>,445)</a:t>
            </a:r>
            <a:endParaRPr lang="en-GB" sz="1800" b="0" dirty="0"/>
          </a:p>
          <a:p>
            <a:r>
              <a:rPr lang="en-GB" sz="1800" b="0" dirty="0"/>
              <a:t>              Lines of </a:t>
            </a:r>
            <a:r>
              <a:rPr lang="en-GB" sz="1800" b="0" dirty="0">
                <a:solidFill>
                  <a:srgbClr val="FF3300"/>
                </a:solidFill>
              </a:rPr>
              <a:t>time-average</a:t>
            </a:r>
            <a:r>
              <a:rPr lang="en-GB" sz="1800" b="0" dirty="0"/>
              <a:t>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join up through interior </a:t>
            </a:r>
            <a:r>
              <a:rPr lang="en-GB" sz="1800" b="0" dirty="0">
                <a:solidFill>
                  <a:srgbClr val="CC0000"/>
                </a:solidFill>
              </a:rPr>
              <a:t>“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>
                <a:solidFill>
                  <a:srgbClr val="CC0000"/>
                </a:solidFill>
              </a:rPr>
              <a:t>”</a:t>
            </a:r>
            <a:r>
              <a:rPr lang="en-GB" sz="1800" b="0" dirty="0"/>
              <a:t> region:</a:t>
            </a:r>
          </a:p>
          <a:p>
            <a:endParaRPr lang="en-GB" sz="1800" b="0" dirty="0"/>
          </a:p>
          <a:p>
            <a:r>
              <a:rPr lang="en-GB" sz="1800" dirty="0"/>
              <a:t>Assume </a:t>
            </a:r>
            <a:r>
              <a:rPr lang="en-GB" sz="2000" b="0" dirty="0"/>
              <a:t>(</a:t>
            </a:r>
            <a:r>
              <a:rPr lang="en-GB" sz="1800" dirty="0"/>
              <a:t>throughout                    </a:t>
            </a:r>
            <a:r>
              <a:rPr lang="en-GB" sz="2000" b="0" dirty="0"/>
              <a:t>)</a:t>
            </a:r>
            <a:r>
              <a:rPr lang="en-GB" sz="1800" b="0" dirty="0"/>
              <a:t>:</a:t>
            </a:r>
          </a:p>
          <a:p>
            <a:r>
              <a:rPr lang="en-GB" sz="1800" dirty="0"/>
              <a:t>1.</a:t>
            </a:r>
            <a:r>
              <a:rPr lang="en-GB" sz="1800" b="0" dirty="0"/>
              <a:t> Turbulent magnetic flux pumping (TMFP)</a:t>
            </a:r>
          </a:p>
          <a:p>
            <a:r>
              <a:rPr lang="en-GB" sz="1800" b="0" dirty="0"/>
              <a:t>from the convection zone’s overshoot layer</a:t>
            </a:r>
          </a:p>
          <a:p>
            <a:r>
              <a:rPr lang="en-GB" sz="1800" b="0" dirty="0"/>
              <a:t>can hold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close to horizontal within</a:t>
            </a:r>
          </a:p>
          <a:p>
            <a:r>
              <a:rPr lang="en-GB" sz="1800" b="0" dirty="0"/>
              <a:t>the </a:t>
            </a:r>
            <a:r>
              <a:rPr lang="en-GB" sz="1800" b="0" dirty="0" err="1"/>
              <a:t>tachocline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– </a:t>
            </a:r>
            <a:r>
              <a:rPr lang="en-GB" sz="1800" b="0" dirty="0"/>
              <a:t> </a:t>
            </a:r>
            <a:r>
              <a:rPr lang="en-GB" sz="1800" b="0" dirty="0">
                <a:solidFill>
                  <a:srgbClr val="FF3300"/>
                </a:solidFill>
              </a:rPr>
              <a:t>away from the</a:t>
            </a:r>
          </a:p>
          <a:p>
            <a:r>
              <a:rPr lang="en-GB" sz="1800" b="0" dirty="0" err="1">
                <a:solidFill>
                  <a:srgbClr val="FF3300"/>
                </a:solidFill>
              </a:rPr>
              <a:t>applecore</a:t>
            </a:r>
            <a:r>
              <a:rPr lang="en-GB" sz="1800" b="0" dirty="0">
                <a:solidFill>
                  <a:srgbClr val="FF3300"/>
                </a:solidFill>
              </a:rPr>
              <a:t> axis</a:t>
            </a:r>
            <a:r>
              <a:rPr lang="en-GB" sz="1800" b="0" dirty="0"/>
              <a:t> at least.</a:t>
            </a:r>
          </a:p>
        </p:txBody>
      </p:sp>
      <p:sp>
        <p:nvSpPr>
          <p:cNvPr id="295943" name="Line 7"/>
          <p:cNvSpPr>
            <a:spLocks noChangeShapeType="1"/>
          </p:cNvSpPr>
          <p:nvPr/>
        </p:nvSpPr>
        <p:spPr bwMode="auto">
          <a:xfrm flipH="1">
            <a:off x="6732588" y="811213"/>
            <a:ext cx="0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5944" name="Text Box 8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295945" name="Line 9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295947" name="Freeform 11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5948" name="Freeform 12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4540250" y="2300288"/>
            <a:ext cx="207963" cy="14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5950" name="Line 14"/>
          <p:cNvSpPr>
            <a:spLocks noChangeShapeType="1"/>
          </p:cNvSpPr>
          <p:nvPr/>
        </p:nvSpPr>
        <p:spPr bwMode="auto">
          <a:xfrm>
            <a:off x="4362450" y="2579688"/>
            <a:ext cx="234950" cy="13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5951" name="Line 15"/>
          <p:cNvSpPr>
            <a:spLocks noChangeShapeType="1"/>
          </p:cNvSpPr>
          <p:nvPr/>
        </p:nvSpPr>
        <p:spPr bwMode="auto">
          <a:xfrm>
            <a:off x="4243388" y="2860675"/>
            <a:ext cx="238125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5952" name="Line 16"/>
          <p:cNvSpPr>
            <a:spLocks noChangeShapeType="1"/>
          </p:cNvSpPr>
          <p:nvPr/>
        </p:nvSpPr>
        <p:spPr bwMode="auto">
          <a:xfrm>
            <a:off x="4157663" y="3159125"/>
            <a:ext cx="238125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5953" name="Line 17"/>
          <p:cNvSpPr>
            <a:spLocks noChangeShapeType="1"/>
          </p:cNvSpPr>
          <p:nvPr/>
        </p:nvSpPr>
        <p:spPr bwMode="auto">
          <a:xfrm>
            <a:off x="4749800" y="2065338"/>
            <a:ext cx="176213" cy="176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5954" name="AutoShape 18"/>
          <p:cNvSpPr>
            <a:spLocks/>
          </p:cNvSpPr>
          <p:nvPr/>
        </p:nvSpPr>
        <p:spPr bwMode="auto">
          <a:xfrm rot="1620000">
            <a:off x="4114800" y="1858963"/>
            <a:ext cx="176213" cy="1311275"/>
          </a:xfrm>
          <a:prstGeom prst="leftBrace">
            <a:avLst>
              <a:gd name="adj1" fmla="val 62012"/>
              <a:gd name="adj2" fmla="val 519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5955" name="Line 19"/>
          <p:cNvSpPr>
            <a:spLocks noChangeShapeType="1"/>
          </p:cNvSpPr>
          <p:nvPr/>
        </p:nvSpPr>
        <p:spPr bwMode="auto">
          <a:xfrm>
            <a:off x="3194050" y="2163763"/>
            <a:ext cx="898525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900363" y="1084263"/>
            <a:ext cx="396875" cy="309562"/>
            <a:chOff x="293" y="2254"/>
            <a:chExt cx="250" cy="195"/>
          </a:xfrm>
        </p:grpSpPr>
        <p:sp>
          <p:nvSpPr>
            <p:cNvPr id="295959" name="Text Box 23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95960" name="Oval 24"/>
            <p:cNvSpPr>
              <a:spLocks noChangeArrowheads="1"/>
            </p:cNvSpPr>
            <p:nvPr/>
          </p:nvSpPr>
          <p:spPr bwMode="auto">
            <a:xfrm>
              <a:off x="320" y="2254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520950" y="1027113"/>
            <a:ext cx="309563" cy="396875"/>
            <a:chOff x="320" y="1988"/>
            <a:chExt cx="195" cy="250"/>
          </a:xfrm>
        </p:grpSpPr>
        <p:sp>
          <p:nvSpPr>
            <p:cNvPr id="295962" name="Oval 2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5963" name="Text Box 2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3321050" y="1095375"/>
            <a:ext cx="396875" cy="309563"/>
            <a:chOff x="296" y="2492"/>
            <a:chExt cx="250" cy="195"/>
          </a:xfrm>
        </p:grpSpPr>
        <p:sp>
          <p:nvSpPr>
            <p:cNvPr id="295965" name="Text Box 29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95966" name="Oval 30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95967" name="Text Box 31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  <p:sp>
        <p:nvSpPr>
          <p:cNvPr id="295968" name="Line 32"/>
          <p:cNvSpPr>
            <a:spLocks noChangeShapeType="1"/>
          </p:cNvSpPr>
          <p:nvPr/>
        </p:nvSpPr>
        <p:spPr bwMode="auto">
          <a:xfrm>
            <a:off x="3487738" y="796925"/>
            <a:ext cx="1973262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96964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6965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296966" name="Text Box 6"/>
          <p:cNvSpPr txBox="1">
            <a:spLocks noChangeArrowheads="1"/>
          </p:cNvSpPr>
          <p:nvPr/>
        </p:nvSpPr>
        <p:spPr bwMode="auto">
          <a:xfrm>
            <a:off x="79375" y="227013"/>
            <a:ext cx="897255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         Schematic from WM11 (Wood &amp; </a:t>
            </a:r>
            <a:r>
              <a:rPr lang="en-GB" sz="1800" b="0" dirty="0" err="1"/>
              <a:t>McI</a:t>
            </a:r>
            <a:r>
              <a:rPr lang="en-GB" sz="1800" b="0" dirty="0"/>
              <a:t>. 2011, “Polar confinement..” </a:t>
            </a:r>
            <a:r>
              <a:rPr lang="en-GB" sz="1800" b="0" dirty="0" smtClean="0"/>
              <a:t>(JFM </a:t>
            </a:r>
            <a:r>
              <a:rPr lang="en-GB" sz="1800" dirty="0" smtClean="0"/>
              <a:t>677</a:t>
            </a:r>
            <a:r>
              <a:rPr lang="en-GB" sz="1800" b="0" dirty="0" smtClean="0"/>
              <a:t>,445)</a:t>
            </a:r>
            <a:endParaRPr lang="en-GB" sz="1800" b="0" dirty="0"/>
          </a:p>
          <a:p>
            <a:r>
              <a:rPr lang="en-GB" sz="1800" b="0" dirty="0"/>
              <a:t>              Lines of </a:t>
            </a:r>
            <a:r>
              <a:rPr lang="en-GB" sz="1800" b="0" dirty="0">
                <a:solidFill>
                  <a:srgbClr val="FF3300"/>
                </a:solidFill>
              </a:rPr>
              <a:t>time-average</a:t>
            </a:r>
            <a:r>
              <a:rPr lang="en-GB" sz="1800" b="0" dirty="0"/>
              <a:t>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join up through interior </a:t>
            </a:r>
            <a:r>
              <a:rPr lang="en-GB" sz="1800" b="0" dirty="0">
                <a:solidFill>
                  <a:srgbClr val="CC0000"/>
                </a:solidFill>
              </a:rPr>
              <a:t>“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>
                <a:solidFill>
                  <a:srgbClr val="CC0000"/>
                </a:solidFill>
              </a:rPr>
              <a:t>”</a:t>
            </a:r>
            <a:r>
              <a:rPr lang="en-GB" sz="1800" b="0" dirty="0"/>
              <a:t> region:</a:t>
            </a:r>
          </a:p>
          <a:p>
            <a:endParaRPr lang="en-GB" sz="1800" b="0" dirty="0"/>
          </a:p>
          <a:p>
            <a:r>
              <a:rPr lang="en-GB" sz="1800" dirty="0"/>
              <a:t>Assume </a:t>
            </a:r>
            <a:r>
              <a:rPr lang="en-GB" sz="2000" b="0" dirty="0"/>
              <a:t>(</a:t>
            </a:r>
            <a:r>
              <a:rPr lang="en-GB" sz="1800" dirty="0"/>
              <a:t>throughout                    </a:t>
            </a:r>
            <a:r>
              <a:rPr lang="en-GB" sz="2000" b="0" dirty="0"/>
              <a:t>)</a:t>
            </a:r>
            <a:r>
              <a:rPr lang="en-GB" sz="1800" b="0" dirty="0"/>
              <a:t>:</a:t>
            </a:r>
          </a:p>
          <a:p>
            <a:r>
              <a:rPr lang="en-GB" sz="1800" dirty="0"/>
              <a:t>1.</a:t>
            </a:r>
            <a:r>
              <a:rPr lang="en-GB" sz="1800" b="0" dirty="0"/>
              <a:t> Turbulent magnetic flux pumping (TMFP)</a:t>
            </a:r>
          </a:p>
          <a:p>
            <a:r>
              <a:rPr lang="en-GB" sz="1800" b="0" dirty="0"/>
              <a:t>from the convection zone’s overshoot layer</a:t>
            </a:r>
          </a:p>
          <a:p>
            <a:r>
              <a:rPr lang="en-GB" sz="1800" b="0" dirty="0"/>
              <a:t>can hold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close to horizontal within</a:t>
            </a:r>
          </a:p>
          <a:p>
            <a:r>
              <a:rPr lang="en-GB" sz="1800" b="0" dirty="0"/>
              <a:t>the </a:t>
            </a:r>
            <a:r>
              <a:rPr lang="en-GB" sz="1800" b="0" dirty="0" err="1"/>
              <a:t>tachocline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– </a:t>
            </a:r>
            <a:r>
              <a:rPr lang="en-GB" sz="1800" b="0" dirty="0"/>
              <a:t> </a:t>
            </a:r>
            <a:r>
              <a:rPr lang="en-GB" sz="1800" b="0" dirty="0">
                <a:solidFill>
                  <a:srgbClr val="FF3300"/>
                </a:solidFill>
              </a:rPr>
              <a:t>away from the</a:t>
            </a:r>
          </a:p>
          <a:p>
            <a:r>
              <a:rPr lang="en-GB" sz="1800" b="0" dirty="0" err="1">
                <a:solidFill>
                  <a:srgbClr val="FF3300"/>
                </a:solidFill>
              </a:rPr>
              <a:t>applecore</a:t>
            </a:r>
            <a:r>
              <a:rPr lang="en-GB" sz="1800" b="0" dirty="0">
                <a:solidFill>
                  <a:srgbClr val="FF3300"/>
                </a:solidFill>
              </a:rPr>
              <a:t> axis</a:t>
            </a:r>
            <a:r>
              <a:rPr lang="en-GB" sz="1800" b="0" dirty="0"/>
              <a:t> at least.</a:t>
            </a:r>
          </a:p>
          <a:p>
            <a:endParaRPr lang="en-GB" sz="1800" b="0" dirty="0"/>
          </a:p>
          <a:p>
            <a:r>
              <a:rPr lang="en-GB" sz="1800" dirty="0"/>
              <a:t>2.</a:t>
            </a:r>
            <a:r>
              <a:rPr lang="en-GB" sz="1800" b="0" dirty="0"/>
              <a:t> Windup within the </a:t>
            </a:r>
            <a:r>
              <a:rPr lang="en-GB" sz="1800" b="0" dirty="0" err="1"/>
              <a:t>tachocline</a:t>
            </a:r>
            <a:r>
              <a:rPr lang="en-GB" sz="1800" b="0" dirty="0"/>
              <a:t> is</a:t>
            </a:r>
          </a:p>
          <a:p>
            <a:r>
              <a:rPr lang="en-GB" sz="1800" b="0" dirty="0"/>
              <a:t>limited by a magnetic eddy diffusivity </a:t>
            </a:r>
            <a:r>
              <a:rPr lang="el-GR" sz="1800" b="0" dirty="0"/>
              <a:t>η</a:t>
            </a:r>
            <a:r>
              <a:rPr lang="en-US" sz="1800" b="0" baseline="-25000" dirty="0"/>
              <a:t>E</a:t>
            </a:r>
            <a:endParaRPr lang="en-GB" sz="1800" b="0" baseline="-25000" dirty="0"/>
          </a:p>
          <a:p>
            <a:r>
              <a:rPr lang="en-GB" sz="1800" b="0" dirty="0"/>
              <a:t>arising from </a:t>
            </a:r>
            <a:r>
              <a:rPr lang="en-GB" sz="1800" dirty="0"/>
              <a:t>all</a:t>
            </a:r>
            <a:r>
              <a:rPr lang="en-GB" sz="1800" b="0" dirty="0"/>
              <a:t> the fast eddy processes</a:t>
            </a:r>
          </a:p>
          <a:p>
            <a:r>
              <a:rPr lang="en-GB" sz="1800" b="0" dirty="0"/>
              <a:t>(&lt;&lt; 10</a:t>
            </a:r>
            <a:r>
              <a:rPr lang="en-GB" sz="1800" b="0" baseline="30000" dirty="0"/>
              <a:t>5</a:t>
            </a:r>
            <a:r>
              <a:rPr lang="en-GB" sz="1800" b="0" dirty="0"/>
              <a:t>yr): overshoot, small-scale</a:t>
            </a:r>
          </a:p>
          <a:p>
            <a:r>
              <a:rPr lang="en-GB" sz="1800" b="0" dirty="0"/>
              <a:t>MHD instabilities, </a:t>
            </a:r>
            <a:r>
              <a:rPr lang="en-GB" sz="1800" dirty="0"/>
              <a:t>and</a:t>
            </a:r>
            <a:r>
              <a:rPr lang="en-GB" sz="1800" b="0" dirty="0"/>
              <a:t> the solar cycle</a:t>
            </a:r>
          </a:p>
          <a:p>
            <a:r>
              <a:rPr lang="en-GB" sz="1800" b="0" dirty="0"/>
              <a:t>itself.  </a:t>
            </a:r>
            <a:r>
              <a:rPr lang="en-GB" sz="1800" dirty="0"/>
              <a:t>NB:</a:t>
            </a:r>
            <a:r>
              <a:rPr lang="en-GB" sz="1800" b="0" dirty="0"/>
              <a:t> expect </a:t>
            </a:r>
            <a:r>
              <a:rPr lang="el-GR" sz="1800" b="0" dirty="0">
                <a:cs typeface="Arial" pitchFamily="34" charset="0"/>
              </a:rPr>
              <a:t>η</a:t>
            </a:r>
            <a:r>
              <a:rPr lang="en-US" sz="1800" b="0" baseline="-25000" dirty="0">
                <a:cs typeface="Arial" pitchFamily="34" charset="0"/>
              </a:rPr>
              <a:t>E</a:t>
            </a:r>
            <a:r>
              <a:rPr lang="en-US" sz="1800" b="0" dirty="0">
                <a:cs typeface="Arial" pitchFamily="34" charset="0"/>
              </a:rPr>
              <a:t> and windup to be</a:t>
            </a:r>
          </a:p>
          <a:p>
            <a:r>
              <a:rPr lang="en-US" sz="1800" dirty="0">
                <a:cs typeface="Arial" pitchFamily="34" charset="0"/>
              </a:rPr>
              <a:t>strongly latitude-dependent.</a:t>
            </a:r>
            <a:endParaRPr lang="el-GR" sz="1800" dirty="0">
              <a:cs typeface="Arial" pitchFamily="34" charset="0"/>
            </a:endParaRPr>
          </a:p>
          <a:p>
            <a:endParaRPr lang="en-GB" sz="1800" b="0" dirty="0"/>
          </a:p>
        </p:txBody>
      </p:sp>
      <p:sp>
        <p:nvSpPr>
          <p:cNvPr id="296967" name="Line 7"/>
          <p:cNvSpPr>
            <a:spLocks noChangeShapeType="1"/>
          </p:cNvSpPr>
          <p:nvPr/>
        </p:nvSpPr>
        <p:spPr bwMode="auto">
          <a:xfrm flipH="1">
            <a:off x="6732588" y="811213"/>
            <a:ext cx="0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6968" name="Text Box 8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296969" name="Line 9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296971" name="Freeform 11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96972" name="Freeform 12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96973" name="Line 13"/>
          <p:cNvSpPr>
            <a:spLocks noChangeShapeType="1"/>
          </p:cNvSpPr>
          <p:nvPr/>
        </p:nvSpPr>
        <p:spPr bwMode="auto">
          <a:xfrm>
            <a:off x="4540250" y="2300288"/>
            <a:ext cx="207963" cy="14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6974" name="Line 14"/>
          <p:cNvSpPr>
            <a:spLocks noChangeShapeType="1"/>
          </p:cNvSpPr>
          <p:nvPr/>
        </p:nvSpPr>
        <p:spPr bwMode="auto">
          <a:xfrm>
            <a:off x="4362450" y="2579688"/>
            <a:ext cx="234950" cy="13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6975" name="Line 15"/>
          <p:cNvSpPr>
            <a:spLocks noChangeShapeType="1"/>
          </p:cNvSpPr>
          <p:nvPr/>
        </p:nvSpPr>
        <p:spPr bwMode="auto">
          <a:xfrm>
            <a:off x="4243388" y="2860675"/>
            <a:ext cx="238125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6976" name="Line 16"/>
          <p:cNvSpPr>
            <a:spLocks noChangeShapeType="1"/>
          </p:cNvSpPr>
          <p:nvPr/>
        </p:nvSpPr>
        <p:spPr bwMode="auto">
          <a:xfrm>
            <a:off x="4157663" y="3159125"/>
            <a:ext cx="238125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6977" name="Line 17"/>
          <p:cNvSpPr>
            <a:spLocks noChangeShapeType="1"/>
          </p:cNvSpPr>
          <p:nvPr/>
        </p:nvSpPr>
        <p:spPr bwMode="auto">
          <a:xfrm>
            <a:off x="4749800" y="2065338"/>
            <a:ext cx="176213" cy="176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96978" name="AutoShape 18"/>
          <p:cNvSpPr>
            <a:spLocks/>
          </p:cNvSpPr>
          <p:nvPr/>
        </p:nvSpPr>
        <p:spPr bwMode="auto">
          <a:xfrm rot="1620000">
            <a:off x="4114800" y="1858963"/>
            <a:ext cx="176213" cy="1311275"/>
          </a:xfrm>
          <a:prstGeom prst="leftBrace">
            <a:avLst>
              <a:gd name="adj1" fmla="val 62012"/>
              <a:gd name="adj2" fmla="val 519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6979" name="Line 19"/>
          <p:cNvSpPr>
            <a:spLocks noChangeShapeType="1"/>
          </p:cNvSpPr>
          <p:nvPr/>
        </p:nvSpPr>
        <p:spPr bwMode="auto">
          <a:xfrm>
            <a:off x="3194050" y="2163763"/>
            <a:ext cx="898525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900363" y="1084263"/>
            <a:ext cx="396875" cy="309562"/>
            <a:chOff x="293" y="2254"/>
            <a:chExt cx="250" cy="195"/>
          </a:xfrm>
        </p:grpSpPr>
        <p:sp>
          <p:nvSpPr>
            <p:cNvPr id="296983" name="Text Box 23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96984" name="Oval 24"/>
            <p:cNvSpPr>
              <a:spLocks noChangeArrowheads="1"/>
            </p:cNvSpPr>
            <p:nvPr/>
          </p:nvSpPr>
          <p:spPr bwMode="auto">
            <a:xfrm>
              <a:off x="320" y="2254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520950" y="1027113"/>
            <a:ext cx="309563" cy="396875"/>
            <a:chOff x="320" y="1988"/>
            <a:chExt cx="195" cy="250"/>
          </a:xfrm>
        </p:grpSpPr>
        <p:sp>
          <p:nvSpPr>
            <p:cNvPr id="296986" name="Oval 2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6987" name="Text Box 2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3321050" y="1095375"/>
            <a:ext cx="396875" cy="309563"/>
            <a:chOff x="296" y="2492"/>
            <a:chExt cx="250" cy="195"/>
          </a:xfrm>
        </p:grpSpPr>
        <p:sp>
          <p:nvSpPr>
            <p:cNvPr id="296989" name="Text Box 29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Times New Roman" pitchFamily="18" charset="0"/>
                </a:rPr>
                <a:t>I</a:t>
              </a:r>
              <a:endParaRPr lang="en-US" sz="2000" dirty="0">
                <a:latin typeface="Times New Roman" pitchFamily="18" charset="0"/>
              </a:endParaRPr>
            </a:p>
          </p:txBody>
        </p:sp>
        <p:sp>
          <p:nvSpPr>
            <p:cNvPr id="296990" name="Oval 30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96991" name="Text Box 31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  <p:sp>
        <p:nvSpPr>
          <p:cNvPr id="296992" name="Line 32"/>
          <p:cNvSpPr>
            <a:spLocks noChangeShapeType="1"/>
          </p:cNvSpPr>
          <p:nvPr/>
        </p:nvSpPr>
        <p:spPr bwMode="auto">
          <a:xfrm>
            <a:off x="3487738" y="796925"/>
            <a:ext cx="1973262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301060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1061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301062" name="Text Box 6"/>
          <p:cNvSpPr txBox="1">
            <a:spLocks noChangeArrowheads="1"/>
          </p:cNvSpPr>
          <p:nvPr/>
        </p:nvSpPr>
        <p:spPr bwMode="auto">
          <a:xfrm>
            <a:off x="79375" y="227013"/>
            <a:ext cx="8972550" cy="506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         Schematic from WM11 (Wood &amp; </a:t>
            </a:r>
            <a:r>
              <a:rPr lang="en-GB" sz="1800" b="0" dirty="0" err="1"/>
              <a:t>McI</a:t>
            </a:r>
            <a:r>
              <a:rPr lang="en-GB" sz="1800" b="0" dirty="0"/>
              <a:t>. 2011, “Polar confinement..” </a:t>
            </a:r>
            <a:r>
              <a:rPr lang="en-GB" sz="1800" b="0" dirty="0" smtClean="0"/>
              <a:t>(JFM </a:t>
            </a:r>
            <a:r>
              <a:rPr lang="en-GB" sz="1800" dirty="0" smtClean="0"/>
              <a:t>677</a:t>
            </a:r>
            <a:r>
              <a:rPr lang="en-GB" sz="1800" b="0" dirty="0" smtClean="0"/>
              <a:t>,445)</a:t>
            </a:r>
            <a:endParaRPr lang="en-GB" sz="1800" b="0" dirty="0"/>
          </a:p>
          <a:p>
            <a:r>
              <a:rPr lang="en-GB" sz="1800" b="0" dirty="0"/>
              <a:t>              Lines of </a:t>
            </a:r>
            <a:r>
              <a:rPr lang="en-GB" sz="1800" b="0" dirty="0">
                <a:solidFill>
                  <a:srgbClr val="FF3300"/>
                </a:solidFill>
              </a:rPr>
              <a:t>time-average</a:t>
            </a:r>
            <a:r>
              <a:rPr lang="en-GB" sz="1800" b="0" dirty="0"/>
              <a:t>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join up through interior </a:t>
            </a:r>
            <a:r>
              <a:rPr lang="en-GB" sz="1800" b="0" dirty="0">
                <a:solidFill>
                  <a:srgbClr val="CC0000"/>
                </a:solidFill>
              </a:rPr>
              <a:t>“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>
                <a:solidFill>
                  <a:srgbClr val="CC0000"/>
                </a:solidFill>
              </a:rPr>
              <a:t>”</a:t>
            </a:r>
            <a:r>
              <a:rPr lang="en-GB" sz="1800" b="0" dirty="0"/>
              <a:t> region:</a:t>
            </a:r>
          </a:p>
          <a:p>
            <a:endParaRPr lang="en-GB" sz="1800" b="0" dirty="0"/>
          </a:p>
          <a:p>
            <a:r>
              <a:rPr lang="en-GB" sz="1800" dirty="0"/>
              <a:t>Assume </a:t>
            </a:r>
            <a:r>
              <a:rPr lang="en-GB" sz="2000" b="0" dirty="0"/>
              <a:t>(</a:t>
            </a:r>
            <a:r>
              <a:rPr lang="en-GB" sz="1800" dirty="0"/>
              <a:t>throughout                    </a:t>
            </a:r>
            <a:r>
              <a:rPr lang="en-GB" sz="2000" b="0" dirty="0"/>
              <a:t>)</a:t>
            </a:r>
            <a:r>
              <a:rPr lang="en-GB" sz="1800" b="0" dirty="0"/>
              <a:t>:</a:t>
            </a:r>
          </a:p>
          <a:p>
            <a:r>
              <a:rPr lang="en-GB" sz="1800" dirty="0"/>
              <a:t>1.</a:t>
            </a:r>
            <a:r>
              <a:rPr lang="en-GB" sz="1800" b="0" dirty="0"/>
              <a:t> Turbulent magnetic flux pumping (TMFP)</a:t>
            </a:r>
          </a:p>
          <a:p>
            <a:r>
              <a:rPr lang="en-GB" sz="1800" b="0" dirty="0"/>
              <a:t>from the convection zone’s overshoot layer</a:t>
            </a:r>
          </a:p>
          <a:p>
            <a:r>
              <a:rPr lang="en-GB" sz="1800" b="0" dirty="0"/>
              <a:t>can hold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close to horizontal within</a:t>
            </a:r>
          </a:p>
          <a:p>
            <a:r>
              <a:rPr lang="en-GB" sz="1800" b="0" dirty="0"/>
              <a:t>the </a:t>
            </a:r>
            <a:r>
              <a:rPr lang="en-GB" sz="1800" b="0" dirty="0" err="1"/>
              <a:t>tachocline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– </a:t>
            </a:r>
            <a:r>
              <a:rPr lang="en-GB" sz="1800" b="0" dirty="0"/>
              <a:t> </a:t>
            </a:r>
            <a:r>
              <a:rPr lang="en-GB" sz="1800" b="0" dirty="0">
                <a:solidFill>
                  <a:srgbClr val="FF3300"/>
                </a:solidFill>
              </a:rPr>
              <a:t>away from the</a:t>
            </a:r>
          </a:p>
          <a:p>
            <a:r>
              <a:rPr lang="en-GB" sz="1800" b="0" dirty="0" err="1">
                <a:solidFill>
                  <a:srgbClr val="FF3300"/>
                </a:solidFill>
              </a:rPr>
              <a:t>applecore</a:t>
            </a:r>
            <a:r>
              <a:rPr lang="en-GB" sz="1800" b="0" dirty="0">
                <a:solidFill>
                  <a:srgbClr val="FF3300"/>
                </a:solidFill>
              </a:rPr>
              <a:t> axis</a:t>
            </a:r>
            <a:r>
              <a:rPr lang="en-GB" sz="1800" b="0" dirty="0"/>
              <a:t> at least.</a:t>
            </a:r>
          </a:p>
          <a:p>
            <a:endParaRPr lang="en-GB" sz="1800" b="0" dirty="0"/>
          </a:p>
          <a:p>
            <a:r>
              <a:rPr lang="en-GB" sz="1800" dirty="0"/>
              <a:t>2.</a:t>
            </a:r>
            <a:r>
              <a:rPr lang="en-GB" sz="1800" b="0" dirty="0"/>
              <a:t> Windup within the </a:t>
            </a:r>
            <a:r>
              <a:rPr lang="en-GB" sz="1800" b="0" dirty="0" err="1"/>
              <a:t>tachocline</a:t>
            </a:r>
            <a:r>
              <a:rPr lang="en-GB" sz="1800" b="0" dirty="0"/>
              <a:t> is</a:t>
            </a:r>
          </a:p>
          <a:p>
            <a:r>
              <a:rPr lang="en-GB" sz="1800" b="0" dirty="0"/>
              <a:t>limited by a magnetic eddy diffusivity </a:t>
            </a:r>
            <a:r>
              <a:rPr lang="el-GR" sz="1800" b="0" dirty="0"/>
              <a:t>η</a:t>
            </a:r>
            <a:r>
              <a:rPr lang="en-US" sz="1800" b="0" baseline="-25000" dirty="0"/>
              <a:t>E</a:t>
            </a:r>
            <a:endParaRPr lang="en-GB" sz="1800" b="0" baseline="-25000" dirty="0"/>
          </a:p>
          <a:p>
            <a:r>
              <a:rPr lang="en-GB" sz="1800" b="0" dirty="0"/>
              <a:t>arising from </a:t>
            </a:r>
            <a:r>
              <a:rPr lang="en-GB" sz="1800" dirty="0"/>
              <a:t>all</a:t>
            </a:r>
            <a:r>
              <a:rPr lang="en-GB" sz="1800" b="0" dirty="0"/>
              <a:t> the fast eddy processes</a:t>
            </a:r>
          </a:p>
          <a:p>
            <a:r>
              <a:rPr lang="en-GB" sz="1800" b="0" dirty="0"/>
              <a:t>(&lt;&lt; 10</a:t>
            </a:r>
            <a:r>
              <a:rPr lang="en-GB" sz="1800" b="0" baseline="30000" dirty="0"/>
              <a:t>5</a:t>
            </a:r>
            <a:r>
              <a:rPr lang="en-GB" sz="1800" b="0" dirty="0"/>
              <a:t>yr): overshoot, small-scale</a:t>
            </a:r>
          </a:p>
          <a:p>
            <a:r>
              <a:rPr lang="en-GB" sz="1800" b="0" dirty="0"/>
              <a:t>MHD instabilities, </a:t>
            </a:r>
            <a:r>
              <a:rPr lang="en-GB" sz="1800" dirty="0"/>
              <a:t>and</a:t>
            </a:r>
            <a:r>
              <a:rPr lang="en-GB" sz="1800" b="0" dirty="0"/>
              <a:t> the solar cycle</a:t>
            </a:r>
          </a:p>
          <a:p>
            <a:r>
              <a:rPr lang="en-GB" sz="1800" b="0" dirty="0"/>
              <a:t>itself.  </a:t>
            </a:r>
            <a:r>
              <a:rPr lang="en-GB" sz="1800" dirty="0"/>
              <a:t>NB:</a:t>
            </a:r>
            <a:r>
              <a:rPr lang="en-GB" sz="1800" b="0" dirty="0"/>
              <a:t> expect </a:t>
            </a:r>
            <a:r>
              <a:rPr lang="el-GR" sz="1800" b="0" dirty="0">
                <a:cs typeface="Arial" pitchFamily="34" charset="0"/>
              </a:rPr>
              <a:t>η</a:t>
            </a:r>
            <a:r>
              <a:rPr lang="en-US" sz="1800" b="0" baseline="-25000" dirty="0">
                <a:cs typeface="Arial" pitchFamily="34" charset="0"/>
              </a:rPr>
              <a:t>E</a:t>
            </a:r>
            <a:r>
              <a:rPr lang="en-US" sz="1800" b="0" dirty="0">
                <a:cs typeface="Arial" pitchFamily="34" charset="0"/>
              </a:rPr>
              <a:t> and windup to be</a:t>
            </a:r>
          </a:p>
          <a:p>
            <a:r>
              <a:rPr lang="en-US" sz="1800" dirty="0">
                <a:cs typeface="Arial" pitchFamily="34" charset="0"/>
              </a:rPr>
              <a:t>strongly latitude-dependent.</a:t>
            </a:r>
            <a:endParaRPr lang="el-GR" sz="1800" dirty="0">
              <a:cs typeface="Arial" pitchFamily="34" charset="0"/>
            </a:endParaRPr>
          </a:p>
          <a:p>
            <a:endParaRPr lang="en-GB" sz="1800" b="0" dirty="0"/>
          </a:p>
        </p:txBody>
      </p:sp>
      <p:sp>
        <p:nvSpPr>
          <p:cNvPr id="301063" name="Line 7"/>
          <p:cNvSpPr>
            <a:spLocks noChangeShapeType="1"/>
          </p:cNvSpPr>
          <p:nvPr/>
        </p:nvSpPr>
        <p:spPr bwMode="auto">
          <a:xfrm flipH="1">
            <a:off x="6732588" y="811213"/>
            <a:ext cx="0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301065" name="Line 9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301067" name="Freeform 11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01068" name="Freeform 12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1069" name="Line 13"/>
          <p:cNvSpPr>
            <a:spLocks noChangeShapeType="1"/>
          </p:cNvSpPr>
          <p:nvPr/>
        </p:nvSpPr>
        <p:spPr bwMode="auto">
          <a:xfrm>
            <a:off x="4540250" y="2300288"/>
            <a:ext cx="207963" cy="14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1070" name="Line 14"/>
          <p:cNvSpPr>
            <a:spLocks noChangeShapeType="1"/>
          </p:cNvSpPr>
          <p:nvPr/>
        </p:nvSpPr>
        <p:spPr bwMode="auto">
          <a:xfrm>
            <a:off x="4362450" y="2579688"/>
            <a:ext cx="234950" cy="13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1071" name="Line 15"/>
          <p:cNvSpPr>
            <a:spLocks noChangeShapeType="1"/>
          </p:cNvSpPr>
          <p:nvPr/>
        </p:nvSpPr>
        <p:spPr bwMode="auto">
          <a:xfrm>
            <a:off x="4243388" y="2860675"/>
            <a:ext cx="238125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1072" name="Line 16"/>
          <p:cNvSpPr>
            <a:spLocks noChangeShapeType="1"/>
          </p:cNvSpPr>
          <p:nvPr/>
        </p:nvSpPr>
        <p:spPr bwMode="auto">
          <a:xfrm>
            <a:off x="4157663" y="3159125"/>
            <a:ext cx="238125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1073" name="Line 17"/>
          <p:cNvSpPr>
            <a:spLocks noChangeShapeType="1"/>
          </p:cNvSpPr>
          <p:nvPr/>
        </p:nvSpPr>
        <p:spPr bwMode="auto">
          <a:xfrm>
            <a:off x="4749800" y="2065338"/>
            <a:ext cx="176213" cy="176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1074" name="AutoShape 18"/>
          <p:cNvSpPr>
            <a:spLocks/>
          </p:cNvSpPr>
          <p:nvPr/>
        </p:nvSpPr>
        <p:spPr bwMode="auto">
          <a:xfrm rot="1620000">
            <a:off x="4114800" y="1858963"/>
            <a:ext cx="176213" cy="1311275"/>
          </a:xfrm>
          <a:prstGeom prst="leftBrace">
            <a:avLst>
              <a:gd name="adj1" fmla="val 62012"/>
              <a:gd name="adj2" fmla="val 519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1075" name="Line 19"/>
          <p:cNvSpPr>
            <a:spLocks noChangeShapeType="1"/>
          </p:cNvSpPr>
          <p:nvPr/>
        </p:nvSpPr>
        <p:spPr bwMode="auto">
          <a:xfrm>
            <a:off x="3194050" y="2163763"/>
            <a:ext cx="898525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1076" name="Text Box 20"/>
          <p:cNvSpPr txBox="1">
            <a:spLocks noChangeArrowheads="1"/>
          </p:cNvSpPr>
          <p:nvPr/>
        </p:nvSpPr>
        <p:spPr bwMode="auto">
          <a:xfrm>
            <a:off x="2744788" y="2600325"/>
            <a:ext cx="1266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/>
              <a:t>aka “turbulent</a:t>
            </a:r>
          </a:p>
          <a:p>
            <a:r>
              <a:rPr lang="en-US" sz="1400" b="0" dirty="0"/>
              <a:t>resistivity” </a:t>
            </a:r>
            <a:r>
              <a:rPr lang="el-GR" sz="1400" b="0" dirty="0">
                <a:cs typeface="Arial" pitchFamily="34" charset="0"/>
              </a:rPr>
              <a:t>β</a:t>
            </a:r>
          </a:p>
        </p:txBody>
      </p:sp>
      <p:sp>
        <p:nvSpPr>
          <p:cNvPr id="301077" name="Line 21"/>
          <p:cNvSpPr>
            <a:spLocks noChangeShapeType="1"/>
          </p:cNvSpPr>
          <p:nvPr/>
        </p:nvSpPr>
        <p:spPr bwMode="auto">
          <a:xfrm>
            <a:off x="3813175" y="3016250"/>
            <a:ext cx="157163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900363" y="1084263"/>
            <a:ext cx="396875" cy="309562"/>
            <a:chOff x="293" y="2254"/>
            <a:chExt cx="250" cy="195"/>
          </a:xfrm>
        </p:grpSpPr>
        <p:sp>
          <p:nvSpPr>
            <p:cNvPr id="301079" name="Text Box 23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301080" name="Oval 24"/>
            <p:cNvSpPr>
              <a:spLocks noChangeArrowheads="1"/>
            </p:cNvSpPr>
            <p:nvPr/>
          </p:nvSpPr>
          <p:spPr bwMode="auto">
            <a:xfrm>
              <a:off x="320" y="2254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520950" y="1027113"/>
            <a:ext cx="309563" cy="396875"/>
            <a:chOff x="320" y="1988"/>
            <a:chExt cx="195" cy="250"/>
          </a:xfrm>
        </p:grpSpPr>
        <p:sp>
          <p:nvSpPr>
            <p:cNvPr id="301082" name="Oval 2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1083" name="Text Box 2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3321050" y="1095375"/>
            <a:ext cx="396875" cy="309563"/>
            <a:chOff x="296" y="2492"/>
            <a:chExt cx="250" cy="195"/>
          </a:xfrm>
        </p:grpSpPr>
        <p:sp>
          <p:nvSpPr>
            <p:cNvPr id="301085" name="Text Box 29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301086" name="Oval 30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1087" name="Text Box 31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  <p:sp>
        <p:nvSpPr>
          <p:cNvPr id="301088" name="Line 32"/>
          <p:cNvSpPr>
            <a:spLocks noChangeShapeType="1"/>
          </p:cNvSpPr>
          <p:nvPr/>
        </p:nvSpPr>
        <p:spPr bwMode="auto">
          <a:xfrm>
            <a:off x="3487738" y="796925"/>
            <a:ext cx="1973262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679857"/>
            <a:ext cx="7772400" cy="1470025"/>
          </a:xfrm>
        </p:spPr>
        <p:txBody>
          <a:bodyPr/>
          <a:lstStyle/>
          <a:p>
            <a:r>
              <a:rPr lang="en-US" sz="4000" b="1" dirty="0" smtClean="0"/>
              <a:t>The solar </a:t>
            </a:r>
            <a:r>
              <a:rPr lang="en-US" sz="4000" b="1" dirty="0" err="1" smtClean="0"/>
              <a:t>tachocline</a:t>
            </a:r>
            <a:r>
              <a:rPr lang="en-US" sz="4000" b="1" dirty="0" smtClean="0"/>
              <a:t>: a big open question</a:t>
            </a:r>
            <a:endParaRPr lang="en-US" sz="4000" b="1" dirty="0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06285" y="2194332"/>
            <a:ext cx="6553200" cy="239508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FF3300"/>
                </a:solidFill>
              </a:rPr>
              <a:t>Is the high-latitude, sub-convective</a:t>
            </a:r>
          </a:p>
          <a:p>
            <a:pPr>
              <a:lnSpc>
                <a:spcPct val="90000"/>
              </a:lnSpc>
            </a:pPr>
            <a:r>
              <a:rPr lang="en-GB" sz="2800" b="1" dirty="0" err="1" smtClean="0">
                <a:solidFill>
                  <a:srgbClr val="FF3300"/>
                </a:solidFill>
              </a:rPr>
              <a:t>tachocline</a:t>
            </a:r>
            <a:r>
              <a:rPr lang="en-GB" sz="2800" b="1" dirty="0" smtClean="0">
                <a:solidFill>
                  <a:srgbClr val="FF3300"/>
                </a:solidFill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</a:rPr>
              <a:t>invisible</a:t>
            </a:r>
            <a:r>
              <a:rPr lang="en-GB" sz="2800" b="1" dirty="0" smtClean="0">
                <a:solidFill>
                  <a:srgbClr val="FF3300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endParaRPr lang="en-GB" sz="2800" b="1" dirty="0" smtClean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en-GB" sz="2000" dirty="0" smtClean="0"/>
              <a:t>Michael </a:t>
            </a:r>
            <a:r>
              <a:rPr lang="en-GB" sz="2000" dirty="0" err="1" smtClean="0"/>
              <a:t>Edgeworth</a:t>
            </a:r>
            <a:r>
              <a:rPr lang="en-GB" sz="2000" dirty="0" smtClean="0"/>
              <a:t> </a:t>
            </a:r>
            <a:r>
              <a:rPr lang="en-GB" sz="2000" dirty="0"/>
              <a:t>McIntyre</a:t>
            </a:r>
          </a:p>
          <a:p>
            <a:pPr>
              <a:lnSpc>
                <a:spcPct val="90000"/>
              </a:lnSpc>
            </a:pPr>
            <a:r>
              <a:rPr lang="en-GB" sz="2000" dirty="0" smtClean="0"/>
              <a:t>DAMTP, University </a:t>
            </a:r>
            <a:r>
              <a:rPr lang="en-GB" sz="2000" dirty="0"/>
              <a:t>of Cambridge, </a:t>
            </a:r>
            <a:r>
              <a:rPr lang="en-GB" sz="2000" dirty="0" smtClean="0"/>
              <a:t>UK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9317" y="261261"/>
            <a:ext cx="4495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/>
              <a:t>Oxford July 2018: meeting for John </a:t>
            </a:r>
            <a:r>
              <a:rPr lang="en-GB" sz="1600" b="0" dirty="0" err="1" smtClean="0"/>
              <a:t>Papaloizou</a:t>
            </a:r>
            <a:endParaRPr lang="en-GB" sz="1600" b="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5936107"/>
            <a:ext cx="9144000" cy="65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_______________________________________________________________________________________________________________________________________________________</a:t>
            </a:r>
            <a:endParaRPr lang="en-US" sz="800" b="0" kern="0" dirty="0" smtClean="0"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Reprints &amp; corrigenda: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websearch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”lucidity principles”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back to home page, string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tachocline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4940" y="1711235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1800" b="0" dirty="0" smtClean="0"/>
              <a:t>(stably stratified)</a:t>
            </a:r>
            <a:endParaRPr lang="en-GB" sz="1800" b="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5577840" y="2011680"/>
            <a:ext cx="1371600" cy="2873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300036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0037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300038" name="Text Box 6"/>
          <p:cNvSpPr txBox="1">
            <a:spLocks noChangeArrowheads="1"/>
          </p:cNvSpPr>
          <p:nvPr/>
        </p:nvSpPr>
        <p:spPr bwMode="auto">
          <a:xfrm>
            <a:off x="79375" y="227013"/>
            <a:ext cx="8972550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         Schematic from WM11 (Wood &amp; </a:t>
            </a:r>
            <a:r>
              <a:rPr lang="en-GB" sz="1800" b="0" dirty="0" err="1"/>
              <a:t>McI</a:t>
            </a:r>
            <a:r>
              <a:rPr lang="en-GB" sz="1800" b="0" dirty="0"/>
              <a:t>. 2011, “Polar confinement..” </a:t>
            </a:r>
            <a:r>
              <a:rPr lang="en-GB" sz="1800" b="0" dirty="0" smtClean="0"/>
              <a:t>(JFM </a:t>
            </a:r>
            <a:r>
              <a:rPr lang="en-GB" sz="1800" dirty="0" smtClean="0"/>
              <a:t>677</a:t>
            </a:r>
            <a:r>
              <a:rPr lang="en-GB" sz="1800" b="0" dirty="0" smtClean="0"/>
              <a:t>,445)</a:t>
            </a:r>
            <a:endParaRPr lang="en-GB" sz="1800" b="0" dirty="0"/>
          </a:p>
          <a:p>
            <a:r>
              <a:rPr lang="en-GB" sz="1800" b="0" dirty="0"/>
              <a:t>              Lines of </a:t>
            </a:r>
            <a:r>
              <a:rPr lang="en-GB" sz="1800" b="0" dirty="0">
                <a:solidFill>
                  <a:srgbClr val="FF3300"/>
                </a:solidFill>
              </a:rPr>
              <a:t>time-average</a:t>
            </a:r>
            <a:r>
              <a:rPr lang="en-GB" sz="1800" b="0" dirty="0"/>
              <a:t>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join up through interior </a:t>
            </a:r>
            <a:r>
              <a:rPr lang="en-GB" sz="1800" b="0" dirty="0">
                <a:solidFill>
                  <a:srgbClr val="CC0000"/>
                </a:solidFill>
              </a:rPr>
              <a:t>“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>
                <a:solidFill>
                  <a:srgbClr val="CC0000"/>
                </a:solidFill>
              </a:rPr>
              <a:t>”</a:t>
            </a:r>
            <a:r>
              <a:rPr lang="en-GB" sz="1800" b="0" dirty="0"/>
              <a:t> region:</a:t>
            </a:r>
          </a:p>
          <a:p>
            <a:endParaRPr lang="en-GB" sz="1800" b="0" dirty="0"/>
          </a:p>
          <a:p>
            <a:r>
              <a:rPr lang="en-GB" sz="1800" dirty="0"/>
              <a:t>Assume </a:t>
            </a:r>
            <a:r>
              <a:rPr lang="en-GB" sz="2000" b="0" dirty="0"/>
              <a:t>(</a:t>
            </a:r>
            <a:r>
              <a:rPr lang="en-GB" sz="1800" dirty="0"/>
              <a:t>throughout                    </a:t>
            </a:r>
            <a:r>
              <a:rPr lang="en-GB" sz="2000" b="0" dirty="0"/>
              <a:t>)</a:t>
            </a:r>
            <a:r>
              <a:rPr lang="en-GB" sz="1800" b="0" dirty="0"/>
              <a:t>:</a:t>
            </a:r>
          </a:p>
          <a:p>
            <a:r>
              <a:rPr lang="en-GB" sz="1800" dirty="0"/>
              <a:t>1.</a:t>
            </a:r>
            <a:r>
              <a:rPr lang="en-GB" sz="1800" b="0" dirty="0"/>
              <a:t> Turbulent magnetic flux pumping (TMFP)</a:t>
            </a:r>
          </a:p>
          <a:p>
            <a:r>
              <a:rPr lang="en-GB" sz="1800" b="0" dirty="0"/>
              <a:t>from the convection zone’s overshoot layer</a:t>
            </a:r>
          </a:p>
          <a:p>
            <a:r>
              <a:rPr lang="en-GB" sz="1800" b="0" dirty="0"/>
              <a:t>can hold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close to horizontal within</a:t>
            </a:r>
          </a:p>
          <a:p>
            <a:r>
              <a:rPr lang="en-GB" sz="1800" b="0" dirty="0"/>
              <a:t>the </a:t>
            </a:r>
            <a:r>
              <a:rPr lang="en-GB" sz="1800" b="0" dirty="0" err="1"/>
              <a:t>tachocline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– </a:t>
            </a:r>
            <a:r>
              <a:rPr lang="en-GB" sz="1800" b="0" dirty="0"/>
              <a:t> </a:t>
            </a:r>
            <a:r>
              <a:rPr lang="en-GB" sz="1800" b="0" dirty="0">
                <a:solidFill>
                  <a:srgbClr val="FF3300"/>
                </a:solidFill>
              </a:rPr>
              <a:t>away from the</a:t>
            </a:r>
          </a:p>
          <a:p>
            <a:r>
              <a:rPr lang="en-GB" sz="1800" b="0" dirty="0" err="1">
                <a:solidFill>
                  <a:srgbClr val="FF3300"/>
                </a:solidFill>
              </a:rPr>
              <a:t>applecore</a:t>
            </a:r>
            <a:r>
              <a:rPr lang="en-GB" sz="1800" b="0" dirty="0">
                <a:solidFill>
                  <a:srgbClr val="FF3300"/>
                </a:solidFill>
              </a:rPr>
              <a:t> axis</a:t>
            </a:r>
            <a:r>
              <a:rPr lang="en-GB" sz="1800" b="0" dirty="0"/>
              <a:t> at least.</a:t>
            </a:r>
          </a:p>
          <a:p>
            <a:endParaRPr lang="en-GB" sz="1800" b="0" dirty="0"/>
          </a:p>
          <a:p>
            <a:r>
              <a:rPr lang="en-GB" sz="1800" dirty="0"/>
              <a:t>2.</a:t>
            </a:r>
            <a:r>
              <a:rPr lang="en-GB" sz="1800" b="0" dirty="0"/>
              <a:t> Windup within the </a:t>
            </a:r>
            <a:r>
              <a:rPr lang="en-GB" sz="1800" b="0" dirty="0" err="1"/>
              <a:t>tachocline</a:t>
            </a:r>
            <a:r>
              <a:rPr lang="en-GB" sz="1800" b="0" dirty="0"/>
              <a:t> is</a:t>
            </a:r>
          </a:p>
          <a:p>
            <a:r>
              <a:rPr lang="en-GB" sz="1800" b="0" dirty="0"/>
              <a:t>limited by a magnetic eddy diffusivity </a:t>
            </a:r>
            <a:r>
              <a:rPr lang="el-GR" sz="1800" b="0" dirty="0"/>
              <a:t>η</a:t>
            </a:r>
            <a:r>
              <a:rPr lang="en-US" sz="1800" b="0" baseline="-25000" dirty="0"/>
              <a:t>E</a:t>
            </a:r>
            <a:endParaRPr lang="en-GB" sz="1800" b="0" baseline="-25000" dirty="0"/>
          </a:p>
          <a:p>
            <a:r>
              <a:rPr lang="en-GB" sz="1800" b="0" dirty="0"/>
              <a:t>arising from </a:t>
            </a:r>
            <a:r>
              <a:rPr lang="en-GB" sz="1800" dirty="0"/>
              <a:t>all</a:t>
            </a:r>
            <a:r>
              <a:rPr lang="en-GB" sz="1800" b="0" dirty="0"/>
              <a:t> the fast eddy processes</a:t>
            </a:r>
          </a:p>
          <a:p>
            <a:r>
              <a:rPr lang="en-GB" sz="1800" b="0" dirty="0"/>
              <a:t>(&lt;&lt; 10</a:t>
            </a:r>
            <a:r>
              <a:rPr lang="en-GB" sz="1800" b="0" baseline="30000" dirty="0"/>
              <a:t>5</a:t>
            </a:r>
            <a:r>
              <a:rPr lang="en-GB" sz="1800" b="0" dirty="0"/>
              <a:t>yr): overshoot, small-scale</a:t>
            </a:r>
          </a:p>
          <a:p>
            <a:r>
              <a:rPr lang="en-GB" sz="1800" b="0" dirty="0"/>
              <a:t>MHD instabilities, </a:t>
            </a:r>
            <a:r>
              <a:rPr lang="en-GB" sz="1800" dirty="0"/>
              <a:t>and</a:t>
            </a:r>
            <a:r>
              <a:rPr lang="en-GB" sz="1800" b="0" dirty="0"/>
              <a:t> the solar cycle</a:t>
            </a:r>
          </a:p>
          <a:p>
            <a:r>
              <a:rPr lang="en-GB" sz="1800" b="0" dirty="0"/>
              <a:t>itself.  </a:t>
            </a:r>
            <a:r>
              <a:rPr lang="en-GB" sz="1800" dirty="0"/>
              <a:t>NB:</a:t>
            </a:r>
            <a:r>
              <a:rPr lang="en-GB" sz="1800" b="0" dirty="0"/>
              <a:t> expect </a:t>
            </a:r>
            <a:r>
              <a:rPr lang="el-GR" sz="1800" b="0" dirty="0">
                <a:cs typeface="Arial" pitchFamily="34" charset="0"/>
              </a:rPr>
              <a:t>η</a:t>
            </a:r>
            <a:r>
              <a:rPr lang="en-US" sz="1800" b="0" baseline="-25000" dirty="0">
                <a:cs typeface="Arial" pitchFamily="34" charset="0"/>
              </a:rPr>
              <a:t>E</a:t>
            </a:r>
            <a:r>
              <a:rPr lang="en-US" sz="1800" b="0" dirty="0">
                <a:cs typeface="Arial" pitchFamily="34" charset="0"/>
              </a:rPr>
              <a:t> and windup to be</a:t>
            </a:r>
          </a:p>
          <a:p>
            <a:r>
              <a:rPr lang="en-US" sz="1800" dirty="0">
                <a:cs typeface="Arial" pitchFamily="34" charset="0"/>
              </a:rPr>
              <a:t>strongly latitude-dependent.</a:t>
            </a:r>
            <a:endParaRPr lang="el-GR" sz="1800" dirty="0">
              <a:cs typeface="Arial" pitchFamily="34" charset="0"/>
            </a:endParaRPr>
          </a:p>
          <a:p>
            <a:endParaRPr lang="en-GB" sz="1800" b="0" dirty="0"/>
          </a:p>
          <a:p>
            <a:r>
              <a:rPr lang="en-GB" sz="1800" b="0" dirty="0"/>
              <a:t>(</a:t>
            </a:r>
            <a:r>
              <a:rPr lang="en-GB" sz="1800" dirty="0"/>
              <a:t>Aside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– all </a:t>
            </a:r>
            <a:r>
              <a:rPr lang="en-GB" sz="1800" b="0" dirty="0"/>
              <a:t>these scenarios, upright and</a:t>
            </a:r>
          </a:p>
          <a:p>
            <a:r>
              <a:rPr lang="en-GB" sz="1800" b="0" dirty="0"/>
              <a:t>slanting, naturally provide the coupling</a:t>
            </a:r>
          </a:p>
          <a:p>
            <a:r>
              <a:rPr lang="en-GB" sz="1800" b="0" dirty="0"/>
              <a:t>needed for primordial </a:t>
            </a:r>
            <a:r>
              <a:rPr lang="en-GB" sz="1800" b="0" dirty="0" err="1"/>
              <a:t>spindown</a:t>
            </a:r>
            <a:r>
              <a:rPr lang="en-GB" sz="1800" b="0" dirty="0"/>
              <a:t>…)</a:t>
            </a:r>
          </a:p>
        </p:txBody>
      </p:sp>
      <p:sp>
        <p:nvSpPr>
          <p:cNvPr id="300039" name="Line 7"/>
          <p:cNvSpPr>
            <a:spLocks noChangeShapeType="1"/>
          </p:cNvSpPr>
          <p:nvPr/>
        </p:nvSpPr>
        <p:spPr bwMode="auto">
          <a:xfrm flipH="1">
            <a:off x="6732588" y="811213"/>
            <a:ext cx="0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300041" name="Line 9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300043" name="Freeform 11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300044" name="Freeform 12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0045" name="Line 13"/>
          <p:cNvSpPr>
            <a:spLocks noChangeShapeType="1"/>
          </p:cNvSpPr>
          <p:nvPr/>
        </p:nvSpPr>
        <p:spPr bwMode="auto">
          <a:xfrm>
            <a:off x="4540250" y="2300288"/>
            <a:ext cx="207963" cy="14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0046" name="Line 14"/>
          <p:cNvSpPr>
            <a:spLocks noChangeShapeType="1"/>
          </p:cNvSpPr>
          <p:nvPr/>
        </p:nvSpPr>
        <p:spPr bwMode="auto">
          <a:xfrm>
            <a:off x="4362450" y="2579688"/>
            <a:ext cx="234950" cy="13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0047" name="Line 15"/>
          <p:cNvSpPr>
            <a:spLocks noChangeShapeType="1"/>
          </p:cNvSpPr>
          <p:nvPr/>
        </p:nvSpPr>
        <p:spPr bwMode="auto">
          <a:xfrm>
            <a:off x="4243388" y="2860675"/>
            <a:ext cx="238125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0048" name="Line 16"/>
          <p:cNvSpPr>
            <a:spLocks noChangeShapeType="1"/>
          </p:cNvSpPr>
          <p:nvPr/>
        </p:nvSpPr>
        <p:spPr bwMode="auto">
          <a:xfrm>
            <a:off x="4157663" y="3159125"/>
            <a:ext cx="238125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0049" name="Line 17"/>
          <p:cNvSpPr>
            <a:spLocks noChangeShapeType="1"/>
          </p:cNvSpPr>
          <p:nvPr/>
        </p:nvSpPr>
        <p:spPr bwMode="auto">
          <a:xfrm>
            <a:off x="4749800" y="2065338"/>
            <a:ext cx="176213" cy="176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0050" name="AutoShape 18"/>
          <p:cNvSpPr>
            <a:spLocks/>
          </p:cNvSpPr>
          <p:nvPr/>
        </p:nvSpPr>
        <p:spPr bwMode="auto">
          <a:xfrm rot="1620000">
            <a:off x="4114800" y="1858963"/>
            <a:ext cx="176213" cy="1311275"/>
          </a:xfrm>
          <a:prstGeom prst="leftBrace">
            <a:avLst>
              <a:gd name="adj1" fmla="val 62012"/>
              <a:gd name="adj2" fmla="val 519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0051" name="Line 19"/>
          <p:cNvSpPr>
            <a:spLocks noChangeShapeType="1"/>
          </p:cNvSpPr>
          <p:nvPr/>
        </p:nvSpPr>
        <p:spPr bwMode="auto">
          <a:xfrm>
            <a:off x="3194050" y="2163763"/>
            <a:ext cx="898525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2900363" y="1084263"/>
            <a:ext cx="396875" cy="309562"/>
            <a:chOff x="293" y="2254"/>
            <a:chExt cx="250" cy="195"/>
          </a:xfrm>
        </p:grpSpPr>
        <p:sp>
          <p:nvSpPr>
            <p:cNvPr id="300055" name="Text Box 23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300056" name="Oval 24"/>
            <p:cNvSpPr>
              <a:spLocks noChangeArrowheads="1"/>
            </p:cNvSpPr>
            <p:nvPr/>
          </p:nvSpPr>
          <p:spPr bwMode="auto">
            <a:xfrm>
              <a:off x="320" y="2254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2520950" y="1027113"/>
            <a:ext cx="309563" cy="396875"/>
            <a:chOff x="320" y="1988"/>
            <a:chExt cx="195" cy="250"/>
          </a:xfrm>
        </p:grpSpPr>
        <p:sp>
          <p:nvSpPr>
            <p:cNvPr id="300058" name="Oval 2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0059" name="Text Box 2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3321050" y="1095375"/>
            <a:ext cx="396875" cy="309563"/>
            <a:chOff x="296" y="2492"/>
            <a:chExt cx="250" cy="195"/>
          </a:xfrm>
        </p:grpSpPr>
        <p:sp>
          <p:nvSpPr>
            <p:cNvPr id="300061" name="Text Box 29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300062" name="Oval 30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0063" name="Text Box 31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  <p:sp>
        <p:nvSpPr>
          <p:cNvPr id="300064" name="Line 32"/>
          <p:cNvSpPr>
            <a:spLocks noChangeShapeType="1"/>
          </p:cNvSpPr>
          <p:nvPr/>
        </p:nvSpPr>
        <p:spPr bwMode="auto">
          <a:xfrm>
            <a:off x="3487738" y="796925"/>
            <a:ext cx="1973262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2744788" y="2600325"/>
            <a:ext cx="1266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/>
              <a:t>aka “turbulent</a:t>
            </a:r>
          </a:p>
          <a:p>
            <a:r>
              <a:rPr lang="en-US" sz="1400" b="0" dirty="0"/>
              <a:t>resistivity” </a:t>
            </a:r>
            <a:r>
              <a:rPr lang="el-GR" sz="1400" b="0" dirty="0">
                <a:cs typeface="Arial" pitchFamily="34" charset="0"/>
              </a:rPr>
              <a:t>β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3813175" y="3016250"/>
            <a:ext cx="157163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512004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005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512006" name="Text Box 6"/>
          <p:cNvSpPr txBox="1">
            <a:spLocks noChangeArrowheads="1"/>
          </p:cNvSpPr>
          <p:nvPr/>
        </p:nvSpPr>
        <p:spPr bwMode="auto">
          <a:xfrm>
            <a:off x="79375" y="227013"/>
            <a:ext cx="9311203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b="0" dirty="0"/>
              <a:t>         Schematic from WM11 (Wood &amp; </a:t>
            </a:r>
            <a:r>
              <a:rPr lang="en-GB" sz="1800" b="0" dirty="0" err="1"/>
              <a:t>McI</a:t>
            </a:r>
            <a:r>
              <a:rPr lang="en-GB" sz="1800" b="0" dirty="0"/>
              <a:t>. 2011, “Polar confinement..” </a:t>
            </a:r>
            <a:r>
              <a:rPr lang="en-GB" sz="1800" b="0" dirty="0" smtClean="0"/>
              <a:t>(JFM </a:t>
            </a:r>
            <a:r>
              <a:rPr lang="en-GB" sz="1800" dirty="0" smtClean="0"/>
              <a:t>677</a:t>
            </a:r>
            <a:r>
              <a:rPr lang="en-GB" sz="1800" b="0" dirty="0" smtClean="0"/>
              <a:t>,445)</a:t>
            </a:r>
            <a:endParaRPr lang="en-GB" sz="1800" b="0" dirty="0"/>
          </a:p>
          <a:p>
            <a:r>
              <a:rPr lang="en-GB" sz="1800" b="0" dirty="0"/>
              <a:t>              Lines of </a:t>
            </a:r>
            <a:r>
              <a:rPr lang="en-GB" sz="1800" b="0" dirty="0">
                <a:solidFill>
                  <a:srgbClr val="FF3300"/>
                </a:solidFill>
              </a:rPr>
              <a:t>time-average</a:t>
            </a:r>
            <a:r>
              <a:rPr lang="en-GB" sz="1800" b="0" dirty="0"/>
              <a:t>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join up through interior </a:t>
            </a:r>
            <a:r>
              <a:rPr lang="en-GB" sz="1800" b="0" dirty="0">
                <a:solidFill>
                  <a:srgbClr val="CC0000"/>
                </a:solidFill>
              </a:rPr>
              <a:t>“</a:t>
            </a:r>
            <a:r>
              <a:rPr lang="en-GB" sz="1800" dirty="0" err="1">
                <a:solidFill>
                  <a:srgbClr val="CC0000"/>
                </a:solidFill>
              </a:rPr>
              <a:t>applecore</a:t>
            </a:r>
            <a:r>
              <a:rPr lang="en-GB" sz="1800" b="0" dirty="0">
                <a:solidFill>
                  <a:srgbClr val="CC0000"/>
                </a:solidFill>
              </a:rPr>
              <a:t>”</a:t>
            </a:r>
            <a:r>
              <a:rPr lang="en-GB" sz="1800" b="0" dirty="0"/>
              <a:t> region:</a:t>
            </a:r>
          </a:p>
          <a:p>
            <a:endParaRPr lang="en-GB" sz="1800" b="0" dirty="0"/>
          </a:p>
          <a:p>
            <a:r>
              <a:rPr lang="en-GB" sz="1800" dirty="0"/>
              <a:t>Assume </a:t>
            </a:r>
            <a:r>
              <a:rPr lang="en-GB" sz="2000" b="0" dirty="0"/>
              <a:t>(</a:t>
            </a:r>
            <a:r>
              <a:rPr lang="en-GB" sz="1800" dirty="0"/>
              <a:t>throughout                    </a:t>
            </a:r>
            <a:r>
              <a:rPr lang="en-GB" sz="2000" b="0" dirty="0"/>
              <a:t>)</a:t>
            </a:r>
            <a:r>
              <a:rPr lang="en-GB" sz="1800" b="0" dirty="0"/>
              <a:t>:</a:t>
            </a:r>
          </a:p>
          <a:p>
            <a:r>
              <a:rPr lang="en-GB" sz="1800" dirty="0"/>
              <a:t>1.</a:t>
            </a:r>
            <a:r>
              <a:rPr lang="en-GB" sz="1800" b="0" dirty="0"/>
              <a:t> Turbulent magnetic flux pumping (TMFP)</a:t>
            </a:r>
          </a:p>
          <a:p>
            <a:r>
              <a:rPr lang="en-GB" sz="1800" b="0" dirty="0"/>
              <a:t>from the convection zone’s overshoot layer</a:t>
            </a:r>
          </a:p>
          <a:p>
            <a:r>
              <a:rPr lang="en-GB" sz="1800" b="0" dirty="0"/>
              <a:t>can hold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close to horizontal within</a:t>
            </a:r>
          </a:p>
          <a:p>
            <a:r>
              <a:rPr lang="en-GB" sz="1800" b="0" dirty="0"/>
              <a:t>the </a:t>
            </a:r>
            <a:r>
              <a:rPr lang="en-GB" sz="1800" b="0" dirty="0" err="1"/>
              <a:t>tachocline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– </a:t>
            </a:r>
            <a:r>
              <a:rPr lang="en-GB" sz="1800" b="0" dirty="0"/>
              <a:t> </a:t>
            </a:r>
            <a:r>
              <a:rPr lang="en-GB" sz="1800" b="0" dirty="0">
                <a:solidFill>
                  <a:srgbClr val="FF3300"/>
                </a:solidFill>
              </a:rPr>
              <a:t>away from the</a:t>
            </a:r>
          </a:p>
          <a:p>
            <a:r>
              <a:rPr lang="en-GB" sz="1800" b="0" dirty="0" err="1">
                <a:solidFill>
                  <a:srgbClr val="FF3300"/>
                </a:solidFill>
              </a:rPr>
              <a:t>applecore</a:t>
            </a:r>
            <a:r>
              <a:rPr lang="en-GB" sz="1800" b="0" dirty="0">
                <a:solidFill>
                  <a:srgbClr val="FF3300"/>
                </a:solidFill>
              </a:rPr>
              <a:t> axis</a:t>
            </a:r>
            <a:r>
              <a:rPr lang="en-GB" sz="1800" b="0" dirty="0"/>
              <a:t> at least.</a:t>
            </a:r>
          </a:p>
          <a:p>
            <a:endParaRPr lang="en-GB" sz="1800" b="0" dirty="0"/>
          </a:p>
          <a:p>
            <a:r>
              <a:rPr lang="en-GB" sz="1800" dirty="0"/>
              <a:t>2.</a:t>
            </a:r>
            <a:r>
              <a:rPr lang="en-GB" sz="1800" b="0" dirty="0"/>
              <a:t> Windup within the </a:t>
            </a:r>
            <a:r>
              <a:rPr lang="en-GB" sz="1800" b="0" dirty="0" err="1"/>
              <a:t>tachocline</a:t>
            </a:r>
            <a:r>
              <a:rPr lang="en-GB" sz="1800" b="0" dirty="0"/>
              <a:t> is</a:t>
            </a:r>
          </a:p>
          <a:p>
            <a:r>
              <a:rPr lang="en-GB" sz="1800" b="0" dirty="0"/>
              <a:t>limited by a magnetic eddy diffusivity </a:t>
            </a:r>
            <a:r>
              <a:rPr lang="el-GR" sz="1800" b="0" dirty="0"/>
              <a:t>η</a:t>
            </a:r>
            <a:r>
              <a:rPr lang="en-US" sz="1800" b="0" baseline="-25000" dirty="0"/>
              <a:t>E</a:t>
            </a:r>
            <a:endParaRPr lang="en-GB" sz="1800" b="0" baseline="-25000" dirty="0"/>
          </a:p>
          <a:p>
            <a:r>
              <a:rPr lang="en-GB" sz="1800" b="0" dirty="0"/>
              <a:t>arising from </a:t>
            </a:r>
            <a:r>
              <a:rPr lang="en-GB" sz="1800" dirty="0"/>
              <a:t>all</a:t>
            </a:r>
            <a:r>
              <a:rPr lang="en-GB" sz="1800" b="0" dirty="0"/>
              <a:t> the fast eddy processes</a:t>
            </a:r>
          </a:p>
          <a:p>
            <a:r>
              <a:rPr lang="en-GB" sz="1800" b="0" dirty="0"/>
              <a:t>(&lt;&lt; 10</a:t>
            </a:r>
            <a:r>
              <a:rPr lang="en-GB" sz="1800" b="0" baseline="30000" dirty="0"/>
              <a:t>5</a:t>
            </a:r>
            <a:r>
              <a:rPr lang="en-GB" sz="1800" b="0" dirty="0"/>
              <a:t>yr): overshoot, small-scale</a:t>
            </a:r>
          </a:p>
          <a:p>
            <a:r>
              <a:rPr lang="en-GB" sz="1800" b="0" dirty="0"/>
              <a:t>MHD instabilities, </a:t>
            </a:r>
            <a:r>
              <a:rPr lang="en-GB" sz="1800" dirty="0"/>
              <a:t>and</a:t>
            </a:r>
            <a:r>
              <a:rPr lang="en-GB" sz="1800" b="0" dirty="0"/>
              <a:t> the solar cycle</a:t>
            </a:r>
          </a:p>
          <a:p>
            <a:r>
              <a:rPr lang="en-GB" sz="1800" b="0" dirty="0"/>
              <a:t>itself.  </a:t>
            </a:r>
            <a:r>
              <a:rPr lang="en-GB" sz="1800" dirty="0"/>
              <a:t>NB:</a:t>
            </a:r>
            <a:r>
              <a:rPr lang="en-GB" sz="1800" b="0" dirty="0"/>
              <a:t> expect </a:t>
            </a:r>
            <a:r>
              <a:rPr lang="el-GR" sz="1800" b="0" dirty="0">
                <a:cs typeface="Arial" pitchFamily="34" charset="0"/>
              </a:rPr>
              <a:t>η</a:t>
            </a:r>
            <a:r>
              <a:rPr lang="en-US" sz="1800" b="0" baseline="-25000" dirty="0">
                <a:cs typeface="Arial" pitchFamily="34" charset="0"/>
              </a:rPr>
              <a:t>E</a:t>
            </a:r>
            <a:r>
              <a:rPr lang="en-US" sz="1800" b="0" dirty="0">
                <a:cs typeface="Arial" pitchFamily="34" charset="0"/>
              </a:rPr>
              <a:t> and windup to be</a:t>
            </a:r>
          </a:p>
          <a:p>
            <a:r>
              <a:rPr lang="en-US" sz="1800" dirty="0">
                <a:cs typeface="Arial" pitchFamily="34" charset="0"/>
              </a:rPr>
              <a:t>strongly latitude-dependent.</a:t>
            </a:r>
            <a:endParaRPr lang="el-GR" sz="1800" dirty="0">
              <a:cs typeface="Arial" pitchFamily="34" charset="0"/>
            </a:endParaRPr>
          </a:p>
          <a:p>
            <a:endParaRPr lang="en-GB" sz="1800" b="0" dirty="0"/>
          </a:p>
          <a:p>
            <a:r>
              <a:rPr lang="en-GB" sz="1800" dirty="0"/>
              <a:t>Key implication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– </a:t>
            </a:r>
            <a:r>
              <a:rPr lang="en-GB" sz="1800" b="0" dirty="0"/>
              <a:t>details in WM11:</a:t>
            </a:r>
          </a:p>
          <a:p>
            <a:r>
              <a:rPr lang="en-GB" sz="1800" b="0" dirty="0"/>
              <a:t>Any such time-average 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/>
              <a:t>  can provide the</a:t>
            </a:r>
          </a:p>
          <a:p>
            <a:r>
              <a:rPr lang="en-GB" sz="1800" b="0" dirty="0"/>
              <a:t>persistent </a:t>
            </a:r>
            <a:r>
              <a:rPr lang="en-GB" sz="1800" b="0" dirty="0" err="1"/>
              <a:t>poleward</a:t>
            </a:r>
            <a:r>
              <a:rPr lang="en-GB" sz="1800" b="0" dirty="0"/>
              <a:t> angular-momentum transport</a:t>
            </a:r>
          </a:p>
          <a:p>
            <a:r>
              <a:rPr lang="en-GB" sz="1800" dirty="0">
                <a:solidFill>
                  <a:srgbClr val="FF3300"/>
                </a:solidFill>
              </a:rPr>
              <a:t>across all latitudes</a:t>
            </a:r>
            <a:r>
              <a:rPr lang="en-GB" sz="1800" b="0" dirty="0"/>
              <a:t> required to </a:t>
            </a:r>
            <a:r>
              <a:rPr lang="en-GB" sz="1800" dirty="0">
                <a:solidFill>
                  <a:srgbClr val="FF0000"/>
                </a:solidFill>
              </a:rPr>
              <a:t>stop HSZ </a:t>
            </a:r>
            <a:r>
              <a:rPr lang="en-GB" sz="1800" dirty="0" smtClean="0">
                <a:solidFill>
                  <a:srgbClr val="FF0000"/>
                </a:solidFill>
              </a:rPr>
              <a:t>burrowing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b="0" dirty="0" smtClean="0"/>
              <a:t>over the Sun’s lifetime, thus keeping </a:t>
            </a:r>
            <a:r>
              <a:rPr lang="en-GB" sz="1800" b="0" dirty="0"/>
              <a:t>the </a:t>
            </a:r>
            <a:r>
              <a:rPr lang="en-GB" sz="1800" b="0" dirty="0" err="1"/>
              <a:t>tachocline</a:t>
            </a:r>
            <a:r>
              <a:rPr lang="en-GB" sz="1800" b="0" dirty="0"/>
              <a:t> </a:t>
            </a:r>
            <a:r>
              <a:rPr lang="en-GB" sz="1800" b="0" dirty="0" smtClean="0"/>
              <a:t>thin, and </a:t>
            </a:r>
            <a:r>
              <a:rPr lang="en-GB" sz="1800" b="0" dirty="0" smtClean="0"/>
              <a:t>allowing </a:t>
            </a:r>
            <a:r>
              <a:rPr lang="en-GB" sz="1800" b="0" dirty="0" smtClean="0"/>
              <a:t>a </a:t>
            </a:r>
            <a:r>
              <a:rPr lang="en-GB" sz="1800" b="0" dirty="0" smtClean="0"/>
              <a:t>He layer to form.</a:t>
            </a:r>
            <a:endParaRPr lang="en-GB" sz="1800" b="0" dirty="0"/>
          </a:p>
        </p:txBody>
      </p:sp>
      <p:sp>
        <p:nvSpPr>
          <p:cNvPr id="512007" name="Line 7"/>
          <p:cNvSpPr>
            <a:spLocks noChangeShapeType="1"/>
          </p:cNvSpPr>
          <p:nvPr/>
        </p:nvSpPr>
        <p:spPr bwMode="auto">
          <a:xfrm flipH="1">
            <a:off x="6732588" y="811213"/>
            <a:ext cx="0" cy="842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08" name="Text Box 8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512009" name="Line 9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512011" name="Freeform 11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12012" name="Freeform 12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12013" name="Line 13"/>
          <p:cNvSpPr>
            <a:spLocks noChangeShapeType="1"/>
          </p:cNvSpPr>
          <p:nvPr/>
        </p:nvSpPr>
        <p:spPr bwMode="auto">
          <a:xfrm>
            <a:off x="4540250" y="2300288"/>
            <a:ext cx="207963" cy="1460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4" name="Line 14"/>
          <p:cNvSpPr>
            <a:spLocks noChangeShapeType="1"/>
          </p:cNvSpPr>
          <p:nvPr/>
        </p:nvSpPr>
        <p:spPr bwMode="auto">
          <a:xfrm>
            <a:off x="4362450" y="2579688"/>
            <a:ext cx="234950" cy="133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5" name="Line 15"/>
          <p:cNvSpPr>
            <a:spLocks noChangeShapeType="1"/>
          </p:cNvSpPr>
          <p:nvPr/>
        </p:nvSpPr>
        <p:spPr bwMode="auto">
          <a:xfrm>
            <a:off x="4243388" y="2860675"/>
            <a:ext cx="238125" cy="73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6" name="Line 16"/>
          <p:cNvSpPr>
            <a:spLocks noChangeShapeType="1"/>
          </p:cNvSpPr>
          <p:nvPr/>
        </p:nvSpPr>
        <p:spPr bwMode="auto">
          <a:xfrm>
            <a:off x="4157663" y="3159125"/>
            <a:ext cx="238125" cy="428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7" name="Line 17"/>
          <p:cNvSpPr>
            <a:spLocks noChangeShapeType="1"/>
          </p:cNvSpPr>
          <p:nvPr/>
        </p:nvSpPr>
        <p:spPr bwMode="auto">
          <a:xfrm>
            <a:off x="4749800" y="2065338"/>
            <a:ext cx="176213" cy="176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2018" name="AutoShape 18"/>
          <p:cNvSpPr>
            <a:spLocks/>
          </p:cNvSpPr>
          <p:nvPr/>
        </p:nvSpPr>
        <p:spPr bwMode="auto">
          <a:xfrm rot="1620000">
            <a:off x="4114800" y="1858963"/>
            <a:ext cx="176213" cy="1311275"/>
          </a:xfrm>
          <a:prstGeom prst="leftBrace">
            <a:avLst>
              <a:gd name="adj1" fmla="val 62012"/>
              <a:gd name="adj2" fmla="val 5190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12019" name="Line 19"/>
          <p:cNvSpPr>
            <a:spLocks noChangeShapeType="1"/>
          </p:cNvSpPr>
          <p:nvPr/>
        </p:nvSpPr>
        <p:spPr bwMode="auto">
          <a:xfrm>
            <a:off x="3194050" y="2163763"/>
            <a:ext cx="898525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900363" y="1084263"/>
            <a:ext cx="396875" cy="309562"/>
            <a:chOff x="293" y="2254"/>
            <a:chExt cx="250" cy="195"/>
          </a:xfrm>
        </p:grpSpPr>
        <p:sp>
          <p:nvSpPr>
            <p:cNvPr id="512021" name="Text Box 21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12022" name="Oval 22"/>
            <p:cNvSpPr>
              <a:spLocks noChangeArrowheads="1"/>
            </p:cNvSpPr>
            <p:nvPr/>
          </p:nvSpPr>
          <p:spPr bwMode="auto">
            <a:xfrm>
              <a:off x="320" y="2254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2520950" y="1027113"/>
            <a:ext cx="309563" cy="396875"/>
            <a:chOff x="320" y="1988"/>
            <a:chExt cx="195" cy="250"/>
          </a:xfrm>
        </p:grpSpPr>
        <p:sp>
          <p:nvSpPr>
            <p:cNvPr id="512024" name="Oval 2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2025" name="Text Box 2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3321050" y="1095375"/>
            <a:ext cx="396875" cy="309563"/>
            <a:chOff x="296" y="2492"/>
            <a:chExt cx="250" cy="195"/>
          </a:xfrm>
        </p:grpSpPr>
        <p:sp>
          <p:nvSpPr>
            <p:cNvPr id="512027" name="Text Box 27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12028" name="Oval 28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12029" name="Text Box 29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  <p:sp>
        <p:nvSpPr>
          <p:cNvPr id="512030" name="Line 30"/>
          <p:cNvSpPr>
            <a:spLocks noChangeShapeType="1"/>
          </p:cNvSpPr>
          <p:nvPr/>
        </p:nvSpPr>
        <p:spPr bwMode="auto">
          <a:xfrm>
            <a:off x="3487738" y="796925"/>
            <a:ext cx="1973262" cy="1123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2744788" y="2600325"/>
            <a:ext cx="1266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 dirty="0"/>
              <a:t>aka “turbulent</a:t>
            </a:r>
          </a:p>
          <a:p>
            <a:r>
              <a:rPr lang="en-US" sz="1400" b="0" dirty="0"/>
              <a:t>resistivity” </a:t>
            </a:r>
            <a:r>
              <a:rPr lang="el-GR" sz="1400" b="0" dirty="0">
                <a:cs typeface="Arial" pitchFamily="34" charset="0"/>
              </a:rPr>
              <a:t>β</a:t>
            </a: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3813175" y="3016250"/>
            <a:ext cx="157163" cy="366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dipole-obli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5913" y="0"/>
            <a:ext cx="4787900" cy="5351463"/>
          </a:xfrm>
          <a:prstGeom prst="rect">
            <a:avLst/>
          </a:prstGeom>
          <a:noFill/>
        </p:spPr>
      </p:pic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711200" y="234950"/>
            <a:ext cx="431464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A slanting </a:t>
            </a:r>
            <a:r>
              <a:rPr lang="en-US" b="0" dirty="0" err="1"/>
              <a:t>poloidal</a:t>
            </a:r>
            <a:r>
              <a:rPr lang="en-US" b="0" dirty="0"/>
              <a:t> “</a:t>
            </a:r>
            <a:r>
              <a:rPr lang="en-US" b="0" dirty="0" err="1"/>
              <a:t>applecore</a:t>
            </a:r>
            <a:r>
              <a:rPr lang="en-US" b="0" dirty="0"/>
              <a:t>”</a:t>
            </a:r>
          </a:p>
          <a:p>
            <a:r>
              <a:rPr lang="en-US" b="0" dirty="0" smtClean="0"/>
              <a:t>can provide the needed a.m.</a:t>
            </a:r>
          </a:p>
          <a:p>
            <a:r>
              <a:rPr lang="en-US" b="0" dirty="0" smtClean="0"/>
              <a:t>transport equally well.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View from below: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230405" name="Line 5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30408" name="Text Box 8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30409" name="Oval 9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dipole-obliqu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5913" y="0"/>
            <a:ext cx="4787900" cy="5351463"/>
          </a:xfrm>
          <a:prstGeom prst="rect">
            <a:avLst/>
          </a:prstGeom>
          <a:noFill/>
        </p:spPr>
      </p:pic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711200" y="234950"/>
            <a:ext cx="431464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A slanting </a:t>
            </a:r>
            <a:r>
              <a:rPr lang="en-US" b="0" dirty="0" err="1"/>
              <a:t>poloidal</a:t>
            </a:r>
            <a:r>
              <a:rPr lang="en-US" b="0" dirty="0"/>
              <a:t> “</a:t>
            </a:r>
            <a:r>
              <a:rPr lang="en-US" b="0" dirty="0" err="1"/>
              <a:t>applecore</a:t>
            </a:r>
            <a:r>
              <a:rPr lang="en-US" b="0" dirty="0"/>
              <a:t>”</a:t>
            </a:r>
          </a:p>
          <a:p>
            <a:r>
              <a:rPr lang="en-US" b="0" dirty="0" smtClean="0"/>
              <a:t>can provide the needed a.m.</a:t>
            </a:r>
          </a:p>
          <a:p>
            <a:r>
              <a:rPr lang="en-US" b="0" dirty="0" smtClean="0"/>
              <a:t>transport equally well.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View from below:</a:t>
            </a:r>
          </a:p>
        </p:txBody>
      </p:sp>
      <p:sp>
        <p:nvSpPr>
          <p:cNvPr id="230404" name="Text Box 4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230405" name="Line 5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0406" name="Rectangle 6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30408" name="Text Box 8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30409" name="Oval 9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6" name="Arc 15"/>
          <p:cNvSpPr>
            <a:spLocks noChangeAspect="1"/>
          </p:cNvSpPr>
          <p:nvPr/>
        </p:nvSpPr>
        <p:spPr bwMode="auto">
          <a:xfrm rot="7195612">
            <a:off x="6372000" y="-130998"/>
            <a:ext cx="1850240" cy="3462141"/>
          </a:xfrm>
          <a:prstGeom prst="arc">
            <a:avLst>
              <a:gd name="adj1" fmla="val 18423181"/>
              <a:gd name="adj2" fmla="val 6663374"/>
            </a:avLst>
          </a:prstGeom>
          <a:solidFill>
            <a:srgbClr val="BBE0E3">
              <a:alpha val="0"/>
            </a:srgbClr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Freeform 19"/>
          <p:cNvSpPr/>
          <p:nvPr/>
        </p:nvSpPr>
        <p:spPr bwMode="auto">
          <a:xfrm>
            <a:off x="4702629" y="418010"/>
            <a:ext cx="2118359" cy="1097281"/>
          </a:xfrm>
          <a:custGeom>
            <a:avLst/>
            <a:gdLst>
              <a:gd name="connsiteX0" fmla="*/ 1489166 w 1922417"/>
              <a:gd name="connsiteY0" fmla="*/ 0 h 927463"/>
              <a:gd name="connsiteX1" fmla="*/ 1737360 w 1922417"/>
              <a:gd name="connsiteY1" fmla="*/ 13063 h 927463"/>
              <a:gd name="connsiteX2" fmla="*/ 1881052 w 1922417"/>
              <a:gd name="connsiteY2" fmla="*/ 78378 h 927463"/>
              <a:gd name="connsiteX3" fmla="*/ 1920240 w 1922417"/>
              <a:gd name="connsiteY3" fmla="*/ 235132 h 927463"/>
              <a:gd name="connsiteX4" fmla="*/ 1867989 w 1922417"/>
              <a:gd name="connsiteY4" fmla="*/ 391886 h 927463"/>
              <a:gd name="connsiteX5" fmla="*/ 1711235 w 1922417"/>
              <a:gd name="connsiteY5" fmla="*/ 548640 h 927463"/>
              <a:gd name="connsiteX6" fmla="*/ 1410789 w 1922417"/>
              <a:gd name="connsiteY6" fmla="*/ 731520 h 927463"/>
              <a:gd name="connsiteX7" fmla="*/ 1045029 w 1922417"/>
              <a:gd name="connsiteY7" fmla="*/ 836023 h 927463"/>
              <a:gd name="connsiteX8" fmla="*/ 731520 w 1922417"/>
              <a:gd name="connsiteY8" fmla="*/ 888275 h 927463"/>
              <a:gd name="connsiteX9" fmla="*/ 365760 w 1922417"/>
              <a:gd name="connsiteY9" fmla="*/ 914400 h 927463"/>
              <a:gd name="connsiteX10" fmla="*/ 0 w 1922417"/>
              <a:gd name="connsiteY10" fmla="*/ 927463 h 9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2417" h="927463">
                <a:moveTo>
                  <a:pt x="1489166" y="0"/>
                </a:moveTo>
                <a:cubicBezTo>
                  <a:pt x="1580606" y="0"/>
                  <a:pt x="1672046" y="0"/>
                  <a:pt x="1737360" y="13063"/>
                </a:cubicBezTo>
                <a:cubicBezTo>
                  <a:pt x="1802674" y="26126"/>
                  <a:pt x="1850572" y="41367"/>
                  <a:pt x="1881052" y="78378"/>
                </a:cubicBezTo>
                <a:cubicBezTo>
                  <a:pt x="1911532" y="115389"/>
                  <a:pt x="1922417" y="182881"/>
                  <a:pt x="1920240" y="235132"/>
                </a:cubicBezTo>
                <a:cubicBezTo>
                  <a:pt x="1918063" y="287383"/>
                  <a:pt x="1902823" y="339635"/>
                  <a:pt x="1867989" y="391886"/>
                </a:cubicBezTo>
                <a:cubicBezTo>
                  <a:pt x="1833155" y="444137"/>
                  <a:pt x="1787435" y="492034"/>
                  <a:pt x="1711235" y="548640"/>
                </a:cubicBezTo>
                <a:cubicBezTo>
                  <a:pt x="1635035" y="605246"/>
                  <a:pt x="1521823" y="683623"/>
                  <a:pt x="1410789" y="731520"/>
                </a:cubicBezTo>
                <a:cubicBezTo>
                  <a:pt x="1299755" y="779417"/>
                  <a:pt x="1158240" y="809897"/>
                  <a:pt x="1045029" y="836023"/>
                </a:cubicBezTo>
                <a:cubicBezTo>
                  <a:pt x="931818" y="862149"/>
                  <a:pt x="844732" y="875212"/>
                  <a:pt x="731520" y="888275"/>
                </a:cubicBezTo>
                <a:cubicBezTo>
                  <a:pt x="618309" y="901338"/>
                  <a:pt x="487680" y="907869"/>
                  <a:pt x="365760" y="914400"/>
                </a:cubicBezTo>
                <a:cubicBezTo>
                  <a:pt x="243840" y="920931"/>
                  <a:pt x="56606" y="927463"/>
                  <a:pt x="0" y="927463"/>
                </a:cubicBezTo>
              </a:path>
            </a:pathLst>
          </a:custGeom>
          <a:solidFill>
            <a:srgbClr val="BBE0E3">
              <a:alpha val="0"/>
            </a:srgbClr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dipole-oblique-big-lifeb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0"/>
            <a:ext cx="4787900" cy="5351463"/>
          </a:xfrm>
          <a:prstGeom prst="rect">
            <a:avLst/>
          </a:prstGeom>
          <a:noFill/>
        </p:spPr>
      </p:pic>
      <p:sp>
        <p:nvSpPr>
          <p:cNvPr id="232451" name="Text Box 3"/>
          <p:cNvSpPr txBox="1">
            <a:spLocks noChangeArrowheads="1"/>
          </p:cNvSpPr>
          <p:nvPr/>
        </p:nvSpPr>
        <p:spPr bwMode="auto">
          <a:xfrm>
            <a:off x="711200" y="234950"/>
            <a:ext cx="431464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A slanting </a:t>
            </a:r>
            <a:r>
              <a:rPr lang="en-US" b="0" dirty="0" err="1"/>
              <a:t>poloidal</a:t>
            </a:r>
            <a:r>
              <a:rPr lang="en-US" b="0" dirty="0"/>
              <a:t> “</a:t>
            </a:r>
            <a:r>
              <a:rPr lang="en-US" b="0" dirty="0" err="1"/>
              <a:t>applecore</a:t>
            </a:r>
            <a:r>
              <a:rPr lang="en-US" b="0" dirty="0"/>
              <a:t>”</a:t>
            </a:r>
          </a:p>
          <a:p>
            <a:r>
              <a:rPr lang="en-US" b="0" dirty="0" smtClean="0"/>
              <a:t>can provide the needed a.m.</a:t>
            </a:r>
          </a:p>
          <a:p>
            <a:r>
              <a:rPr lang="en-US" b="0" dirty="0" smtClean="0"/>
              <a:t>transport equally well.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View from below:</a:t>
            </a:r>
          </a:p>
          <a:p>
            <a:endParaRPr lang="en-US" b="0" dirty="0"/>
          </a:p>
          <a:p>
            <a:r>
              <a:rPr lang="en-US" b="0" dirty="0"/>
              <a:t>(</a:t>
            </a:r>
            <a:r>
              <a:rPr lang="en-US" b="0" dirty="0" err="1"/>
              <a:t>Toroidal</a:t>
            </a:r>
            <a:r>
              <a:rPr lang="en-US" b="0" dirty="0"/>
              <a:t> stabilization</a:t>
            </a:r>
          </a:p>
          <a:p>
            <a:r>
              <a:rPr lang="en-US" b="0" dirty="0"/>
              <a:t>needed, as always.)</a:t>
            </a:r>
          </a:p>
        </p:txBody>
      </p:sp>
      <p:sp>
        <p:nvSpPr>
          <p:cNvPr id="232452" name="Line 4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2453" name="Text Box 5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232454" name="Rectangle 6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32455" name="Group 7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32456" name="Text Box 8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32457" name="Oval 9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dipole-oblique-big-lifeb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0"/>
            <a:ext cx="4787900" cy="5351463"/>
          </a:xfrm>
          <a:prstGeom prst="rect">
            <a:avLst/>
          </a:prstGeom>
          <a:noFill/>
        </p:spPr>
      </p:pic>
      <p:sp>
        <p:nvSpPr>
          <p:cNvPr id="250883" name="Text Box 3"/>
          <p:cNvSpPr txBox="1">
            <a:spLocks noChangeArrowheads="1"/>
          </p:cNvSpPr>
          <p:nvPr/>
        </p:nvSpPr>
        <p:spPr bwMode="auto">
          <a:xfrm>
            <a:off x="711200" y="234950"/>
            <a:ext cx="441018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A slanting </a:t>
            </a:r>
            <a:r>
              <a:rPr lang="en-US" b="0" dirty="0" err="1"/>
              <a:t>poloidal</a:t>
            </a:r>
            <a:r>
              <a:rPr lang="en-US" b="0" dirty="0"/>
              <a:t> “</a:t>
            </a:r>
            <a:r>
              <a:rPr lang="en-US" b="0" dirty="0" err="1"/>
              <a:t>applecore</a:t>
            </a:r>
            <a:r>
              <a:rPr lang="en-US" b="0" dirty="0"/>
              <a:t>”</a:t>
            </a:r>
          </a:p>
          <a:p>
            <a:r>
              <a:rPr lang="en-US" b="0" dirty="0" smtClean="0"/>
              <a:t>can provide the needed a.m.</a:t>
            </a:r>
          </a:p>
          <a:p>
            <a:r>
              <a:rPr lang="en-US" b="0" dirty="0" smtClean="0"/>
              <a:t>transport equally well.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View from below:</a:t>
            </a:r>
          </a:p>
          <a:p>
            <a:endParaRPr lang="en-US" b="0" dirty="0"/>
          </a:p>
          <a:p>
            <a:r>
              <a:rPr lang="en-US" b="0" dirty="0"/>
              <a:t>(</a:t>
            </a:r>
            <a:r>
              <a:rPr lang="en-US" b="0" dirty="0" err="1"/>
              <a:t>Toroidal</a:t>
            </a:r>
            <a:r>
              <a:rPr lang="en-US" b="0" dirty="0"/>
              <a:t> stabilization</a:t>
            </a:r>
          </a:p>
          <a:p>
            <a:r>
              <a:rPr lang="en-US" b="0" dirty="0"/>
              <a:t>needed, as always.)</a:t>
            </a:r>
          </a:p>
          <a:p>
            <a:endParaRPr lang="en-GB" b="0" dirty="0"/>
          </a:p>
          <a:p>
            <a:r>
              <a:rPr lang="en-GB" sz="2000" b="0" dirty="0" smtClean="0"/>
              <a:t>Interior Ferraro motion?</a:t>
            </a:r>
            <a:endParaRPr lang="en-GB" sz="2000" b="0" dirty="0"/>
          </a:p>
          <a:p>
            <a:r>
              <a:rPr lang="en-GB" sz="2000" b="0" dirty="0" smtClean="0"/>
              <a:t>Probably “gearbox-like”</a:t>
            </a:r>
            <a:endParaRPr lang="en-US" sz="2000" b="0" dirty="0"/>
          </a:p>
        </p:txBody>
      </p:sp>
      <p:pic>
        <p:nvPicPr>
          <p:cNvPr id="250884" name="Picture 4" descr="2-crown-gears-short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28638" y="4564063"/>
            <a:ext cx="3425826" cy="2568575"/>
          </a:xfrm>
          <a:prstGeom prst="rect">
            <a:avLst/>
          </a:prstGeom>
          <a:noFill/>
        </p:spPr>
      </p:pic>
      <p:sp>
        <p:nvSpPr>
          <p:cNvPr id="250885" name="Line 5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50886" name="Text Box 6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250887" name="Text Box 7"/>
          <p:cNvSpPr txBox="1">
            <a:spLocks noChangeArrowheads="1"/>
          </p:cNvSpPr>
          <p:nvPr/>
        </p:nvSpPr>
        <p:spPr bwMode="auto">
          <a:xfrm>
            <a:off x="2947988" y="6461125"/>
            <a:ext cx="3419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0"/>
              <a:t>courtesy Rich Wood &amp; Spiral Bevel Corp.</a:t>
            </a:r>
          </a:p>
        </p:txBody>
      </p:sp>
      <p:sp>
        <p:nvSpPr>
          <p:cNvPr id="250888" name="Rectangle 8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50889" name="Group 9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50890" name="Text Box 10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50891" name="Oval 11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dipole-oblique-big-lifeb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0"/>
            <a:ext cx="4787900" cy="5351463"/>
          </a:xfrm>
          <a:prstGeom prst="rect">
            <a:avLst/>
          </a:prstGeom>
          <a:noFill/>
        </p:spPr>
      </p:pic>
      <p:sp>
        <p:nvSpPr>
          <p:cNvPr id="251907" name="Text Box 3"/>
          <p:cNvSpPr txBox="1">
            <a:spLocks noChangeArrowheads="1"/>
          </p:cNvSpPr>
          <p:nvPr/>
        </p:nvSpPr>
        <p:spPr bwMode="auto">
          <a:xfrm>
            <a:off x="711200" y="234950"/>
            <a:ext cx="431464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A slanting </a:t>
            </a:r>
            <a:r>
              <a:rPr lang="en-US" b="0" dirty="0" err="1"/>
              <a:t>poloidal</a:t>
            </a:r>
            <a:r>
              <a:rPr lang="en-US" b="0" dirty="0"/>
              <a:t> “</a:t>
            </a:r>
            <a:r>
              <a:rPr lang="en-US" b="0" dirty="0" err="1"/>
              <a:t>applecore</a:t>
            </a:r>
            <a:r>
              <a:rPr lang="en-US" b="0" dirty="0"/>
              <a:t>”</a:t>
            </a:r>
          </a:p>
          <a:p>
            <a:r>
              <a:rPr lang="en-US" b="0" dirty="0" smtClean="0"/>
              <a:t>can provide the needed a.m.</a:t>
            </a:r>
          </a:p>
          <a:p>
            <a:r>
              <a:rPr lang="en-US" b="0" dirty="0" smtClean="0"/>
              <a:t>transport equally well.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View from below:</a:t>
            </a:r>
          </a:p>
          <a:p>
            <a:endParaRPr lang="en-US" b="0" dirty="0"/>
          </a:p>
          <a:p>
            <a:r>
              <a:rPr lang="en-US" b="0" dirty="0"/>
              <a:t>(</a:t>
            </a:r>
            <a:r>
              <a:rPr lang="en-US" b="0" dirty="0" err="1"/>
              <a:t>Toroidal</a:t>
            </a:r>
            <a:r>
              <a:rPr lang="en-US" b="0" dirty="0"/>
              <a:t> stabilization</a:t>
            </a:r>
          </a:p>
          <a:p>
            <a:r>
              <a:rPr lang="en-US" b="0" dirty="0"/>
              <a:t>needed, as always.)</a:t>
            </a:r>
          </a:p>
          <a:p>
            <a:endParaRPr lang="en-GB" b="0" dirty="0"/>
          </a:p>
          <a:p>
            <a:r>
              <a:rPr lang="en-GB" sz="2000" b="0" dirty="0">
                <a:cs typeface="Arial" pitchFamily="34" charset="0"/>
              </a:rPr>
              <a:t>– </a:t>
            </a:r>
            <a:r>
              <a:rPr lang="en-GB" sz="2000" b="0" dirty="0" smtClean="0">
                <a:cs typeface="Arial" pitchFamily="34" charset="0"/>
              </a:rPr>
              <a:t>or</a:t>
            </a:r>
            <a:endParaRPr lang="en-GB" sz="2000" b="0" dirty="0">
              <a:cs typeface="Arial" pitchFamily="34" charset="0"/>
            </a:endParaRPr>
          </a:p>
          <a:p>
            <a:r>
              <a:rPr lang="en-GB" sz="2000" b="0" dirty="0">
                <a:cs typeface="Arial" pitchFamily="34" charset="0"/>
              </a:rPr>
              <a:t>“friction-wheel-like”.</a:t>
            </a:r>
          </a:p>
          <a:p>
            <a:endParaRPr lang="en-GB" b="0" dirty="0">
              <a:cs typeface="Arial" pitchFamily="34" charset="0"/>
            </a:endParaRPr>
          </a:p>
          <a:p>
            <a:endParaRPr lang="en-GB" b="0" dirty="0">
              <a:cs typeface="Arial" pitchFamily="34" charset="0"/>
            </a:endParaRPr>
          </a:p>
          <a:p>
            <a:endParaRPr lang="en-GB" b="0" dirty="0">
              <a:cs typeface="Arial" pitchFamily="34" charset="0"/>
            </a:endParaRPr>
          </a:p>
          <a:p>
            <a:endParaRPr lang="en-US" b="0" dirty="0"/>
          </a:p>
        </p:txBody>
      </p:sp>
      <p:sp>
        <p:nvSpPr>
          <p:cNvPr id="251908" name="Line 4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51909" name="Text Box 5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251910" name="Rectangle 6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51911" name="Group 7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51912" name="Text Box 8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51913" name="Oval 9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dipole-oblique-big-lifeb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0"/>
            <a:ext cx="4787900" cy="5351463"/>
          </a:xfrm>
          <a:prstGeom prst="rect">
            <a:avLst/>
          </a:prstGeom>
          <a:noFill/>
        </p:spPr>
      </p:pic>
      <p:sp>
        <p:nvSpPr>
          <p:cNvPr id="254982" name="Rectangle 6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54980" name="Line 4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54981" name="Text Box 5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grpSp>
        <p:nvGrpSpPr>
          <p:cNvPr id="254983" name="Group 7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54984" name="Text Box 8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54985" name="Oval 9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4986" name="Rectangle 10"/>
          <p:cNvSpPr>
            <a:spLocks noChangeArrowheads="1"/>
          </p:cNvSpPr>
          <p:nvPr/>
        </p:nvSpPr>
        <p:spPr bwMode="auto">
          <a:xfrm>
            <a:off x="4129088" y="4970463"/>
            <a:ext cx="4764087" cy="265112"/>
          </a:xfrm>
          <a:prstGeom prst="rect">
            <a:avLst/>
          </a:prstGeom>
          <a:solidFill>
            <a:srgbClr val="EAEAEA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54979" name="Text Box 3"/>
          <p:cNvSpPr txBox="1">
            <a:spLocks noChangeArrowheads="1"/>
          </p:cNvSpPr>
          <p:nvPr/>
        </p:nvSpPr>
        <p:spPr bwMode="auto">
          <a:xfrm>
            <a:off x="711200" y="234950"/>
            <a:ext cx="7113294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A slanting </a:t>
            </a:r>
            <a:r>
              <a:rPr lang="en-US" b="0" dirty="0" err="1"/>
              <a:t>poloidal</a:t>
            </a:r>
            <a:r>
              <a:rPr lang="en-US" b="0" dirty="0"/>
              <a:t> “</a:t>
            </a:r>
            <a:r>
              <a:rPr lang="en-US" b="0" dirty="0" err="1"/>
              <a:t>applecore</a:t>
            </a:r>
            <a:r>
              <a:rPr lang="en-US" b="0" dirty="0"/>
              <a:t>”</a:t>
            </a:r>
          </a:p>
          <a:p>
            <a:r>
              <a:rPr lang="en-US" b="0" dirty="0" smtClean="0"/>
              <a:t>can provide the needed a.m.</a:t>
            </a:r>
          </a:p>
          <a:p>
            <a:r>
              <a:rPr lang="en-US" b="0" dirty="0" smtClean="0"/>
              <a:t>transport equally well.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View from below:</a:t>
            </a:r>
          </a:p>
          <a:p>
            <a:endParaRPr lang="en-US" b="0" dirty="0"/>
          </a:p>
          <a:p>
            <a:r>
              <a:rPr lang="en-US" b="0" dirty="0"/>
              <a:t>(</a:t>
            </a:r>
            <a:r>
              <a:rPr lang="en-US" b="0" dirty="0" err="1"/>
              <a:t>Toroidal</a:t>
            </a:r>
            <a:r>
              <a:rPr lang="en-US" b="0" dirty="0"/>
              <a:t> stabilization</a:t>
            </a:r>
          </a:p>
          <a:p>
            <a:r>
              <a:rPr lang="en-US" b="0" dirty="0"/>
              <a:t>needed, as always.)</a:t>
            </a:r>
          </a:p>
          <a:p>
            <a:endParaRPr lang="en-GB" b="0" dirty="0"/>
          </a:p>
          <a:p>
            <a:r>
              <a:rPr lang="en-GB" sz="2000" b="0" dirty="0">
                <a:cs typeface="Arial" pitchFamily="34" charset="0"/>
              </a:rPr>
              <a:t>– </a:t>
            </a:r>
            <a:r>
              <a:rPr lang="en-GB" sz="2000" b="0" dirty="0" smtClean="0">
                <a:cs typeface="Arial" pitchFamily="34" charset="0"/>
              </a:rPr>
              <a:t>or</a:t>
            </a:r>
            <a:endParaRPr lang="en-GB" sz="2000" b="0" dirty="0">
              <a:cs typeface="Arial" pitchFamily="34" charset="0"/>
            </a:endParaRPr>
          </a:p>
          <a:p>
            <a:r>
              <a:rPr lang="en-GB" sz="2000" b="0" dirty="0">
                <a:cs typeface="Arial" pitchFamily="34" charset="0"/>
              </a:rPr>
              <a:t>“friction-wheel-like”.</a:t>
            </a:r>
          </a:p>
          <a:p>
            <a:endParaRPr lang="en-GB" b="0" dirty="0">
              <a:cs typeface="Arial" pitchFamily="34" charset="0"/>
            </a:endParaRPr>
          </a:p>
          <a:p>
            <a:endParaRPr lang="en-GB" b="0" dirty="0">
              <a:cs typeface="Arial" pitchFamily="34" charset="0"/>
            </a:endParaRPr>
          </a:p>
          <a:p>
            <a:endParaRPr lang="en-GB" b="0" dirty="0" smtClean="0">
              <a:cs typeface="Arial" pitchFamily="34" charset="0"/>
            </a:endParaRPr>
          </a:p>
          <a:p>
            <a:r>
              <a:rPr lang="en-GB" sz="2000" b="0" dirty="0" smtClean="0">
                <a:cs typeface="Arial" pitchFamily="34" charset="0"/>
              </a:rPr>
              <a:t> (Tough </a:t>
            </a:r>
            <a:r>
              <a:rPr lang="en-GB" sz="2000" b="0" dirty="0">
                <a:cs typeface="Arial" pitchFamily="34" charset="0"/>
              </a:rPr>
              <a:t>problem: </a:t>
            </a:r>
            <a:r>
              <a:rPr lang="en-GB" sz="2000" dirty="0" smtClean="0">
                <a:cs typeface="Arial" pitchFamily="34" charset="0"/>
              </a:rPr>
              <a:t>“friction</a:t>
            </a:r>
            <a:r>
              <a:rPr lang="en-GB" sz="2000" dirty="0">
                <a:cs typeface="Arial" pitchFamily="34" charset="0"/>
              </a:rPr>
              <a:t>” is a strong function of latitude</a:t>
            </a:r>
            <a:r>
              <a:rPr lang="en-GB" sz="2000" b="0" dirty="0">
                <a:cs typeface="Arial" pitchFamily="34" charset="0"/>
              </a:rPr>
              <a:t>,</a:t>
            </a:r>
          </a:p>
          <a:p>
            <a:r>
              <a:rPr lang="en-GB" sz="2000" b="0" dirty="0" smtClean="0">
                <a:cs typeface="Arial" pitchFamily="34" charset="0"/>
              </a:rPr>
              <a:t>  as with the </a:t>
            </a:r>
            <a:r>
              <a:rPr lang="en-GB" sz="2000" b="0" dirty="0" err="1" smtClean="0">
                <a:cs typeface="Arial" pitchFamily="34" charset="0"/>
              </a:rPr>
              <a:t>tachocline’s</a:t>
            </a:r>
            <a:r>
              <a:rPr lang="en-GB" sz="2000" b="0" dirty="0" smtClean="0">
                <a:cs typeface="Arial" pitchFamily="34" charset="0"/>
              </a:rPr>
              <a:t> </a:t>
            </a:r>
            <a:r>
              <a:rPr lang="en-GB" sz="2000" b="0" dirty="0">
                <a:cs typeface="Arial" pitchFamily="34" charset="0"/>
              </a:rPr>
              <a:t>MHD </a:t>
            </a:r>
            <a:r>
              <a:rPr lang="en-GB" sz="2000" b="0" dirty="0" smtClean="0">
                <a:cs typeface="Arial" pitchFamily="34" charset="0"/>
              </a:rPr>
              <a:t>instabilities.</a:t>
            </a:r>
            <a:r>
              <a:rPr lang="en-GB" sz="2000" b="0" dirty="0">
                <a:cs typeface="Arial" pitchFamily="34" charset="0"/>
              </a:rPr>
              <a:t>)</a:t>
            </a:r>
          </a:p>
          <a:p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dipole-oblique-big-lifeb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0"/>
            <a:ext cx="4787900" cy="5351463"/>
          </a:xfrm>
          <a:prstGeom prst="rect">
            <a:avLst/>
          </a:prstGeom>
          <a:noFill/>
        </p:spPr>
      </p:pic>
      <p:sp>
        <p:nvSpPr>
          <p:cNvPr id="256006" name="Rectangle 6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56004" name="Line 4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grpSp>
        <p:nvGrpSpPr>
          <p:cNvPr id="256009" name="Group 9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56010" name="Text Box 10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56011" name="Oval 11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6012" name="Rectangle 12"/>
          <p:cNvSpPr>
            <a:spLocks noChangeArrowheads="1"/>
          </p:cNvSpPr>
          <p:nvPr/>
        </p:nvSpPr>
        <p:spPr bwMode="auto">
          <a:xfrm>
            <a:off x="4129088" y="4970463"/>
            <a:ext cx="4764087" cy="265112"/>
          </a:xfrm>
          <a:prstGeom prst="rect">
            <a:avLst/>
          </a:prstGeom>
          <a:solidFill>
            <a:srgbClr val="EAEAEA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711200" y="236401"/>
            <a:ext cx="7089633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A slanting </a:t>
            </a:r>
            <a:r>
              <a:rPr lang="en-US" b="0" dirty="0" err="1"/>
              <a:t>poloidal</a:t>
            </a:r>
            <a:r>
              <a:rPr lang="en-US" b="0" dirty="0"/>
              <a:t> “</a:t>
            </a:r>
            <a:r>
              <a:rPr lang="en-US" b="0" dirty="0" err="1"/>
              <a:t>applecore</a:t>
            </a:r>
            <a:r>
              <a:rPr lang="en-US" b="0" dirty="0"/>
              <a:t>”</a:t>
            </a:r>
          </a:p>
          <a:p>
            <a:r>
              <a:rPr lang="en-US" b="0" dirty="0" smtClean="0"/>
              <a:t>can provide the needed a.m.</a:t>
            </a:r>
          </a:p>
          <a:p>
            <a:r>
              <a:rPr lang="en-US" b="0" dirty="0" smtClean="0"/>
              <a:t>transport equally well.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View from below:</a:t>
            </a:r>
          </a:p>
          <a:p>
            <a:endParaRPr lang="en-US" b="0" dirty="0"/>
          </a:p>
          <a:p>
            <a:r>
              <a:rPr lang="en-US" b="0" dirty="0"/>
              <a:t>(</a:t>
            </a:r>
            <a:r>
              <a:rPr lang="en-US" b="0" dirty="0" err="1"/>
              <a:t>Toroidal</a:t>
            </a:r>
            <a:r>
              <a:rPr lang="en-US" b="0" dirty="0"/>
              <a:t> stabilization</a:t>
            </a:r>
          </a:p>
          <a:p>
            <a:r>
              <a:rPr lang="en-US" b="0" dirty="0"/>
              <a:t>needed, as always.)</a:t>
            </a:r>
          </a:p>
          <a:p>
            <a:endParaRPr lang="en-GB" b="0" dirty="0"/>
          </a:p>
          <a:p>
            <a:r>
              <a:rPr lang="en-GB" sz="2000" b="0" dirty="0">
                <a:cs typeface="Arial" pitchFamily="34" charset="0"/>
              </a:rPr>
              <a:t>– </a:t>
            </a:r>
            <a:r>
              <a:rPr lang="en-GB" sz="2000" b="0" dirty="0" smtClean="0">
                <a:cs typeface="Arial" pitchFamily="34" charset="0"/>
              </a:rPr>
              <a:t>or</a:t>
            </a:r>
            <a:endParaRPr lang="en-GB" sz="2000" b="0" dirty="0">
              <a:cs typeface="Arial" pitchFamily="34" charset="0"/>
            </a:endParaRPr>
          </a:p>
          <a:p>
            <a:r>
              <a:rPr lang="en-GB" sz="2000" b="0" dirty="0">
                <a:cs typeface="Arial" pitchFamily="34" charset="0"/>
              </a:rPr>
              <a:t>“friction-wheel-like”.</a:t>
            </a:r>
          </a:p>
          <a:p>
            <a:endParaRPr lang="en-GB" b="0" dirty="0">
              <a:cs typeface="Arial" pitchFamily="34" charset="0"/>
            </a:endParaRPr>
          </a:p>
          <a:p>
            <a:endParaRPr lang="en-GB" b="0" dirty="0" smtClean="0">
              <a:cs typeface="Arial" pitchFamily="34" charset="0"/>
            </a:endParaRPr>
          </a:p>
          <a:p>
            <a:endParaRPr lang="en-GB" b="0" dirty="0">
              <a:cs typeface="Arial" pitchFamily="34" charset="0"/>
            </a:endParaRPr>
          </a:p>
          <a:p>
            <a:r>
              <a:rPr lang="en-GB" b="0" dirty="0" smtClean="0">
                <a:cs typeface="Arial" pitchFamily="34" charset="0"/>
              </a:rPr>
              <a:t> Even tougher, </a:t>
            </a:r>
            <a:r>
              <a:rPr lang="en-GB" dirty="0" smtClean="0">
                <a:solidFill>
                  <a:srgbClr val="FF0000"/>
                </a:solidFill>
                <a:cs typeface="Arial" pitchFamily="34" charset="0"/>
              </a:rPr>
              <a:t>and more pertinent here</a:t>
            </a:r>
            <a:r>
              <a:rPr lang="en-GB" dirty="0" smtClean="0">
                <a:cs typeface="Arial" pitchFamily="34" charset="0"/>
              </a:rPr>
              <a:t>:</a:t>
            </a:r>
          </a:p>
          <a:p>
            <a:r>
              <a:rPr lang="en-GB" b="0" dirty="0" smtClean="0">
                <a:cs typeface="Arial" pitchFamily="34" charset="0"/>
              </a:rPr>
              <a:t> what’s </a:t>
            </a:r>
            <a:r>
              <a:rPr lang="en-GB" b="0" dirty="0">
                <a:cs typeface="Arial" pitchFamily="34" charset="0"/>
              </a:rPr>
              <a:t>the </a:t>
            </a:r>
            <a:r>
              <a:rPr lang="en-GB" b="0" dirty="0" smtClean="0">
                <a:cs typeface="Arial" pitchFamily="34" charset="0"/>
              </a:rPr>
              <a:t>stable </a:t>
            </a:r>
            <a:r>
              <a:rPr lang="en-GB" dirty="0" smtClean="0">
                <a:solidFill>
                  <a:srgbClr val="FF0000"/>
                </a:solidFill>
                <a:cs typeface="Arial" pitchFamily="34" charset="0"/>
              </a:rPr>
              <a:t>axis </a:t>
            </a:r>
            <a:r>
              <a:rPr lang="en-GB" dirty="0">
                <a:solidFill>
                  <a:srgbClr val="FF0000"/>
                </a:solidFill>
                <a:cs typeface="Arial" pitchFamily="34" charset="0"/>
              </a:rPr>
              <a:t>inclination</a:t>
            </a:r>
            <a:r>
              <a:rPr lang="en-GB" b="0" dirty="0" smtClean="0">
                <a:cs typeface="Arial" pitchFamily="34" charset="0"/>
              </a:rPr>
              <a:t>, or inclinations?</a:t>
            </a:r>
            <a:endParaRPr lang="en-GB" b="0" dirty="0">
              <a:cs typeface="Arial" pitchFamily="34" charset="0"/>
            </a:endParaRPr>
          </a:p>
          <a:p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dipole-oblique-big-lifeb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0"/>
            <a:ext cx="4787900" cy="5351463"/>
          </a:xfrm>
          <a:prstGeom prst="rect">
            <a:avLst/>
          </a:prstGeom>
          <a:noFill/>
        </p:spPr>
      </p:pic>
      <p:sp>
        <p:nvSpPr>
          <p:cNvPr id="256006" name="Rectangle 6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56004" name="Line 4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56010" name="Text Box 10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56011" name="Oval 11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6012" name="Rectangle 12"/>
          <p:cNvSpPr>
            <a:spLocks noChangeArrowheads="1"/>
          </p:cNvSpPr>
          <p:nvPr/>
        </p:nvSpPr>
        <p:spPr bwMode="auto">
          <a:xfrm>
            <a:off x="4129088" y="4970463"/>
            <a:ext cx="4764087" cy="265112"/>
          </a:xfrm>
          <a:prstGeom prst="rect">
            <a:avLst/>
          </a:prstGeom>
          <a:solidFill>
            <a:srgbClr val="EAEAEA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711200" y="236401"/>
            <a:ext cx="8090676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 dirty="0"/>
              <a:t>A slanting </a:t>
            </a:r>
            <a:r>
              <a:rPr lang="en-US" b="0" dirty="0" err="1"/>
              <a:t>poloidal</a:t>
            </a:r>
            <a:r>
              <a:rPr lang="en-US" b="0" dirty="0"/>
              <a:t> “</a:t>
            </a:r>
            <a:r>
              <a:rPr lang="en-US" b="0" dirty="0" err="1"/>
              <a:t>applecore</a:t>
            </a:r>
            <a:r>
              <a:rPr lang="en-US" b="0" dirty="0"/>
              <a:t>”</a:t>
            </a:r>
          </a:p>
          <a:p>
            <a:r>
              <a:rPr lang="en-US" b="0" dirty="0" smtClean="0"/>
              <a:t>can provide the needed a.m.</a:t>
            </a:r>
          </a:p>
          <a:p>
            <a:r>
              <a:rPr lang="en-US" b="0" dirty="0" smtClean="0"/>
              <a:t>transport equally well.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View from below:</a:t>
            </a:r>
          </a:p>
          <a:p>
            <a:endParaRPr lang="en-US" b="0" dirty="0"/>
          </a:p>
          <a:p>
            <a:r>
              <a:rPr lang="en-US" b="0" dirty="0"/>
              <a:t>(</a:t>
            </a:r>
            <a:r>
              <a:rPr lang="en-US" b="0" dirty="0" err="1"/>
              <a:t>Toroidal</a:t>
            </a:r>
            <a:r>
              <a:rPr lang="en-US" b="0" dirty="0"/>
              <a:t> stabilization</a:t>
            </a:r>
          </a:p>
          <a:p>
            <a:r>
              <a:rPr lang="en-US" b="0" dirty="0"/>
              <a:t>needed, as always.)</a:t>
            </a:r>
          </a:p>
          <a:p>
            <a:endParaRPr lang="en-GB" b="0" dirty="0"/>
          </a:p>
          <a:p>
            <a:r>
              <a:rPr lang="en-GB" sz="2000" b="0" dirty="0">
                <a:cs typeface="Arial" pitchFamily="34" charset="0"/>
              </a:rPr>
              <a:t>– </a:t>
            </a:r>
            <a:r>
              <a:rPr lang="en-GB" sz="2000" b="0" dirty="0" smtClean="0">
                <a:cs typeface="Arial" pitchFamily="34" charset="0"/>
              </a:rPr>
              <a:t>or</a:t>
            </a:r>
            <a:endParaRPr lang="en-GB" sz="2000" b="0" dirty="0">
              <a:cs typeface="Arial" pitchFamily="34" charset="0"/>
            </a:endParaRPr>
          </a:p>
          <a:p>
            <a:r>
              <a:rPr lang="en-GB" sz="2000" b="0" dirty="0">
                <a:cs typeface="Arial" pitchFamily="34" charset="0"/>
              </a:rPr>
              <a:t>“friction-wheel-like”.</a:t>
            </a:r>
          </a:p>
          <a:p>
            <a:endParaRPr lang="en-GB" b="0" dirty="0">
              <a:cs typeface="Arial" pitchFamily="34" charset="0"/>
            </a:endParaRPr>
          </a:p>
          <a:p>
            <a:endParaRPr lang="en-GB" b="0" dirty="0" smtClean="0">
              <a:cs typeface="Arial" pitchFamily="34" charset="0"/>
            </a:endParaRPr>
          </a:p>
          <a:p>
            <a:endParaRPr lang="en-GB" b="0" dirty="0">
              <a:cs typeface="Arial" pitchFamily="34" charset="0"/>
            </a:endParaRPr>
          </a:p>
          <a:p>
            <a:r>
              <a:rPr lang="en-GB" b="0" dirty="0" smtClean="0">
                <a:cs typeface="Arial" pitchFamily="34" charset="0"/>
              </a:rPr>
              <a:t> Even tougher, </a:t>
            </a:r>
            <a:r>
              <a:rPr lang="en-GB" dirty="0" smtClean="0">
                <a:solidFill>
                  <a:srgbClr val="FF0000"/>
                </a:solidFill>
                <a:cs typeface="Arial" pitchFamily="34" charset="0"/>
              </a:rPr>
              <a:t>and more pertinent here</a:t>
            </a:r>
            <a:r>
              <a:rPr lang="en-GB" dirty="0" smtClean="0">
                <a:cs typeface="Arial" pitchFamily="34" charset="0"/>
              </a:rPr>
              <a:t>:</a:t>
            </a:r>
          </a:p>
          <a:p>
            <a:r>
              <a:rPr lang="en-GB" b="0" dirty="0" smtClean="0">
                <a:cs typeface="Arial" pitchFamily="34" charset="0"/>
              </a:rPr>
              <a:t> what’s </a:t>
            </a:r>
            <a:r>
              <a:rPr lang="en-GB" b="0" dirty="0">
                <a:cs typeface="Arial" pitchFamily="34" charset="0"/>
              </a:rPr>
              <a:t>the stable </a:t>
            </a:r>
            <a:r>
              <a:rPr lang="en-GB" dirty="0">
                <a:solidFill>
                  <a:srgbClr val="FF0000"/>
                </a:solidFill>
                <a:cs typeface="Arial" pitchFamily="34" charset="0"/>
              </a:rPr>
              <a:t>axis inclination</a:t>
            </a:r>
            <a:r>
              <a:rPr lang="en-GB" b="0" dirty="0" smtClean="0">
                <a:cs typeface="Arial" pitchFamily="34" charset="0"/>
              </a:rPr>
              <a:t>, or inclinations?</a:t>
            </a:r>
          </a:p>
          <a:p>
            <a:r>
              <a:rPr lang="en-GB" b="0" dirty="0" smtClean="0">
                <a:cs typeface="Arial" pitchFamily="34" charset="0"/>
              </a:rPr>
              <a:t> Here I missed a key point, later made by Douglas Gough:</a:t>
            </a:r>
            <a:endParaRPr lang="en-GB" b="0" dirty="0">
              <a:cs typeface="Arial" pitchFamily="34" charset="0"/>
            </a:endParaRPr>
          </a:p>
          <a:p>
            <a:endParaRPr 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679857"/>
            <a:ext cx="7772400" cy="1470025"/>
          </a:xfrm>
        </p:spPr>
        <p:txBody>
          <a:bodyPr/>
          <a:lstStyle/>
          <a:p>
            <a:r>
              <a:rPr lang="en-US" sz="4000" b="1" dirty="0" smtClean="0"/>
              <a:t>The solar </a:t>
            </a:r>
            <a:r>
              <a:rPr lang="en-US" sz="4000" b="1" dirty="0" err="1" smtClean="0"/>
              <a:t>tachocline</a:t>
            </a:r>
            <a:r>
              <a:rPr lang="en-US" sz="4000" b="1" dirty="0" smtClean="0"/>
              <a:t>: a big open question</a:t>
            </a:r>
            <a:endParaRPr lang="en-US" sz="4000" b="1" dirty="0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06285" y="2194332"/>
            <a:ext cx="6553200" cy="1001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FF3300"/>
                </a:solidFill>
              </a:rPr>
              <a:t>Is the high-latitude, sub-convective</a:t>
            </a:r>
          </a:p>
          <a:p>
            <a:pPr>
              <a:lnSpc>
                <a:spcPct val="90000"/>
              </a:lnSpc>
            </a:pPr>
            <a:r>
              <a:rPr lang="en-GB" sz="2800" b="1" dirty="0" err="1" smtClean="0">
                <a:solidFill>
                  <a:srgbClr val="FF3300"/>
                </a:solidFill>
              </a:rPr>
              <a:t>tachocline</a:t>
            </a:r>
            <a:r>
              <a:rPr lang="en-GB" sz="2800" b="1" dirty="0" smtClean="0">
                <a:solidFill>
                  <a:srgbClr val="FF3300"/>
                </a:solidFill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</a:rPr>
              <a:t>invisible</a:t>
            </a:r>
            <a:r>
              <a:rPr lang="en-GB" sz="2800" b="1" dirty="0" smtClean="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317" y="261261"/>
            <a:ext cx="4495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/>
              <a:t>Oxford July 2018: meeting for John </a:t>
            </a:r>
            <a:r>
              <a:rPr lang="en-GB" sz="1600" b="0" dirty="0" err="1" smtClean="0"/>
              <a:t>Papaloizou</a:t>
            </a:r>
            <a:endParaRPr lang="en-GB" sz="16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304799" y="3105330"/>
            <a:ext cx="8503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 smtClean="0"/>
              <a:t>       I proposed that it </a:t>
            </a:r>
            <a:r>
              <a:rPr lang="en-GB" sz="2000" i="1" dirty="0" smtClean="0">
                <a:solidFill>
                  <a:srgbClr val="FF0000"/>
                </a:solidFill>
              </a:rPr>
              <a:t>is</a:t>
            </a:r>
            <a:r>
              <a:rPr lang="en-GB" sz="2000" b="0" dirty="0" smtClean="0"/>
              <a:t> invisible in 2007 (see my chapter in </a:t>
            </a:r>
            <a:r>
              <a:rPr lang="en-GB" sz="2000" dirty="0" smtClean="0"/>
              <a:t>The Solar</a:t>
            </a:r>
          </a:p>
          <a:p>
            <a:r>
              <a:rPr lang="en-GB" sz="2000" dirty="0" smtClean="0"/>
              <a:t>          </a:t>
            </a:r>
            <a:r>
              <a:rPr lang="en-GB" sz="2000" dirty="0" err="1" smtClean="0"/>
              <a:t>Tachocline</a:t>
            </a:r>
            <a:r>
              <a:rPr lang="en-GB" sz="2000" b="0" dirty="0" smtClean="0"/>
              <a:t>, ed. Hughes, </a:t>
            </a:r>
            <a:r>
              <a:rPr lang="en-GB" sz="2000" b="0" dirty="0" err="1" smtClean="0"/>
              <a:t>Rosner</a:t>
            </a:r>
            <a:r>
              <a:rPr lang="en-GB" sz="2000" b="0" dirty="0" smtClean="0"/>
              <a:t> &amp; Weiss </a:t>
            </a:r>
            <a:r>
              <a:rPr lang="en-GB" sz="2000" dirty="0" smtClean="0">
                <a:solidFill>
                  <a:srgbClr val="FF0000"/>
                </a:solidFill>
              </a:rPr>
              <a:t>(paperback)</a:t>
            </a:r>
            <a:r>
              <a:rPr lang="en-GB" sz="2000" b="0" dirty="0" smtClean="0"/>
              <a:t>  </a:t>
            </a:r>
            <a:r>
              <a:rPr lang="en-GB" sz="1800" b="0" dirty="0" smtClean="0"/>
              <a:t>– </a:t>
            </a:r>
            <a:r>
              <a:rPr lang="en-GB" sz="2000" b="0" dirty="0" smtClean="0"/>
              <a:t> “M07”</a:t>
            </a:r>
          </a:p>
          <a:p>
            <a:r>
              <a:rPr lang="en-GB" sz="2000" b="0" dirty="0" smtClean="0"/>
              <a:t>           hereafter  </a:t>
            </a:r>
            <a:r>
              <a:rPr lang="en-GB" sz="1800" b="0" dirty="0" smtClean="0"/>
              <a:t>–</a:t>
            </a:r>
            <a:r>
              <a:rPr lang="en-GB" sz="2000" b="0" dirty="0" smtClean="0"/>
              <a:t>  </a:t>
            </a:r>
            <a:r>
              <a:rPr lang="en-GB" sz="2000" b="0" i="1" dirty="0" smtClean="0"/>
              <a:t>q.v.</a:t>
            </a:r>
            <a:r>
              <a:rPr lang="en-GB" sz="2000" b="0" dirty="0" smtClean="0"/>
              <a:t> for scientific background, and typical numbers.</a:t>
            </a:r>
          </a:p>
          <a:p>
            <a:r>
              <a:rPr lang="en-GB" sz="2000" b="0" dirty="0" smtClean="0"/>
              <a:t>        See also Wood &amp; </a:t>
            </a:r>
            <a:r>
              <a:rPr lang="en-GB" sz="2000" b="0" dirty="0" err="1" smtClean="0"/>
              <a:t>McI</a:t>
            </a:r>
            <a:r>
              <a:rPr lang="en-GB" sz="2000" b="0" dirty="0" smtClean="0"/>
              <a:t>. (2011), J. Fluid Mech., </a:t>
            </a:r>
            <a:r>
              <a:rPr lang="en-GB" sz="2000" dirty="0" smtClean="0"/>
              <a:t>677</a:t>
            </a:r>
            <a:r>
              <a:rPr lang="en-GB" sz="2000" b="0" dirty="0" smtClean="0"/>
              <a:t>, 445.  </a:t>
            </a:r>
            <a:r>
              <a:rPr lang="en-GB" sz="2000" dirty="0" smtClean="0">
                <a:solidFill>
                  <a:srgbClr val="FF0000"/>
                </a:solidFill>
              </a:rPr>
              <a:t>However,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5936107"/>
            <a:ext cx="9144000" cy="65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_______________________________________________________________________________________________________________________________________________________</a:t>
            </a:r>
            <a:endParaRPr lang="en-US" sz="800" b="0" kern="0" dirty="0" smtClean="0"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Reprints &amp; corrigenda: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websearch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”lucidity principles”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back to home page, string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tachocline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4940" y="1711235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1800" b="0" dirty="0" smtClean="0"/>
              <a:t>(stably stratified)</a:t>
            </a:r>
            <a:endParaRPr lang="en-GB" sz="1800" b="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577840" y="2011680"/>
            <a:ext cx="1371600" cy="2873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3950" y="182870"/>
            <a:ext cx="7364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/>
              <a:t> See Gough (2012), </a:t>
            </a:r>
            <a:r>
              <a:rPr lang="en-GB" sz="2000" b="0" i="1" dirty="0" err="1" smtClean="0"/>
              <a:t>Geophys</a:t>
            </a:r>
            <a:r>
              <a:rPr lang="en-GB" sz="2000" b="0" i="1" dirty="0" smtClean="0"/>
              <a:t>. </a:t>
            </a:r>
            <a:r>
              <a:rPr lang="en-GB" sz="2000" b="0" i="1" dirty="0" err="1" smtClean="0"/>
              <a:t>Astrophys</a:t>
            </a:r>
            <a:r>
              <a:rPr lang="en-GB" sz="2000" b="0" i="1" dirty="0" smtClean="0"/>
              <a:t>. Fluid </a:t>
            </a:r>
            <a:r>
              <a:rPr lang="en-GB" sz="2000" b="0" i="1" dirty="0" err="1" smtClean="0"/>
              <a:t>Dyn</a:t>
            </a:r>
            <a:r>
              <a:rPr lang="en-GB" sz="2000" b="0" i="1" dirty="0" smtClean="0"/>
              <a:t>.</a:t>
            </a:r>
            <a:r>
              <a:rPr lang="en-GB" sz="2000" b="0" dirty="0" smtClean="0"/>
              <a:t>, </a:t>
            </a:r>
            <a:r>
              <a:rPr lang="en-GB" sz="2000" dirty="0" smtClean="0"/>
              <a:t>106</a:t>
            </a:r>
            <a:r>
              <a:rPr lang="en-GB" sz="2000" b="0" dirty="0" smtClean="0"/>
              <a:t>, 429,</a:t>
            </a:r>
          </a:p>
          <a:p>
            <a:r>
              <a:rPr lang="en-US" sz="2000" b="0" dirty="0" smtClean="0"/>
              <a:t>             also (</a:t>
            </a:r>
            <a:r>
              <a:rPr lang="en-GB" sz="2000" b="0" dirty="0" smtClean="0"/>
              <a:t>2017), Solar Phys. </a:t>
            </a:r>
            <a:r>
              <a:rPr lang="en-GB" sz="2000" dirty="0" smtClean="0"/>
              <a:t>292</a:t>
            </a:r>
            <a:r>
              <a:rPr lang="en-GB" sz="2000" b="0" dirty="0" smtClean="0"/>
              <a:t>, 70:</a:t>
            </a:r>
            <a:endParaRPr lang="en-GB" sz="2000" b="0" dirty="0"/>
          </a:p>
        </p:txBody>
      </p:sp>
      <p:sp>
        <p:nvSpPr>
          <p:cNvPr id="3" name="TextBox 2"/>
          <p:cNvSpPr txBox="1"/>
          <p:nvPr/>
        </p:nvSpPr>
        <p:spPr>
          <a:xfrm>
            <a:off x="452840" y="890445"/>
            <a:ext cx="824296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/>
              <a:t>  If gyroscopically-pumped polar </a:t>
            </a:r>
            <a:r>
              <a:rPr lang="en-GB" b="0" dirty="0" err="1" smtClean="0"/>
              <a:t>downwelling</a:t>
            </a:r>
            <a:r>
              <a:rPr lang="en-GB" b="0" dirty="0" smtClean="0"/>
              <a:t> </a:t>
            </a:r>
            <a:r>
              <a:rPr lang="en-GB" sz="2800" b="0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GB" b="0" dirty="0" smtClean="0"/>
              <a:t>  is credible</a:t>
            </a:r>
          </a:p>
          <a:p>
            <a:r>
              <a:rPr lang="en-GB" b="0" dirty="0" smtClean="0"/>
              <a:t>  (and indeed I’d say it’s arguably </a:t>
            </a:r>
            <a:r>
              <a:rPr lang="en-GB" dirty="0" smtClean="0"/>
              <a:t>robust</a:t>
            </a:r>
            <a:r>
              <a:rPr lang="en-GB" b="0" dirty="0" smtClean="0"/>
              <a:t>)  then, because</a:t>
            </a:r>
          </a:p>
          <a:p>
            <a:r>
              <a:rPr lang="en-GB" b="0" dirty="0" smtClean="0"/>
              <a:t>  such </a:t>
            </a:r>
            <a:r>
              <a:rPr lang="en-GB" b="0" dirty="0" err="1" smtClean="0"/>
              <a:t>downwelling</a:t>
            </a:r>
            <a:r>
              <a:rPr lang="en-GB" b="0" dirty="0" smtClean="0"/>
              <a:t> cannot penetrate the He settling layer,</a:t>
            </a:r>
            <a:endParaRPr lang="en-GB" sz="2000" b="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74613" y="2074807"/>
            <a:ext cx="80233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/>
              <a:t>  there must be persistent, systematic </a:t>
            </a:r>
            <a:r>
              <a:rPr lang="en-GB" dirty="0" err="1" smtClean="0">
                <a:solidFill>
                  <a:srgbClr val="FF0000"/>
                </a:solidFill>
              </a:rPr>
              <a:t>equatorward</a:t>
            </a:r>
            <a:r>
              <a:rPr lang="en-GB" dirty="0" smtClean="0">
                <a:solidFill>
                  <a:srgbClr val="FF0000"/>
                </a:solidFill>
              </a:rPr>
              <a:t> flow</a:t>
            </a:r>
          </a:p>
          <a:p>
            <a:r>
              <a:rPr lang="en-GB" b="0" dirty="0" smtClean="0"/>
              <a:t>  within the </a:t>
            </a:r>
            <a:r>
              <a:rPr lang="en-GB" b="0" dirty="0" err="1" smtClean="0"/>
              <a:t>tachocline</a:t>
            </a:r>
            <a:r>
              <a:rPr lang="en-GB" b="0" dirty="0" smtClean="0"/>
              <a:t>, across the higher latitudes at least.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6383" y="3076291"/>
            <a:ext cx="823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/>
              <a:t>  Over the Sun’s lifetime, </a:t>
            </a:r>
            <a:r>
              <a:rPr lang="en-GB" dirty="0" smtClean="0">
                <a:solidFill>
                  <a:srgbClr val="FF0000"/>
                </a:solidFill>
              </a:rPr>
              <a:t>this is likely to have </a:t>
            </a:r>
            <a:r>
              <a:rPr lang="en-GB" dirty="0" err="1" smtClean="0">
                <a:solidFill>
                  <a:srgbClr val="FF0000"/>
                </a:solidFill>
              </a:rPr>
              <a:t>advected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  the ends of the </a:t>
            </a:r>
            <a:r>
              <a:rPr lang="en-GB" dirty="0" err="1" smtClean="0">
                <a:solidFill>
                  <a:srgbClr val="FF0000"/>
                </a:solidFill>
              </a:rPr>
              <a:t>applecore</a:t>
            </a:r>
            <a:r>
              <a:rPr lang="en-GB" dirty="0" smtClean="0">
                <a:solidFill>
                  <a:srgbClr val="FF0000"/>
                </a:solidFill>
              </a:rPr>
              <a:t> to middle or low latitudes</a:t>
            </a:r>
            <a:r>
              <a:rPr lang="en-GB" b="0" dirty="0" smtClean="0"/>
              <a:t>  – </a:t>
            </a:r>
          </a:p>
          <a:p>
            <a:r>
              <a:rPr lang="en-GB" b="0" dirty="0" smtClean="0"/>
              <a:t>  the </a:t>
            </a:r>
            <a:r>
              <a:rPr lang="en-GB" dirty="0" smtClean="0"/>
              <a:t>Maunder Minimum bias</a:t>
            </a:r>
            <a:r>
              <a:rPr lang="en-GB" b="0" dirty="0" smtClean="0"/>
              <a:t> suggests probably not as far</a:t>
            </a:r>
          </a:p>
          <a:p>
            <a:r>
              <a:rPr lang="en-GB" b="0" dirty="0" smtClean="0"/>
              <a:t>  as the equator, favouring the “slanting” scenario –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472" y="4548048"/>
            <a:ext cx="842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/>
              <a:t> also now favoured by geomagnetic evidence (Gough 2017).</a:t>
            </a: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7954920" y="4269557"/>
            <a:ext cx="396875" cy="309563"/>
            <a:chOff x="296" y="2492"/>
            <a:chExt cx="250" cy="195"/>
          </a:xfrm>
        </p:grpSpPr>
        <p:sp>
          <p:nvSpPr>
            <p:cNvPr id="8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Times New Roman" pitchFamily="18" charset="0"/>
                </a:rPr>
                <a:t>I</a:t>
              </a:r>
              <a:endParaRPr lang="en-US" sz="2000" dirty="0">
                <a:latin typeface="Times New Roman" pitchFamily="18" charset="0"/>
              </a:endParaRPr>
            </a:p>
          </p:txBody>
        </p:sp>
        <p:sp>
          <p:nvSpPr>
            <p:cNvPr id="9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9116" y="5183777"/>
            <a:ext cx="8505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/>
              <a:t> </a:t>
            </a:r>
            <a:r>
              <a:rPr lang="en-GB" sz="2000" b="0" dirty="0" smtClean="0"/>
              <a:t>The new results in this talk show how </a:t>
            </a:r>
            <a:r>
              <a:rPr lang="en-GB" sz="2000" dirty="0" smtClean="0">
                <a:solidFill>
                  <a:srgbClr val="FF0000"/>
                </a:solidFill>
              </a:rPr>
              <a:t>M07’s “invisible sub-</a:t>
            </a:r>
            <a:r>
              <a:rPr lang="en-GB" sz="2000" dirty="0" err="1" smtClean="0">
                <a:solidFill>
                  <a:srgbClr val="FF0000"/>
                </a:solidFill>
              </a:rPr>
              <a:t>tachocline</a:t>
            </a:r>
            <a:r>
              <a:rPr lang="en-GB" sz="2000" dirty="0" smtClean="0">
                <a:solidFill>
                  <a:srgbClr val="FF0000"/>
                </a:solidFill>
              </a:rPr>
              <a:t>”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  polar-cap scenario</a:t>
            </a:r>
            <a:r>
              <a:rPr lang="en-GB" sz="2000" b="0" dirty="0" smtClean="0"/>
              <a:t> is then modified, starting as follows:</a:t>
            </a:r>
            <a:endParaRPr lang="en-GB" b="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0882" y="65315"/>
            <a:ext cx="83150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</a:t>
            </a:r>
            <a:r>
              <a:rPr lang="en-GB" sz="1800" b="0" dirty="0" err="1" smtClean="0"/>
              <a:t>Helioseimology</a:t>
            </a:r>
            <a:r>
              <a:rPr lang="en-GB" sz="1800" b="0" dirty="0" smtClean="0"/>
              <a:t> suggests that the </a:t>
            </a:r>
            <a:r>
              <a:rPr lang="en-GB" sz="1800" dirty="0" smtClean="0"/>
              <a:t>shear of the polar-cap </a:t>
            </a:r>
            <a:r>
              <a:rPr lang="en-GB" sz="1800" dirty="0" err="1" smtClean="0"/>
              <a:t>tachocline</a:t>
            </a:r>
            <a:r>
              <a:rPr lang="en-GB" sz="1800" dirty="0" smtClean="0"/>
              <a:t> </a:t>
            </a:r>
            <a:r>
              <a:rPr lang="en-GB" sz="1800" b="0" dirty="0" smtClean="0"/>
              <a:t>straddles </a:t>
            </a:r>
          </a:p>
          <a:p>
            <a:r>
              <a:rPr lang="en-GB" sz="1800" b="0" dirty="0" smtClean="0"/>
              <a:t> the bottom of the convection zone (Christensen-</a:t>
            </a:r>
            <a:r>
              <a:rPr lang="en-GB" sz="1800" b="0" dirty="0" err="1" smtClean="0"/>
              <a:t>Dalsgaard</a:t>
            </a:r>
            <a:r>
              <a:rPr lang="en-GB" sz="1800" b="0" dirty="0" smtClean="0"/>
              <a:t> &amp; Thompson (2007),</a:t>
            </a:r>
          </a:p>
          <a:p>
            <a:r>
              <a:rPr lang="en-GB" sz="1800" b="0" dirty="0" smtClean="0"/>
              <a:t> in the </a:t>
            </a:r>
            <a:r>
              <a:rPr lang="en-GB" sz="1800" dirty="0" err="1" smtClean="0"/>
              <a:t>Tachocline</a:t>
            </a:r>
            <a:r>
              <a:rPr lang="en-GB" sz="1800" dirty="0" smtClean="0"/>
              <a:t> Book</a:t>
            </a:r>
            <a:r>
              <a:rPr lang="en-GB" sz="1800" b="0" dirty="0" smtClean="0"/>
              <a:t>, &amp; refs including </a:t>
            </a:r>
            <a:r>
              <a:rPr lang="en-GB" sz="1800" b="0" dirty="0" err="1" smtClean="0"/>
              <a:t>Basu</a:t>
            </a:r>
            <a:r>
              <a:rPr lang="en-GB" sz="1800" b="0" dirty="0" smtClean="0"/>
              <a:t> &amp; </a:t>
            </a:r>
            <a:r>
              <a:rPr lang="en-GB" sz="1800" b="0" dirty="0" err="1" smtClean="0"/>
              <a:t>Antia</a:t>
            </a:r>
            <a:r>
              <a:rPr lang="en-GB" sz="1800" b="0" dirty="0" smtClean="0"/>
              <a:t> (2003).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822" y="1746064"/>
            <a:ext cx="888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(TST can be driven by a relatively small          . Even if the underlying stratified layers</a:t>
            </a:r>
          </a:p>
          <a:p>
            <a:r>
              <a:rPr lang="en-GB" sz="1800" b="0" dirty="0" smtClean="0"/>
              <a:t> span only ~ 10% of the total     , TST would inevitably switch on there.)</a:t>
            </a:r>
            <a:endParaRPr lang="en-GB" sz="1800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232507" y="1045019"/>
            <a:ext cx="8443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 </a:t>
            </a:r>
            <a:r>
              <a:rPr lang="en-GB" sz="1800" dirty="0" smtClean="0">
                <a:solidFill>
                  <a:srgbClr val="FF0000"/>
                </a:solidFill>
              </a:rPr>
              <a:t>TST </a:t>
            </a:r>
            <a:r>
              <a:rPr lang="en-GB" sz="1800" dirty="0" smtClean="0"/>
              <a:t>(</a:t>
            </a:r>
            <a:r>
              <a:rPr lang="en-US" sz="1800" dirty="0" err="1" smtClean="0"/>
              <a:t>Tayler-Spruit</a:t>
            </a:r>
            <a:r>
              <a:rPr lang="en-US" sz="1800" dirty="0" smtClean="0"/>
              <a:t> turbulence)</a:t>
            </a:r>
            <a:r>
              <a:rPr lang="en-GB" sz="1800" dirty="0" smtClean="0">
                <a:solidFill>
                  <a:srgbClr val="FF0000"/>
                </a:solidFill>
              </a:rPr>
              <a:t> must switch on </a:t>
            </a:r>
            <a:r>
              <a:rPr lang="en-GB" sz="1800" b="0" dirty="0" smtClean="0"/>
              <a:t>within the</a:t>
            </a:r>
          </a:p>
          <a:p>
            <a:r>
              <a:rPr lang="en-GB" sz="1800" b="0" dirty="0" smtClean="0"/>
              <a:t>  underlying stratified layers.  (This is a vertical-shear-driven dynamo turbulence.)</a:t>
            </a:r>
            <a:endParaRPr lang="en-GB" sz="18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428934" y="5637138"/>
            <a:ext cx="8755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Note constancy as well as </a:t>
            </a:r>
            <a:r>
              <a:rPr lang="en-US" sz="1800" dirty="0" smtClean="0">
                <a:solidFill>
                  <a:srgbClr val="FF0000"/>
                </a:solidFill>
              </a:rPr>
              <a:t>large magnitude of eddy viscosity</a:t>
            </a:r>
            <a:r>
              <a:rPr lang="en-US" sz="1800" b="0" dirty="0" smtClean="0"/>
              <a:t>        (solar </a:t>
            </a:r>
            <a:r>
              <a:rPr lang="en-US" sz="2000" dirty="0" smtClean="0">
                <a:solidFill>
                  <a:srgbClr val="D2A000"/>
                </a:solidFill>
              </a:rPr>
              <a:t>treacle</a:t>
            </a:r>
            <a:r>
              <a:rPr lang="en-US" sz="1800" b="0" dirty="0" smtClean="0"/>
              <a:t>).</a:t>
            </a:r>
            <a:endParaRPr lang="en-GB" sz="1800" b="0" dirty="0" smtClean="0"/>
          </a:p>
        </p:txBody>
      </p:sp>
      <p:pic>
        <p:nvPicPr>
          <p:cNvPr id="14" name="Picture 13" descr="tayler-kink-300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04152" y="2756100"/>
            <a:ext cx="3200400" cy="2127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2808513" y="2717098"/>
            <a:ext cx="365759" cy="2481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8824" y="2400679"/>
            <a:ext cx="439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Cartoon from </a:t>
            </a:r>
            <a:r>
              <a:rPr lang="en-US" sz="1800" b="0" dirty="0" err="1" smtClean="0"/>
              <a:t>Spruit</a:t>
            </a:r>
            <a:r>
              <a:rPr lang="en-US" sz="1800" b="0" dirty="0" smtClean="0"/>
              <a:t> 2002, </a:t>
            </a:r>
            <a:r>
              <a:rPr lang="en-US" sz="1800" b="0" i="1" dirty="0" smtClean="0"/>
              <a:t>A&amp;A</a:t>
            </a:r>
            <a:r>
              <a:rPr lang="en-US" sz="1800" b="0" dirty="0" smtClean="0"/>
              <a:t> </a:t>
            </a:r>
            <a:r>
              <a:rPr lang="en-US" sz="1800" dirty="0" smtClean="0"/>
              <a:t>381</a:t>
            </a:r>
            <a:r>
              <a:rPr lang="en-US" sz="1800" b="0" dirty="0" smtClean="0"/>
              <a:t>, 923:</a:t>
            </a:r>
            <a:endParaRPr lang="en-US" sz="1800" dirty="0" smtClean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8574" y="2556805"/>
            <a:ext cx="1405890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1918" y="3388045"/>
            <a:ext cx="268605" cy="26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6136" y="3319057"/>
            <a:ext cx="520065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4157" y="3366681"/>
            <a:ext cx="485775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84811" y="3426281"/>
            <a:ext cx="234315" cy="16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37005" y="4963911"/>
            <a:ext cx="881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Vertically (</a:t>
            </a:r>
            <a:r>
              <a:rPr lang="en-GB" sz="1800" b="0" dirty="0" err="1" smtClean="0"/>
              <a:t>tho</a:t>
            </a:r>
            <a:r>
              <a:rPr lang="en-GB" sz="1800" b="0" dirty="0" smtClean="0"/>
              <a:t>’ </a:t>
            </a:r>
            <a:r>
              <a:rPr lang="en-GB" sz="1800" i="1" dirty="0" smtClean="0"/>
              <a:t>not horizontally</a:t>
            </a:r>
            <a:r>
              <a:rPr lang="en-GB" sz="1800" b="0" dirty="0" smtClean="0"/>
              <a:t>) scale-separated. Eddies have </a:t>
            </a:r>
            <a:r>
              <a:rPr lang="en-GB" sz="1800" dirty="0" smtClean="0">
                <a:solidFill>
                  <a:srgbClr val="FF0000"/>
                </a:solidFill>
              </a:rPr>
              <a:t>plenty of headroom</a:t>
            </a:r>
          </a:p>
          <a:p>
            <a:r>
              <a:rPr lang="en-GB" sz="1800" b="0" dirty="0" smtClean="0"/>
              <a:t> over a wide range of plausible conditions.</a:t>
            </a:r>
            <a:endParaRPr lang="en-GB" sz="1800" b="0" dirty="0"/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4767943" y="2690949"/>
            <a:ext cx="15544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6296297" y="3357154"/>
            <a:ext cx="0" cy="3004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63999" y="5704842"/>
            <a:ext cx="375190" cy="307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54006" y="6041850"/>
            <a:ext cx="890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0" dirty="0" smtClean="0"/>
              <a:t>Horizontal field fluctuations are nearly out of phase, suggesting horizontal turbulent</a:t>
            </a:r>
          </a:p>
          <a:p>
            <a:pPr algn="r"/>
            <a:r>
              <a:rPr lang="en-US" sz="1800" b="0" dirty="0" smtClean="0"/>
              <a:t>Maxwell stresses </a:t>
            </a:r>
            <a:r>
              <a:rPr lang="en-US" sz="1800" dirty="0" smtClean="0">
                <a:solidFill>
                  <a:srgbClr val="FF0000"/>
                </a:solidFill>
              </a:rPr>
              <a:t>smaller than their formal order of magnitude</a:t>
            </a:r>
            <a:r>
              <a:rPr lang="en-US" sz="1800" b="0" dirty="0" smtClean="0"/>
              <a:t>.                      </a:t>
            </a:r>
            <a:endParaRPr lang="en-GB" sz="1800" b="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4483" y="1824885"/>
            <a:ext cx="591979" cy="240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3664" y="2100265"/>
            <a:ext cx="293370" cy="20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4878289"/>
            <a:ext cx="9143999" cy="1979711"/>
          </a:xfrm>
          <a:prstGeom prst="rect">
            <a:avLst/>
          </a:prstGeom>
          <a:solidFill>
            <a:srgbClr val="00B0F0">
              <a:alpha val="4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596573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879604" y="892629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Convective   overshoot    layer</a:t>
            </a:r>
            <a:endParaRPr lang="en-GB" dirty="0"/>
          </a:p>
        </p:txBody>
      </p:sp>
      <p:sp>
        <p:nvSpPr>
          <p:cNvPr id="7" name="Down Arrow 6"/>
          <p:cNvSpPr>
            <a:spLocks noChangeAspect="1"/>
          </p:cNvSpPr>
          <p:nvPr/>
        </p:nvSpPr>
        <p:spPr bwMode="auto">
          <a:xfrm>
            <a:off x="1436913" y="1001494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 bwMode="auto">
          <a:xfrm>
            <a:off x="3577776" y="995689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 bwMode="auto">
          <a:xfrm>
            <a:off x="5341262" y="1002946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Down Arrow 9"/>
          <p:cNvSpPr>
            <a:spLocks noChangeAspect="1"/>
          </p:cNvSpPr>
          <p:nvPr/>
        </p:nvSpPr>
        <p:spPr bwMode="auto">
          <a:xfrm>
            <a:off x="7351494" y="1008752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695" y="586245"/>
            <a:ext cx="2857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 bwMode="auto">
          <a:xfrm>
            <a:off x="0" y="5464630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0" y="4855030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91887" y="3570449"/>
            <a:ext cx="0" cy="493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99144" y="4049420"/>
            <a:ext cx="587828" cy="7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950690" y="3780910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r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(co-latitudinal distance)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420914" y="885374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59661" y="4818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pole</a:t>
            </a: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178524" y="13063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/>
              <a:t>M07 scenario: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8750662" y="920208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246331" y="43833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 latitude 50-60</a:t>
            </a:r>
            <a:r>
              <a:rPr lang="en-US" b="0" dirty="0" smtClean="0"/>
              <a:t>˚</a:t>
            </a:r>
            <a:r>
              <a:rPr lang="en-US" sz="1800" b="0" dirty="0" smtClean="0"/>
              <a:t>N</a:t>
            </a:r>
            <a:endParaRPr lang="en-GB" sz="18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188686" y="3149538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z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(vertical distance)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88495" y="4956629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Confinement layer</a:t>
            </a:r>
          </a:p>
        </p:txBody>
      </p:sp>
      <p:sp>
        <p:nvSpPr>
          <p:cNvPr id="35" name="Right Arrow 34"/>
          <p:cNvSpPr/>
          <p:nvPr/>
        </p:nvSpPr>
        <p:spPr bwMode="auto">
          <a:xfrm>
            <a:off x="5936343" y="1756229"/>
            <a:ext cx="1001486" cy="116114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4085769" y="1763487"/>
            <a:ext cx="834574" cy="9434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2423878" y="1756231"/>
            <a:ext cx="508008" cy="5805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7823198" y="1756229"/>
            <a:ext cx="1159836" cy="13321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10800000">
            <a:off x="5971176" y="4638796"/>
            <a:ext cx="1001486" cy="116114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0800000">
            <a:off x="4120602" y="4646054"/>
            <a:ext cx="834574" cy="9434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10800000">
            <a:off x="2510963" y="4664924"/>
            <a:ext cx="508008" cy="5805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10800000">
            <a:off x="7858031" y="4625733"/>
            <a:ext cx="1159836" cy="13321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Down Arrow 42"/>
          <p:cNvSpPr>
            <a:spLocks/>
          </p:cNvSpPr>
          <p:nvPr/>
        </p:nvSpPr>
        <p:spPr bwMode="auto">
          <a:xfrm>
            <a:off x="1432557" y="4720094"/>
            <a:ext cx="242316" cy="391363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Down Arrow 44"/>
          <p:cNvSpPr>
            <a:spLocks/>
          </p:cNvSpPr>
          <p:nvPr/>
        </p:nvSpPr>
        <p:spPr bwMode="auto">
          <a:xfrm>
            <a:off x="3573420" y="4714289"/>
            <a:ext cx="242316" cy="391363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Down Arrow 45"/>
          <p:cNvSpPr>
            <a:spLocks/>
          </p:cNvSpPr>
          <p:nvPr/>
        </p:nvSpPr>
        <p:spPr bwMode="auto">
          <a:xfrm>
            <a:off x="5336906" y="4721546"/>
            <a:ext cx="242316" cy="391363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Down Arrow 46"/>
          <p:cNvSpPr>
            <a:spLocks/>
          </p:cNvSpPr>
          <p:nvPr/>
        </p:nvSpPr>
        <p:spPr bwMode="auto">
          <a:xfrm>
            <a:off x="7347138" y="4727352"/>
            <a:ext cx="242316" cy="391363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76738" y="5602506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settling layer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409340" y="2452915"/>
            <a:ext cx="7569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Tayler</a:t>
            </a:r>
            <a:r>
              <a:rPr lang="en-US" dirty="0" smtClean="0"/>
              <a:t>-</a:t>
            </a:r>
            <a:r>
              <a:rPr lang="en-US" dirty="0" err="1" smtClean="0"/>
              <a:t>Spruit</a:t>
            </a:r>
            <a:r>
              <a:rPr lang="en-US" dirty="0" smtClean="0"/>
              <a:t>-turbulence layer (TSTL)</a:t>
            </a:r>
          </a:p>
          <a:p>
            <a:r>
              <a:rPr lang="en-US" dirty="0" smtClean="0"/>
              <a:t>                                 (solar treacle, shear invisible)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327958" y="6061165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latin typeface="Times New Roman" pitchFamily="18" charset="0"/>
                <a:cs typeface="Times New Roman" pitchFamily="18" charset="0"/>
              </a:rPr>
              <a:t>≠ 0;</a:t>
            </a:r>
            <a:endParaRPr lang="en-GB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6496" y="6117500"/>
            <a:ext cx="351473" cy="29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1211" y="6134238"/>
            <a:ext cx="842963" cy="26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5065700" y="607422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const.</a:t>
            </a:r>
            <a:endParaRPr lang="en-GB" sz="1800" b="0" dirty="0"/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505" y="6178459"/>
            <a:ext cx="21717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 bwMode="auto">
          <a:xfrm>
            <a:off x="2717074" y="117565"/>
            <a:ext cx="770709" cy="274320"/>
          </a:xfrm>
          <a:prstGeom prst="rect">
            <a:avLst/>
          </a:prstGeom>
          <a:solidFill>
            <a:srgbClr val="00B0F0">
              <a:alpha val="4705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513907" y="52252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= nonzero mean magnetic field</a:t>
            </a:r>
            <a:endParaRPr lang="en-GB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4878289"/>
            <a:ext cx="9143999" cy="1979711"/>
          </a:xfrm>
          <a:prstGeom prst="rect">
            <a:avLst/>
          </a:prstGeom>
          <a:solidFill>
            <a:srgbClr val="00B0F0">
              <a:alpha val="4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596573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Down Arrow 6"/>
          <p:cNvSpPr>
            <a:spLocks noChangeAspect="1"/>
          </p:cNvSpPr>
          <p:nvPr/>
        </p:nvSpPr>
        <p:spPr bwMode="auto">
          <a:xfrm>
            <a:off x="1436913" y="1001494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 bwMode="auto">
          <a:xfrm>
            <a:off x="3577776" y="995689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 bwMode="auto">
          <a:xfrm>
            <a:off x="5341262" y="1002946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Down Arrow 9"/>
          <p:cNvSpPr>
            <a:spLocks noChangeAspect="1"/>
          </p:cNvSpPr>
          <p:nvPr/>
        </p:nvSpPr>
        <p:spPr bwMode="auto">
          <a:xfrm>
            <a:off x="7351494" y="1008752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695" y="586245"/>
            <a:ext cx="2857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 bwMode="auto">
          <a:xfrm>
            <a:off x="0" y="5464630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0" y="4855030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91887" y="3570449"/>
            <a:ext cx="0" cy="493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99144" y="4049420"/>
            <a:ext cx="587828" cy="7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950690" y="3780910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r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(co-latitudinal distance)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420914" y="885374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59661" y="4818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pole</a:t>
            </a: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178524" y="13063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/>
              <a:t>M07 scenario: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8750662" y="920208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246331" y="43833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 latitude 50-60</a:t>
            </a:r>
            <a:r>
              <a:rPr lang="en-US" b="0" dirty="0" smtClean="0"/>
              <a:t>˚</a:t>
            </a:r>
            <a:r>
              <a:rPr lang="en-US" sz="1800" b="0" dirty="0" smtClean="0"/>
              <a:t>N</a:t>
            </a:r>
            <a:endParaRPr lang="en-GB" sz="18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188686" y="3149538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z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(vertical distance)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ight Arrow 34"/>
          <p:cNvSpPr/>
          <p:nvPr/>
        </p:nvSpPr>
        <p:spPr bwMode="auto">
          <a:xfrm>
            <a:off x="5936343" y="1756229"/>
            <a:ext cx="1001486" cy="116114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6" name="Right Arrow 35"/>
          <p:cNvSpPr/>
          <p:nvPr/>
        </p:nvSpPr>
        <p:spPr bwMode="auto">
          <a:xfrm>
            <a:off x="4085769" y="1763487"/>
            <a:ext cx="834574" cy="9434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Right Arrow 36"/>
          <p:cNvSpPr/>
          <p:nvPr/>
        </p:nvSpPr>
        <p:spPr bwMode="auto">
          <a:xfrm>
            <a:off x="2423878" y="1756231"/>
            <a:ext cx="508008" cy="5805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ight Arrow 37"/>
          <p:cNvSpPr/>
          <p:nvPr/>
        </p:nvSpPr>
        <p:spPr bwMode="auto">
          <a:xfrm>
            <a:off x="7823198" y="1756229"/>
            <a:ext cx="1159836" cy="13321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 rot="10800000">
            <a:off x="5971176" y="4638796"/>
            <a:ext cx="1001486" cy="116114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10800000">
            <a:off x="4120602" y="4646054"/>
            <a:ext cx="834574" cy="9434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10800000">
            <a:off x="2510963" y="4664924"/>
            <a:ext cx="508008" cy="5805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" name="Right Arrow 41"/>
          <p:cNvSpPr/>
          <p:nvPr/>
        </p:nvSpPr>
        <p:spPr bwMode="auto">
          <a:xfrm rot="10800000">
            <a:off x="7858031" y="4625733"/>
            <a:ext cx="1159836" cy="13321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Down Arrow 42"/>
          <p:cNvSpPr>
            <a:spLocks/>
          </p:cNvSpPr>
          <p:nvPr/>
        </p:nvSpPr>
        <p:spPr bwMode="auto">
          <a:xfrm>
            <a:off x="1432557" y="4720094"/>
            <a:ext cx="242316" cy="391363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5" name="Down Arrow 44"/>
          <p:cNvSpPr>
            <a:spLocks/>
          </p:cNvSpPr>
          <p:nvPr/>
        </p:nvSpPr>
        <p:spPr bwMode="auto">
          <a:xfrm>
            <a:off x="3573420" y="4714289"/>
            <a:ext cx="242316" cy="391363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6" name="Down Arrow 45"/>
          <p:cNvSpPr>
            <a:spLocks/>
          </p:cNvSpPr>
          <p:nvPr/>
        </p:nvSpPr>
        <p:spPr bwMode="auto">
          <a:xfrm>
            <a:off x="5336906" y="4721546"/>
            <a:ext cx="242316" cy="391363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7" name="Down Arrow 46"/>
          <p:cNvSpPr>
            <a:spLocks/>
          </p:cNvSpPr>
          <p:nvPr/>
        </p:nvSpPr>
        <p:spPr bwMode="auto">
          <a:xfrm>
            <a:off x="7347138" y="4727352"/>
            <a:ext cx="242316" cy="391363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327958" y="6061165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latin typeface="Times New Roman" pitchFamily="18" charset="0"/>
                <a:cs typeface="Times New Roman" pitchFamily="18" charset="0"/>
              </a:rPr>
              <a:t>≠ 0;</a:t>
            </a:r>
            <a:endParaRPr lang="en-GB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6496" y="6117500"/>
            <a:ext cx="351473" cy="29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1211" y="6134238"/>
            <a:ext cx="842963" cy="26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Box 54"/>
          <p:cNvSpPr txBox="1"/>
          <p:nvPr/>
        </p:nvSpPr>
        <p:spPr>
          <a:xfrm>
            <a:off x="5065700" y="607422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const.</a:t>
            </a:r>
            <a:endParaRPr lang="en-GB" sz="1800" b="0" dirty="0"/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505" y="6178459"/>
            <a:ext cx="21717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4820198" y="3265714"/>
            <a:ext cx="37006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Viscous stress constant in  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z</a:t>
            </a:r>
          </a:p>
          <a:p>
            <a:r>
              <a:rPr lang="en-US" sz="2000" b="0" dirty="0" smtClean="0"/>
              <a:t> until TST switches off here, for</a:t>
            </a:r>
          </a:p>
          <a:p>
            <a:r>
              <a:rPr lang="en-US" sz="2000" b="0" dirty="0" smtClean="0"/>
              <a:t> lack of headroom</a:t>
            </a:r>
            <a:endParaRPr lang="en-GB" sz="2000" b="0" dirty="0"/>
          </a:p>
        </p:txBody>
      </p:sp>
      <p:cxnSp>
        <p:nvCxnSpPr>
          <p:cNvPr id="54" name="Straight Arrow Connector 53"/>
          <p:cNvCxnSpPr/>
          <p:nvPr/>
        </p:nvCxnSpPr>
        <p:spPr bwMode="auto">
          <a:xfrm>
            <a:off x="7714343" y="3972563"/>
            <a:ext cx="18871" cy="87375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1409340" y="2452915"/>
            <a:ext cx="7569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Tayler</a:t>
            </a:r>
            <a:r>
              <a:rPr lang="en-US" dirty="0" smtClean="0"/>
              <a:t>-</a:t>
            </a:r>
            <a:r>
              <a:rPr lang="en-US" dirty="0" err="1" smtClean="0"/>
              <a:t>Spruit</a:t>
            </a:r>
            <a:r>
              <a:rPr lang="en-US" dirty="0" smtClean="0"/>
              <a:t>-turbulence layer (TSTL)</a:t>
            </a:r>
          </a:p>
          <a:p>
            <a:r>
              <a:rPr lang="en-US" dirty="0" smtClean="0"/>
              <a:t>                                 (solar treacle, shear invisible)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2717074" y="117565"/>
            <a:ext cx="770709" cy="274320"/>
          </a:xfrm>
          <a:prstGeom prst="rect">
            <a:avLst/>
          </a:prstGeom>
          <a:solidFill>
            <a:srgbClr val="00B0F0">
              <a:alpha val="4705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13907" y="52252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= nonzero mean magnetic field</a:t>
            </a:r>
            <a:endParaRPr lang="en-GB" sz="2000" b="0" dirty="0"/>
          </a:p>
        </p:txBody>
      </p:sp>
      <p:sp>
        <p:nvSpPr>
          <p:cNvPr id="58" name="TextBox 57"/>
          <p:cNvSpPr txBox="1"/>
          <p:nvPr/>
        </p:nvSpPr>
        <p:spPr>
          <a:xfrm>
            <a:off x="1879604" y="892629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Convective   overshoot    layer</a:t>
            </a:r>
            <a:endParaRPr lang="en-GB" dirty="0"/>
          </a:p>
        </p:txBody>
      </p:sp>
      <p:sp>
        <p:nvSpPr>
          <p:cNvPr id="60" name="TextBox 59"/>
          <p:cNvSpPr txBox="1"/>
          <p:nvPr/>
        </p:nvSpPr>
        <p:spPr>
          <a:xfrm>
            <a:off x="2988495" y="4956629"/>
            <a:ext cx="2869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Confinement layer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876738" y="5602506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settling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625602"/>
            <a:ext cx="9143999" cy="5776685"/>
          </a:xfrm>
          <a:prstGeom prst="rect">
            <a:avLst/>
          </a:prstGeom>
          <a:solidFill>
            <a:srgbClr val="00B0F0">
              <a:alpha val="4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596573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Down Arrow 6"/>
          <p:cNvSpPr>
            <a:spLocks noChangeAspect="1"/>
          </p:cNvSpPr>
          <p:nvPr/>
        </p:nvSpPr>
        <p:spPr bwMode="auto">
          <a:xfrm>
            <a:off x="1436913" y="1001494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 bwMode="auto">
          <a:xfrm>
            <a:off x="3577776" y="995689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 bwMode="auto">
          <a:xfrm>
            <a:off x="5341262" y="1002946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Down Arrow 9"/>
          <p:cNvSpPr>
            <a:spLocks noChangeAspect="1"/>
          </p:cNvSpPr>
          <p:nvPr/>
        </p:nvSpPr>
        <p:spPr bwMode="auto">
          <a:xfrm>
            <a:off x="7351494" y="1008752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695" y="586245"/>
            <a:ext cx="2857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 bwMode="auto">
          <a:xfrm>
            <a:off x="5936343" y="1756229"/>
            <a:ext cx="1001486" cy="116114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085769" y="1763487"/>
            <a:ext cx="834574" cy="9434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2423878" y="1756231"/>
            <a:ext cx="508008" cy="5805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7823198" y="1756229"/>
            <a:ext cx="1159836" cy="13321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0" y="5464630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91887" y="3570449"/>
            <a:ext cx="0" cy="493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99144" y="4049420"/>
            <a:ext cx="587828" cy="7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950690" y="3780910"/>
            <a:ext cx="315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r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(co-latitudinal distance,</a:t>
            </a:r>
          </a:p>
          <a:p>
            <a:r>
              <a:rPr lang="en-US" sz="2000" b="0" dirty="0" smtClean="0">
                <a:latin typeface="+mn-lt"/>
                <a:cs typeface="Times New Roman" pitchFamily="18" charset="0"/>
              </a:rPr>
              <a:t>                                  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420914" y="885374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59661" y="4818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pole</a:t>
            </a: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165461" y="13063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/>
              <a:t>New scenario: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8750662" y="920208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246331" y="43833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 latitude 50-60</a:t>
            </a:r>
            <a:r>
              <a:rPr lang="en-US" b="0" dirty="0" smtClean="0"/>
              <a:t>˚</a:t>
            </a:r>
            <a:r>
              <a:rPr lang="en-US" sz="1800" b="0" dirty="0" smtClean="0"/>
              <a:t>N</a:t>
            </a:r>
            <a:endParaRPr lang="en-GB" sz="18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188686" y="3149538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z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(vertical distance)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0661" y="599585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GB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1211" y="6134238"/>
            <a:ext cx="842963" cy="26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5065700" y="607422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const.</a:t>
            </a:r>
            <a:endParaRPr lang="en-GB" sz="1800" b="0" dirty="0"/>
          </a:p>
        </p:txBody>
      </p: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505" y="6178459"/>
            <a:ext cx="21717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1490" y="6126480"/>
            <a:ext cx="1117283" cy="26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9112" y="4249376"/>
            <a:ext cx="1760220" cy="32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1409340" y="2452915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Tayler</a:t>
            </a:r>
            <a:r>
              <a:rPr lang="en-US" dirty="0" smtClean="0"/>
              <a:t>-</a:t>
            </a:r>
            <a:r>
              <a:rPr lang="en-US" dirty="0" err="1" smtClean="0"/>
              <a:t>Spruit</a:t>
            </a:r>
            <a:r>
              <a:rPr lang="en-US" dirty="0" smtClean="0"/>
              <a:t>-turbulence layer (TSTL)</a:t>
            </a:r>
          </a:p>
          <a:p>
            <a:r>
              <a:rPr lang="en-US" dirty="0" smtClean="0"/>
              <a:t>                  (solar treacle, shear </a:t>
            </a:r>
            <a:r>
              <a:rPr lang="en-US" dirty="0" smtClean="0">
                <a:solidFill>
                  <a:srgbClr val="FF0000"/>
                </a:solidFill>
              </a:rPr>
              <a:t>probably</a:t>
            </a:r>
            <a:r>
              <a:rPr lang="en-US" dirty="0" smtClean="0"/>
              <a:t> invisible)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2717074" y="117565"/>
            <a:ext cx="770709" cy="274320"/>
          </a:xfrm>
          <a:prstGeom prst="rect">
            <a:avLst/>
          </a:prstGeom>
          <a:solidFill>
            <a:srgbClr val="00B0F0">
              <a:alpha val="4705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13907" y="52252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= nonzero mean magnetic field</a:t>
            </a:r>
            <a:endParaRPr lang="en-GB" sz="2000" b="0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2547256" y="6082936"/>
            <a:ext cx="1371601" cy="3439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79604" y="892629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Convective   overshoot    layer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2876738" y="5602506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settling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625602"/>
            <a:ext cx="9143999" cy="5776685"/>
          </a:xfrm>
          <a:prstGeom prst="rect">
            <a:avLst/>
          </a:prstGeom>
          <a:solidFill>
            <a:srgbClr val="00B0F0">
              <a:alpha val="4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596573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Down Arrow 6"/>
          <p:cNvSpPr>
            <a:spLocks noChangeAspect="1"/>
          </p:cNvSpPr>
          <p:nvPr/>
        </p:nvSpPr>
        <p:spPr bwMode="auto">
          <a:xfrm>
            <a:off x="1436913" y="1001494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 bwMode="auto">
          <a:xfrm>
            <a:off x="3577776" y="995689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 bwMode="auto">
          <a:xfrm>
            <a:off x="5341262" y="1002946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Down Arrow 9"/>
          <p:cNvSpPr>
            <a:spLocks noChangeAspect="1"/>
          </p:cNvSpPr>
          <p:nvPr/>
        </p:nvSpPr>
        <p:spPr bwMode="auto">
          <a:xfrm>
            <a:off x="7351494" y="1008752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695" y="586245"/>
            <a:ext cx="2857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 bwMode="auto">
          <a:xfrm>
            <a:off x="5936343" y="1756229"/>
            <a:ext cx="1001486" cy="116114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085769" y="1763487"/>
            <a:ext cx="834574" cy="9434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2423878" y="1756231"/>
            <a:ext cx="508008" cy="5805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7823198" y="1756229"/>
            <a:ext cx="1159836" cy="13321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0" y="5464630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91887" y="3570449"/>
            <a:ext cx="0" cy="493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99144" y="4049420"/>
            <a:ext cx="587828" cy="7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950690" y="3780910"/>
            <a:ext cx="315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r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(co-latitudinal distance,</a:t>
            </a:r>
          </a:p>
          <a:p>
            <a:r>
              <a:rPr lang="en-US" sz="2000" b="0" dirty="0" smtClean="0">
                <a:latin typeface="+mn-lt"/>
                <a:cs typeface="Times New Roman" pitchFamily="18" charset="0"/>
              </a:rPr>
              <a:t>                                  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420914" y="885374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59661" y="4818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pole</a:t>
            </a: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165461" y="13063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/>
              <a:t>New scenario: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8750662" y="920208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246331" y="43833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 latitude 50-60</a:t>
            </a:r>
            <a:r>
              <a:rPr lang="en-US" b="0" dirty="0" smtClean="0"/>
              <a:t>˚</a:t>
            </a:r>
            <a:r>
              <a:rPr lang="en-US" sz="1800" b="0" dirty="0" smtClean="0"/>
              <a:t>N</a:t>
            </a:r>
            <a:endParaRPr lang="en-GB" sz="18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188686" y="3149538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z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(vertical distance)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0661" y="599585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GB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1211" y="6134238"/>
            <a:ext cx="842963" cy="26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5065700" y="607422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const.</a:t>
            </a:r>
            <a:endParaRPr lang="en-GB" sz="1800" b="0" dirty="0"/>
          </a:p>
        </p:txBody>
      </p: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505" y="6178459"/>
            <a:ext cx="21717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1490" y="6126480"/>
            <a:ext cx="1117283" cy="26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9112" y="4249376"/>
            <a:ext cx="1760220" cy="32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2638697" y="1867989"/>
            <a:ext cx="427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 b="0" dirty="0" smtClean="0"/>
              <a:t> horizontal and confined only by TMFP</a:t>
            </a:r>
            <a:endParaRPr lang="en-GB" sz="1800" b="0" dirty="0"/>
          </a:p>
        </p:txBody>
      </p:sp>
      <p:sp>
        <p:nvSpPr>
          <p:cNvPr id="34" name="TextBox 33"/>
          <p:cNvSpPr txBox="1"/>
          <p:nvPr/>
        </p:nvSpPr>
        <p:spPr>
          <a:xfrm>
            <a:off x="1409340" y="2452915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Tayler</a:t>
            </a:r>
            <a:r>
              <a:rPr lang="en-US" dirty="0" smtClean="0"/>
              <a:t>-</a:t>
            </a:r>
            <a:r>
              <a:rPr lang="en-US" dirty="0" err="1" smtClean="0"/>
              <a:t>Spruit</a:t>
            </a:r>
            <a:r>
              <a:rPr lang="en-US" dirty="0" smtClean="0"/>
              <a:t>-turbulence layer (TSTL)</a:t>
            </a:r>
          </a:p>
          <a:p>
            <a:r>
              <a:rPr lang="en-US" dirty="0" smtClean="0"/>
              <a:t>                  (solar treacle, shear </a:t>
            </a:r>
            <a:r>
              <a:rPr lang="en-US" dirty="0" smtClean="0">
                <a:solidFill>
                  <a:srgbClr val="FF0000"/>
                </a:solidFill>
              </a:rPr>
              <a:t>probably</a:t>
            </a:r>
            <a:r>
              <a:rPr lang="en-US" dirty="0" smtClean="0"/>
              <a:t> invisible)</a:t>
            </a:r>
          </a:p>
        </p:txBody>
      </p:sp>
      <p:sp>
        <p:nvSpPr>
          <p:cNvPr id="35" name="Rectangle 34"/>
          <p:cNvSpPr/>
          <p:nvPr/>
        </p:nvSpPr>
        <p:spPr bwMode="auto">
          <a:xfrm>
            <a:off x="2717074" y="117565"/>
            <a:ext cx="770709" cy="274320"/>
          </a:xfrm>
          <a:prstGeom prst="rect">
            <a:avLst/>
          </a:prstGeom>
          <a:solidFill>
            <a:srgbClr val="00B0F0">
              <a:alpha val="4705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13907" y="52252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= nonzero mean magnetic field</a:t>
            </a:r>
            <a:endParaRPr lang="en-GB" sz="2000" b="0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2547256" y="6082936"/>
            <a:ext cx="1371601" cy="3439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879604" y="892629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Convective   overshoot    layer</a:t>
            </a:r>
            <a:endParaRPr lang="en-GB" dirty="0"/>
          </a:p>
        </p:txBody>
      </p:sp>
      <p:sp>
        <p:nvSpPr>
          <p:cNvPr id="40" name="TextBox 39"/>
          <p:cNvSpPr txBox="1"/>
          <p:nvPr/>
        </p:nvSpPr>
        <p:spPr>
          <a:xfrm>
            <a:off x="2876738" y="5602506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settling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625602"/>
            <a:ext cx="9143999" cy="5776685"/>
          </a:xfrm>
          <a:prstGeom prst="rect">
            <a:avLst/>
          </a:prstGeom>
          <a:solidFill>
            <a:srgbClr val="00B0F0">
              <a:alpha val="4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596573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Down Arrow 6"/>
          <p:cNvSpPr>
            <a:spLocks noChangeAspect="1"/>
          </p:cNvSpPr>
          <p:nvPr/>
        </p:nvSpPr>
        <p:spPr bwMode="auto">
          <a:xfrm>
            <a:off x="1436913" y="1001494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 bwMode="auto">
          <a:xfrm>
            <a:off x="3577776" y="995689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 bwMode="auto">
          <a:xfrm>
            <a:off x="5341262" y="1002946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Down Arrow 9"/>
          <p:cNvSpPr>
            <a:spLocks noChangeAspect="1"/>
          </p:cNvSpPr>
          <p:nvPr/>
        </p:nvSpPr>
        <p:spPr bwMode="auto">
          <a:xfrm>
            <a:off x="7351494" y="1008752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695" y="586245"/>
            <a:ext cx="2857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 bwMode="auto">
          <a:xfrm>
            <a:off x="5936343" y="1756229"/>
            <a:ext cx="1001486" cy="116114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085769" y="1763487"/>
            <a:ext cx="834574" cy="9434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2423878" y="1756231"/>
            <a:ext cx="508008" cy="5805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7823198" y="1756229"/>
            <a:ext cx="1159836" cy="13321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0" y="5464630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91887" y="3570449"/>
            <a:ext cx="0" cy="493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99144" y="4049420"/>
            <a:ext cx="587828" cy="7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950690" y="3780910"/>
            <a:ext cx="315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r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(co-latitudinal distance,</a:t>
            </a:r>
          </a:p>
          <a:p>
            <a:r>
              <a:rPr lang="en-US" sz="2000" b="0" dirty="0" smtClean="0">
                <a:latin typeface="+mn-lt"/>
                <a:cs typeface="Times New Roman" pitchFamily="18" charset="0"/>
              </a:rPr>
              <a:t>                                  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420914" y="885374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59661" y="4818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pole</a:t>
            </a: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165461" y="13063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/>
              <a:t>New scenario: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8750662" y="920208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246331" y="43833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 latitude 50-60</a:t>
            </a:r>
            <a:r>
              <a:rPr lang="en-US" b="0" dirty="0" smtClean="0"/>
              <a:t>˚</a:t>
            </a:r>
            <a:r>
              <a:rPr lang="en-US" sz="1800" b="0" dirty="0" smtClean="0"/>
              <a:t>N</a:t>
            </a:r>
            <a:endParaRPr lang="en-GB" sz="18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188686" y="3149538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z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(vertical distance)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0661" y="599585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GB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1211" y="6134238"/>
            <a:ext cx="842963" cy="26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5065700" y="607422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const.</a:t>
            </a:r>
            <a:endParaRPr lang="en-GB" sz="1800" b="0" dirty="0"/>
          </a:p>
        </p:txBody>
      </p: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505" y="6178459"/>
            <a:ext cx="21717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4820198" y="3265714"/>
            <a:ext cx="424346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Viscous stress hands torque over</a:t>
            </a:r>
          </a:p>
          <a:p>
            <a:r>
              <a:rPr lang="en-US" sz="2000" b="0" dirty="0" smtClean="0"/>
              <a:t> to horizontal Maxwell stresses, and</a:t>
            </a:r>
          </a:p>
          <a:p>
            <a:r>
              <a:rPr lang="en-US" sz="2000" b="0" dirty="0" smtClean="0"/>
              <a:t> goes smoothly to zero as bottom</a:t>
            </a:r>
          </a:p>
          <a:p>
            <a:r>
              <a:rPr lang="en-US" sz="2000" b="0" dirty="0" smtClean="0"/>
              <a:t> approached, switching off the TST</a:t>
            </a:r>
          </a:p>
          <a:p>
            <a:r>
              <a:rPr lang="en-US" sz="2000" b="0" dirty="0" smtClean="0"/>
              <a:t> by depriving it of shear.</a:t>
            </a: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1490" y="6126480"/>
            <a:ext cx="1117283" cy="26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9112" y="4249376"/>
            <a:ext cx="1760220" cy="32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2638697" y="1867989"/>
            <a:ext cx="427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 b="0" dirty="0" smtClean="0"/>
              <a:t> horizontal and confined only by TMFP</a:t>
            </a:r>
            <a:endParaRPr lang="en-GB" sz="1800" b="0" dirty="0"/>
          </a:p>
        </p:txBody>
      </p:sp>
      <p:sp>
        <p:nvSpPr>
          <p:cNvPr id="35" name="TextBox 34"/>
          <p:cNvSpPr txBox="1"/>
          <p:nvPr/>
        </p:nvSpPr>
        <p:spPr>
          <a:xfrm>
            <a:off x="1409340" y="2452915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Tayler</a:t>
            </a:r>
            <a:r>
              <a:rPr lang="en-US" dirty="0" smtClean="0"/>
              <a:t>-</a:t>
            </a:r>
            <a:r>
              <a:rPr lang="en-US" dirty="0" err="1" smtClean="0"/>
              <a:t>Spruit</a:t>
            </a:r>
            <a:r>
              <a:rPr lang="en-US" dirty="0" smtClean="0"/>
              <a:t>-turbulence layer (TSTL)</a:t>
            </a:r>
          </a:p>
          <a:p>
            <a:r>
              <a:rPr lang="en-US" dirty="0" smtClean="0"/>
              <a:t>                  (solar treacle, shear </a:t>
            </a:r>
            <a:r>
              <a:rPr lang="en-US" dirty="0" smtClean="0">
                <a:solidFill>
                  <a:srgbClr val="FF0000"/>
                </a:solidFill>
              </a:rPr>
              <a:t>probably</a:t>
            </a:r>
            <a:r>
              <a:rPr lang="en-US" dirty="0" smtClean="0"/>
              <a:t> invisible)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2717074" y="117565"/>
            <a:ext cx="770709" cy="274320"/>
          </a:xfrm>
          <a:prstGeom prst="rect">
            <a:avLst/>
          </a:prstGeom>
          <a:solidFill>
            <a:srgbClr val="00B0F0">
              <a:alpha val="4705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13907" y="52252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= nonzero mean magnetic field</a:t>
            </a:r>
            <a:endParaRPr lang="en-GB" sz="2000" b="0" dirty="0"/>
          </a:p>
        </p:txBody>
      </p:sp>
      <p:sp>
        <p:nvSpPr>
          <p:cNvPr id="37" name="Rectangle 36"/>
          <p:cNvSpPr/>
          <p:nvPr/>
        </p:nvSpPr>
        <p:spPr bwMode="auto">
          <a:xfrm>
            <a:off x="2547256" y="6082936"/>
            <a:ext cx="1371601" cy="3439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79604" y="892629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Convective   overshoot    layer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2876738" y="5602506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settling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1625602"/>
            <a:ext cx="9143999" cy="5776685"/>
          </a:xfrm>
          <a:prstGeom prst="rect">
            <a:avLst/>
          </a:prstGeom>
          <a:solidFill>
            <a:srgbClr val="00B0F0">
              <a:alpha val="4902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0" y="1596573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Down Arrow 6"/>
          <p:cNvSpPr>
            <a:spLocks noChangeAspect="1"/>
          </p:cNvSpPr>
          <p:nvPr/>
        </p:nvSpPr>
        <p:spPr bwMode="auto">
          <a:xfrm>
            <a:off x="1436913" y="1001494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Down Arrow 7"/>
          <p:cNvSpPr>
            <a:spLocks noChangeAspect="1"/>
          </p:cNvSpPr>
          <p:nvPr/>
        </p:nvSpPr>
        <p:spPr bwMode="auto">
          <a:xfrm>
            <a:off x="3577776" y="995689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Down Arrow 8"/>
          <p:cNvSpPr>
            <a:spLocks noChangeAspect="1"/>
          </p:cNvSpPr>
          <p:nvPr/>
        </p:nvSpPr>
        <p:spPr bwMode="auto">
          <a:xfrm>
            <a:off x="5341262" y="1002946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Down Arrow 9"/>
          <p:cNvSpPr>
            <a:spLocks noChangeAspect="1"/>
          </p:cNvSpPr>
          <p:nvPr/>
        </p:nvSpPr>
        <p:spPr bwMode="auto">
          <a:xfrm>
            <a:off x="7351494" y="1008752"/>
            <a:ext cx="242316" cy="489204"/>
          </a:xfrm>
          <a:prstGeom prst="down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3695" y="586245"/>
            <a:ext cx="2857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ight Arrow 12"/>
          <p:cNvSpPr/>
          <p:nvPr/>
        </p:nvSpPr>
        <p:spPr bwMode="auto">
          <a:xfrm>
            <a:off x="5936343" y="1756229"/>
            <a:ext cx="1001486" cy="116114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4085769" y="1763487"/>
            <a:ext cx="834574" cy="94342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2423878" y="1756231"/>
            <a:ext cx="508008" cy="58056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7823198" y="1756229"/>
            <a:ext cx="1159836" cy="133211"/>
          </a:xfrm>
          <a:prstGeom prst="rightArrow">
            <a:avLst/>
          </a:prstGeom>
          <a:solidFill>
            <a:srgbClr val="007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0" y="5464630"/>
            <a:ext cx="9144000" cy="145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V="1">
            <a:off x="391887" y="3570449"/>
            <a:ext cx="0" cy="493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99144" y="4049420"/>
            <a:ext cx="587828" cy="7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950690" y="3780910"/>
            <a:ext cx="31582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r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(co-latitudinal distance,</a:t>
            </a:r>
          </a:p>
          <a:p>
            <a:r>
              <a:rPr lang="en-US" sz="2000" b="0" dirty="0" smtClean="0">
                <a:latin typeface="+mn-lt"/>
                <a:cs typeface="Times New Roman" pitchFamily="18" charset="0"/>
              </a:rPr>
              <a:t>                                  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420914" y="885374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59661" y="48187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pole</a:t>
            </a:r>
            <a:endParaRPr lang="en-GB" sz="1800" b="0" dirty="0"/>
          </a:p>
        </p:txBody>
      </p:sp>
      <p:sp>
        <p:nvSpPr>
          <p:cNvPr id="27" name="TextBox 26"/>
          <p:cNvSpPr txBox="1"/>
          <p:nvPr/>
        </p:nvSpPr>
        <p:spPr>
          <a:xfrm>
            <a:off x="165461" y="13063"/>
            <a:ext cx="1810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/>
              <a:t>New scenario: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8750662" y="920208"/>
            <a:ext cx="0" cy="3628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7246331" y="438330"/>
            <a:ext cx="1915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 latitude 50-60</a:t>
            </a:r>
            <a:r>
              <a:rPr lang="en-US" b="0" dirty="0" smtClean="0"/>
              <a:t>˚</a:t>
            </a:r>
            <a:r>
              <a:rPr lang="en-US" sz="1800" b="0" dirty="0" smtClean="0"/>
              <a:t>N</a:t>
            </a:r>
            <a:endParaRPr lang="en-GB" sz="1800" b="0" dirty="0"/>
          </a:p>
        </p:txBody>
      </p:sp>
      <p:sp>
        <p:nvSpPr>
          <p:cNvPr id="32" name="TextBox 31"/>
          <p:cNvSpPr txBox="1"/>
          <p:nvPr/>
        </p:nvSpPr>
        <p:spPr>
          <a:xfrm>
            <a:off x="188686" y="3149538"/>
            <a:ext cx="2678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z  </a:t>
            </a:r>
            <a:r>
              <a:rPr lang="en-US" sz="2000" b="0" dirty="0" smtClean="0">
                <a:latin typeface="+mn-lt"/>
                <a:cs typeface="Times New Roman" pitchFamily="18" charset="0"/>
              </a:rPr>
              <a:t>(vertical distance)</a:t>
            </a:r>
            <a:r>
              <a:rPr lang="en-US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b="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670661" y="599585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en-GB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61211" y="6134238"/>
            <a:ext cx="842963" cy="265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TextBox 44"/>
          <p:cNvSpPr txBox="1"/>
          <p:nvPr/>
        </p:nvSpPr>
        <p:spPr>
          <a:xfrm>
            <a:off x="5065700" y="607422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const.</a:t>
            </a:r>
            <a:endParaRPr lang="en-GB" sz="1800" b="0" dirty="0"/>
          </a:p>
        </p:txBody>
      </p:sp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505" y="6178459"/>
            <a:ext cx="21717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47"/>
          <p:cNvSpPr txBox="1"/>
          <p:nvPr/>
        </p:nvSpPr>
        <p:spPr>
          <a:xfrm>
            <a:off x="4820198" y="3265714"/>
            <a:ext cx="424346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Viscous stress hands torque over</a:t>
            </a:r>
          </a:p>
          <a:p>
            <a:r>
              <a:rPr lang="en-US" sz="2000" b="0" dirty="0" smtClean="0"/>
              <a:t> to horizontal Maxwell stresses, and</a:t>
            </a:r>
          </a:p>
          <a:p>
            <a:r>
              <a:rPr lang="en-US" sz="2000" b="0" dirty="0" smtClean="0"/>
              <a:t> goes smoothly to zero as bottom</a:t>
            </a:r>
          </a:p>
          <a:p>
            <a:r>
              <a:rPr lang="en-US" sz="2000" b="0" dirty="0" smtClean="0"/>
              <a:t> approached, switching off the TST</a:t>
            </a:r>
          </a:p>
          <a:p>
            <a:r>
              <a:rPr lang="en-US" sz="2000" b="0" dirty="0" smtClean="0"/>
              <a:t> by depriving it of shear.</a:t>
            </a:r>
          </a:p>
          <a:p>
            <a:r>
              <a:rPr lang="en-US" sz="2000" b="0" dirty="0" smtClean="0"/>
              <a:t>Consider the simplest model that</a:t>
            </a:r>
          </a:p>
          <a:p>
            <a:r>
              <a:rPr lang="en-US" sz="2000" b="0" dirty="0" smtClean="0"/>
              <a:t>can describe such a handover:</a:t>
            </a: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31490" y="6126480"/>
            <a:ext cx="1117283" cy="269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99112" y="4249376"/>
            <a:ext cx="1760220" cy="32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2638697" y="1867989"/>
            <a:ext cx="427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800" b="0" dirty="0" smtClean="0"/>
              <a:t> horizontal and confined only by TMFP</a:t>
            </a:r>
            <a:endParaRPr lang="en-GB" sz="1800" b="0" dirty="0"/>
          </a:p>
        </p:txBody>
      </p:sp>
      <p:sp>
        <p:nvSpPr>
          <p:cNvPr id="35" name="TextBox 34"/>
          <p:cNvSpPr txBox="1"/>
          <p:nvPr/>
        </p:nvSpPr>
        <p:spPr>
          <a:xfrm>
            <a:off x="1409340" y="2452915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Tayler</a:t>
            </a:r>
            <a:r>
              <a:rPr lang="en-US" dirty="0" smtClean="0"/>
              <a:t>-</a:t>
            </a:r>
            <a:r>
              <a:rPr lang="en-US" dirty="0" err="1" smtClean="0"/>
              <a:t>Spruit</a:t>
            </a:r>
            <a:r>
              <a:rPr lang="en-US" dirty="0" smtClean="0"/>
              <a:t>-turbulence layer (TSTL)</a:t>
            </a:r>
          </a:p>
          <a:p>
            <a:r>
              <a:rPr lang="en-US" dirty="0" smtClean="0"/>
              <a:t>                  (solar treacle, shear </a:t>
            </a:r>
            <a:r>
              <a:rPr lang="en-US" dirty="0" smtClean="0">
                <a:solidFill>
                  <a:srgbClr val="FF0000"/>
                </a:solidFill>
              </a:rPr>
              <a:t>probably</a:t>
            </a:r>
            <a:r>
              <a:rPr lang="en-US" dirty="0" smtClean="0"/>
              <a:t> invisible)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2717074" y="117565"/>
            <a:ext cx="770709" cy="274320"/>
          </a:xfrm>
          <a:prstGeom prst="rect">
            <a:avLst/>
          </a:prstGeom>
          <a:solidFill>
            <a:srgbClr val="00B0F0">
              <a:alpha val="4705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513907" y="52252"/>
            <a:ext cx="369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= nonzero mean magnetic field</a:t>
            </a:r>
            <a:endParaRPr lang="en-GB" sz="2000" b="0" dirty="0"/>
          </a:p>
        </p:txBody>
      </p:sp>
      <p:sp>
        <p:nvSpPr>
          <p:cNvPr id="37" name="Rectangle 36"/>
          <p:cNvSpPr/>
          <p:nvPr/>
        </p:nvSpPr>
        <p:spPr bwMode="auto">
          <a:xfrm>
            <a:off x="2547256" y="6082936"/>
            <a:ext cx="1371601" cy="3439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79604" y="892629"/>
            <a:ext cx="4714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Convective   overshoot    layer</a:t>
            </a:r>
            <a:endParaRPr lang="en-GB" dirty="0"/>
          </a:p>
        </p:txBody>
      </p:sp>
      <p:sp>
        <p:nvSpPr>
          <p:cNvPr id="41" name="TextBox 40"/>
          <p:cNvSpPr txBox="1"/>
          <p:nvPr/>
        </p:nvSpPr>
        <p:spPr>
          <a:xfrm>
            <a:off x="2876738" y="5602506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Helium settling layer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twisted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6531104" y="2347618"/>
            <a:ext cx="2539683" cy="1899683"/>
          </a:xfrm>
          <a:prstGeom prst="rect">
            <a:avLst/>
          </a:prstGeom>
        </p:spPr>
      </p:pic>
      <p:pic>
        <p:nvPicPr>
          <p:cNvPr id="3" name="Picture 2" descr="omega-profi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56363" y="1653112"/>
            <a:ext cx="3104388" cy="36484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634" y="924884"/>
            <a:ext cx="642366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5422" y="1468898"/>
            <a:ext cx="266890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919" y="427538"/>
            <a:ext cx="3188970" cy="26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1328" y="1517606"/>
            <a:ext cx="1811655" cy="30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 bwMode="auto">
          <a:xfrm flipH="1" flipV="1">
            <a:off x="5081451" y="1410789"/>
            <a:ext cx="26126" cy="7445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71258" y="1374185"/>
            <a:ext cx="205740" cy="17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 bwMode="auto">
          <a:xfrm>
            <a:off x="6649002" y="1658977"/>
            <a:ext cx="78377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1270" y="2156597"/>
            <a:ext cx="426910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650366" y="2076991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 (horizontal and unidirectional)</a:t>
            </a:r>
            <a:endParaRPr lang="en-GB" sz="1800" b="0" dirty="0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552" y="2549577"/>
            <a:ext cx="2983230" cy="30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7759377" y="2799733"/>
            <a:ext cx="0" cy="493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V="1">
            <a:off x="7766634" y="3278704"/>
            <a:ext cx="587828" cy="7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437148" y="3162565"/>
            <a:ext cx="142875" cy="19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05625" y="2533098"/>
            <a:ext cx="1428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97771" y="991553"/>
            <a:ext cx="1034415" cy="29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6688182" y="888274"/>
            <a:ext cx="25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,</a:t>
            </a:r>
            <a:endParaRPr lang="en-GB" sz="2000" b="0" dirty="0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5785" y="3381620"/>
            <a:ext cx="5623941" cy="61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63179" y="2919940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Then the </a:t>
            </a:r>
            <a:r>
              <a:rPr lang="en-US" sz="1800" b="0" dirty="0" err="1" smtClean="0"/>
              <a:t>linearized</a:t>
            </a:r>
            <a:r>
              <a:rPr lang="en-US" sz="1800" b="0" dirty="0" smtClean="0"/>
              <a:t> induction </a:t>
            </a:r>
            <a:r>
              <a:rPr lang="en-US" sz="1800" b="0" dirty="0" err="1" smtClean="0"/>
              <a:t>eqn</a:t>
            </a:r>
            <a:r>
              <a:rPr lang="en-US" sz="1800" b="0" dirty="0" smtClean="0"/>
              <a:t> is</a:t>
            </a:r>
            <a:endParaRPr lang="en-GB" sz="1800" b="0" dirty="0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04676" y="3932462"/>
            <a:ext cx="1295400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9" name="Straight Arrow Connector 28"/>
          <p:cNvCxnSpPr/>
          <p:nvPr/>
        </p:nvCxnSpPr>
        <p:spPr bwMode="auto">
          <a:xfrm flipH="1" flipV="1">
            <a:off x="4224297" y="3847784"/>
            <a:ext cx="416859" cy="1882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185" y="4138484"/>
            <a:ext cx="6264783" cy="135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88995" y="2559096"/>
            <a:ext cx="2846070" cy="29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36"/>
          <p:cNvSpPr/>
          <p:nvPr/>
        </p:nvSpPr>
        <p:spPr bwMode="auto">
          <a:xfrm>
            <a:off x="2063931" y="888274"/>
            <a:ext cx="613955" cy="418012"/>
          </a:xfrm>
          <a:prstGeom prst="rect">
            <a:avLst/>
          </a:prstGeom>
          <a:solidFill>
            <a:srgbClr val="F5FBA3">
              <a:alpha val="50196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5029199" y="2490651"/>
            <a:ext cx="478976" cy="418012"/>
          </a:xfrm>
          <a:prstGeom prst="rect">
            <a:avLst/>
          </a:prstGeom>
          <a:solidFill>
            <a:srgbClr val="F5FBA3">
              <a:alpha val="45882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477316" y="5444763"/>
            <a:ext cx="866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540036" y="5638393"/>
            <a:ext cx="5491163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hape 45"/>
          <p:cNvCxnSpPr>
            <a:cxnSpLocks noChangeAspect="1"/>
          </p:cNvCxnSpPr>
          <p:nvPr/>
        </p:nvCxnSpPr>
        <p:spPr bwMode="auto">
          <a:xfrm rot="300000" flipV="1">
            <a:off x="3383280" y="5264330"/>
            <a:ext cx="287383" cy="3865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973723" y="5424626"/>
            <a:ext cx="44291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595520" y="4368842"/>
            <a:ext cx="23002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515781" y="4379592"/>
            <a:ext cx="809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911046" y="4372384"/>
            <a:ext cx="76200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156756" y="5684912"/>
            <a:ext cx="24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Depth scale of TSTL :</a:t>
            </a:r>
            <a:endParaRPr lang="en-GB" sz="1800" b="0" dirty="0"/>
          </a:p>
        </p:txBody>
      </p:sp>
      <p:cxnSp>
        <p:nvCxnSpPr>
          <p:cNvPr id="60" name="Straight Arrow Connector 59"/>
          <p:cNvCxnSpPr/>
          <p:nvPr/>
        </p:nvCxnSpPr>
        <p:spPr bwMode="auto">
          <a:xfrm flipH="1">
            <a:off x="2325184" y="744583"/>
            <a:ext cx="1358537" cy="2351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3657600" y="548640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dimensionless</a:t>
            </a:r>
            <a:endParaRPr lang="en-GB" sz="1600" b="0" dirty="0"/>
          </a:p>
        </p:txBody>
      </p:sp>
      <p:pic>
        <p:nvPicPr>
          <p:cNvPr id="62" name="Picture 2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48195" y="6037085"/>
            <a:ext cx="8677942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Picture 29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38935" y="6437542"/>
            <a:ext cx="4421505" cy="28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Picture 30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309908" y="6442845"/>
            <a:ext cx="2320766" cy="29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4663438" y="6401880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 cf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612574" y="6439988"/>
            <a:ext cx="104503" cy="28738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5024845" y="5573485"/>
            <a:ext cx="1454332" cy="3439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1" y="315553"/>
            <a:ext cx="8677942" cy="37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997" y="820514"/>
            <a:ext cx="4421505" cy="28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2970" y="825817"/>
            <a:ext cx="2320766" cy="29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6500" y="784852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1800" b="0" dirty="0" smtClean="0">
                <a:latin typeface="Times New Roman" pitchFamily="18" charset="0"/>
                <a:cs typeface="Times New Roman" pitchFamily="18" charset="0"/>
              </a:rPr>
              <a:t> cf</a:t>
            </a:r>
            <a:r>
              <a:rPr lang="en-US" sz="1600" b="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16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0051" y="2519909"/>
            <a:ext cx="1605915" cy="29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0532" y="2136323"/>
            <a:ext cx="1703070" cy="29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5420" y="5614579"/>
            <a:ext cx="2851785" cy="30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4057" y="3426010"/>
            <a:ext cx="545877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341" y="2873289"/>
            <a:ext cx="5043869" cy="508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 bwMode="auto">
          <a:xfrm>
            <a:off x="2625636" y="822960"/>
            <a:ext cx="104503" cy="28738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0303" y="1213487"/>
            <a:ext cx="4851083" cy="32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300446" y="1658984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Dimensionless equations are</a:t>
            </a:r>
            <a:endParaRPr lang="en-GB" sz="1800" b="0" dirty="0"/>
          </a:p>
        </p:txBody>
      </p:sp>
      <p:sp>
        <p:nvSpPr>
          <p:cNvPr id="19" name="TextBox 18"/>
          <p:cNvSpPr txBox="1"/>
          <p:nvPr/>
        </p:nvSpPr>
        <p:spPr>
          <a:xfrm>
            <a:off x="5064034" y="2098769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(torque balance)</a:t>
            </a:r>
            <a:endParaRPr lang="en-GB" sz="1800" b="0" dirty="0"/>
          </a:p>
        </p:txBody>
      </p:sp>
      <p:sp>
        <p:nvSpPr>
          <p:cNvPr id="20" name="TextBox 19"/>
          <p:cNvSpPr txBox="1"/>
          <p:nvPr/>
        </p:nvSpPr>
        <p:spPr>
          <a:xfrm>
            <a:off x="5072740" y="246017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(induction </a:t>
            </a:r>
            <a:r>
              <a:rPr lang="en-US" sz="1800" b="0" dirty="0" err="1" smtClean="0"/>
              <a:t>eqn</a:t>
            </a:r>
            <a:r>
              <a:rPr lang="en-US" sz="1800" b="0" dirty="0" smtClean="0"/>
              <a:t>)</a:t>
            </a:r>
            <a:endParaRPr lang="en-GB" sz="1800" b="0" dirty="0"/>
          </a:p>
        </p:txBody>
      </p:sp>
      <p:sp>
        <p:nvSpPr>
          <p:cNvPr id="21" name="TextBox 20"/>
          <p:cNvSpPr txBox="1"/>
          <p:nvPr/>
        </p:nvSpPr>
        <p:spPr>
          <a:xfrm>
            <a:off x="3500844" y="13063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 cf. M07 (!)</a:t>
            </a:r>
            <a:endParaRPr lang="en-GB" sz="1400" b="0" dirty="0"/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3226525" y="195942"/>
            <a:ext cx="352697" cy="182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9636" y="3846200"/>
            <a:ext cx="7365683" cy="848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 bwMode="auto">
          <a:xfrm>
            <a:off x="7262949" y="3892731"/>
            <a:ext cx="653143" cy="2351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29524" y="3631475"/>
            <a:ext cx="1705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(in the above case)</a:t>
            </a:r>
            <a:endParaRPr lang="en-GB" sz="1400" b="0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 flipH="1">
            <a:off x="7354388" y="3879669"/>
            <a:ext cx="156754" cy="26125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00442" y="4885504"/>
            <a:ext cx="895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Main weakness</a:t>
            </a:r>
            <a:r>
              <a:rPr lang="en-US" sz="1800" dirty="0" smtClean="0"/>
              <a:t>:</a:t>
            </a:r>
            <a:r>
              <a:rPr lang="en-US" sz="1800" b="0" dirty="0" smtClean="0"/>
              <a:t> windup usually too strong for the induction </a:t>
            </a:r>
            <a:r>
              <a:rPr lang="en-US" sz="1800" b="0" dirty="0" err="1" smtClean="0"/>
              <a:t>eqn</a:t>
            </a:r>
            <a:r>
              <a:rPr lang="en-US" sz="1800" b="0" dirty="0" smtClean="0"/>
              <a:t> to be </a:t>
            </a:r>
            <a:r>
              <a:rPr lang="en-US" sz="1800" b="0" dirty="0" err="1" smtClean="0"/>
              <a:t>linearized</a:t>
            </a:r>
            <a:r>
              <a:rPr lang="en-US" sz="1800" b="0" dirty="0" smtClean="0"/>
              <a:t>,</a:t>
            </a:r>
            <a:r>
              <a:rPr lang="en-GB" sz="1800" b="0" dirty="0" smtClean="0"/>
              <a:t> </a:t>
            </a:r>
            <a:r>
              <a:rPr lang="en-GB" sz="1800" b="0" dirty="0" smtClean="0">
                <a:latin typeface="Times New Roman" pitchFamily="18" charset="0"/>
                <a:cs typeface="Times New Roman" pitchFamily="18" charset="0"/>
              </a:rPr>
              <a:t>so</a:t>
            </a:r>
            <a:endParaRPr lang="en-US" sz="1800" b="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3441" y="5250570"/>
            <a:ext cx="6015038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34"/>
          <p:cNvSpPr/>
          <p:nvPr/>
        </p:nvSpPr>
        <p:spPr bwMode="auto">
          <a:xfrm>
            <a:off x="5238206" y="5525589"/>
            <a:ext cx="718457" cy="457200"/>
          </a:xfrm>
          <a:prstGeom prst="rect">
            <a:avLst/>
          </a:prstGeom>
          <a:solidFill>
            <a:srgbClr val="FFFF00">
              <a:alpha val="45098"/>
            </a:srgb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2886891" y="5564777"/>
            <a:ext cx="3108960" cy="43107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3783874" y="3378925"/>
            <a:ext cx="2211978" cy="3439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4949" y="6126480"/>
            <a:ext cx="6155531" cy="251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5122395" y="6367645"/>
            <a:ext cx="396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(layer a bit deeper, field a bit weaker)</a:t>
            </a:r>
            <a:endParaRPr lang="en-GB" sz="1800" b="0" dirty="0"/>
          </a:p>
        </p:txBody>
      </p:sp>
      <p:sp>
        <p:nvSpPr>
          <p:cNvPr id="42" name="Rectangle 41"/>
          <p:cNvSpPr/>
          <p:nvPr/>
        </p:nvSpPr>
        <p:spPr bwMode="auto">
          <a:xfrm>
            <a:off x="6174377" y="3483428"/>
            <a:ext cx="653143" cy="23513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40952" y="3222172"/>
            <a:ext cx="2252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(normalized shear stress)</a:t>
            </a:r>
            <a:endParaRPr lang="en-GB" sz="1400" b="0" dirty="0"/>
          </a:p>
        </p:txBody>
      </p:sp>
      <p:cxnSp>
        <p:nvCxnSpPr>
          <p:cNvPr id="44" name="Straight Arrow Connector 43"/>
          <p:cNvCxnSpPr/>
          <p:nvPr/>
        </p:nvCxnSpPr>
        <p:spPr bwMode="auto">
          <a:xfrm flipH="1">
            <a:off x="5969726" y="3483429"/>
            <a:ext cx="452844" cy="4093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679857"/>
            <a:ext cx="7772400" cy="1470025"/>
          </a:xfrm>
        </p:spPr>
        <p:txBody>
          <a:bodyPr/>
          <a:lstStyle/>
          <a:p>
            <a:r>
              <a:rPr lang="en-US" sz="4000" b="1" dirty="0" smtClean="0"/>
              <a:t>The solar </a:t>
            </a:r>
            <a:r>
              <a:rPr lang="en-US" sz="4000" b="1" dirty="0" err="1" smtClean="0"/>
              <a:t>tachocline</a:t>
            </a:r>
            <a:r>
              <a:rPr lang="en-US" sz="4000" b="1" dirty="0" smtClean="0"/>
              <a:t>: a big open question</a:t>
            </a:r>
            <a:endParaRPr lang="en-US" sz="4000" b="1" dirty="0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06285" y="2194332"/>
            <a:ext cx="6553200" cy="1001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FF3300"/>
                </a:solidFill>
              </a:rPr>
              <a:t>Is the high-latitude, sub-convective</a:t>
            </a:r>
          </a:p>
          <a:p>
            <a:pPr>
              <a:lnSpc>
                <a:spcPct val="90000"/>
              </a:lnSpc>
            </a:pPr>
            <a:r>
              <a:rPr lang="en-GB" sz="2800" b="1" dirty="0" err="1" smtClean="0">
                <a:solidFill>
                  <a:srgbClr val="FF3300"/>
                </a:solidFill>
              </a:rPr>
              <a:t>tachocline</a:t>
            </a:r>
            <a:r>
              <a:rPr lang="en-GB" sz="2800" b="1" dirty="0" smtClean="0">
                <a:solidFill>
                  <a:srgbClr val="FF3300"/>
                </a:solidFill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</a:rPr>
              <a:t>invisible</a:t>
            </a:r>
            <a:r>
              <a:rPr lang="en-GB" sz="2800" b="1" dirty="0" smtClean="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317" y="261261"/>
            <a:ext cx="4495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/>
              <a:t>Oxford July 2018: meeting for John </a:t>
            </a:r>
            <a:r>
              <a:rPr lang="en-GB" sz="1600" b="0" dirty="0" err="1" smtClean="0"/>
              <a:t>Papaloizou</a:t>
            </a:r>
            <a:endParaRPr lang="en-GB" sz="16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304799" y="3105330"/>
            <a:ext cx="85039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 smtClean="0"/>
              <a:t>       I proposed that it </a:t>
            </a:r>
            <a:r>
              <a:rPr lang="en-GB" sz="2000" i="1" dirty="0" smtClean="0">
                <a:solidFill>
                  <a:srgbClr val="FF0000"/>
                </a:solidFill>
              </a:rPr>
              <a:t>is</a:t>
            </a:r>
            <a:r>
              <a:rPr lang="en-GB" sz="2000" b="0" dirty="0" smtClean="0"/>
              <a:t> invisible in 2007 (see my chapter in </a:t>
            </a:r>
            <a:r>
              <a:rPr lang="en-GB" sz="2000" dirty="0" smtClean="0"/>
              <a:t>The Solar</a:t>
            </a:r>
          </a:p>
          <a:p>
            <a:r>
              <a:rPr lang="en-GB" sz="2000" dirty="0" smtClean="0"/>
              <a:t>          </a:t>
            </a:r>
            <a:r>
              <a:rPr lang="en-GB" sz="2000" dirty="0" err="1" smtClean="0"/>
              <a:t>Tachocline</a:t>
            </a:r>
            <a:r>
              <a:rPr lang="en-GB" sz="2000" b="0" dirty="0" smtClean="0"/>
              <a:t>, ed. Hughes, </a:t>
            </a:r>
            <a:r>
              <a:rPr lang="en-GB" sz="2000" b="0" dirty="0" err="1" smtClean="0"/>
              <a:t>Rosner</a:t>
            </a:r>
            <a:r>
              <a:rPr lang="en-GB" sz="2000" b="0" dirty="0" smtClean="0"/>
              <a:t> &amp; Weiss </a:t>
            </a:r>
            <a:r>
              <a:rPr lang="en-GB" sz="2000" dirty="0" smtClean="0">
                <a:solidFill>
                  <a:srgbClr val="FF0000"/>
                </a:solidFill>
              </a:rPr>
              <a:t>(paperback)</a:t>
            </a:r>
            <a:r>
              <a:rPr lang="en-GB" sz="2000" b="0" dirty="0" smtClean="0"/>
              <a:t>  </a:t>
            </a:r>
            <a:r>
              <a:rPr lang="en-GB" sz="1800" b="0" dirty="0" smtClean="0"/>
              <a:t>– </a:t>
            </a:r>
            <a:r>
              <a:rPr lang="en-GB" sz="2000" b="0" dirty="0" smtClean="0"/>
              <a:t> “M07”</a:t>
            </a:r>
          </a:p>
          <a:p>
            <a:r>
              <a:rPr lang="en-GB" sz="2000" b="0" dirty="0" smtClean="0"/>
              <a:t>           hereafter  </a:t>
            </a:r>
            <a:r>
              <a:rPr lang="en-GB" sz="1800" b="0" dirty="0" smtClean="0"/>
              <a:t>–</a:t>
            </a:r>
            <a:r>
              <a:rPr lang="en-GB" sz="2000" b="0" dirty="0" smtClean="0"/>
              <a:t>  </a:t>
            </a:r>
            <a:r>
              <a:rPr lang="en-GB" sz="2000" b="0" i="1" dirty="0" smtClean="0"/>
              <a:t>q.v.</a:t>
            </a:r>
            <a:r>
              <a:rPr lang="en-GB" sz="2000" b="0" dirty="0" smtClean="0"/>
              <a:t> for scientific background, and typical numbers.</a:t>
            </a:r>
          </a:p>
          <a:p>
            <a:r>
              <a:rPr lang="en-GB" sz="2000" b="0" dirty="0" smtClean="0"/>
              <a:t>        See also Wood &amp; </a:t>
            </a:r>
            <a:r>
              <a:rPr lang="en-GB" sz="2000" b="0" dirty="0" err="1" smtClean="0"/>
              <a:t>McI</a:t>
            </a:r>
            <a:r>
              <a:rPr lang="en-GB" sz="2000" b="0" dirty="0" smtClean="0"/>
              <a:t>. (2011), J. Fluid Mech., </a:t>
            </a:r>
            <a:r>
              <a:rPr lang="en-GB" sz="2000" dirty="0" smtClean="0"/>
              <a:t>677</a:t>
            </a:r>
            <a:r>
              <a:rPr lang="en-GB" sz="2000" b="0" dirty="0" smtClean="0"/>
              <a:t>, 445.  </a:t>
            </a:r>
            <a:r>
              <a:rPr lang="en-GB" sz="2000" dirty="0" smtClean="0">
                <a:solidFill>
                  <a:srgbClr val="FF0000"/>
                </a:solidFill>
              </a:rPr>
              <a:t>However,</a:t>
            </a:r>
          </a:p>
          <a:p>
            <a:endParaRPr lang="en-GB" sz="2000" b="0" dirty="0" smtClean="0"/>
          </a:p>
          <a:p>
            <a:r>
              <a:rPr lang="en-GB" sz="2000" b="0" dirty="0" smtClean="0"/>
              <a:t>        another big open question </a:t>
            </a:r>
            <a:r>
              <a:rPr lang="en-GB" sz="2000" dirty="0" smtClean="0">
                <a:solidFill>
                  <a:srgbClr val="FF0000"/>
                </a:solidFill>
              </a:rPr>
              <a:t>not</a:t>
            </a:r>
            <a:r>
              <a:rPr lang="en-GB" sz="2000" b="0" dirty="0" smtClean="0"/>
              <a:t> addressed there but raised in 2011</a:t>
            </a:r>
          </a:p>
          <a:p>
            <a:r>
              <a:rPr lang="en-GB" sz="2000" b="0" dirty="0" smtClean="0"/>
              <a:t>            by me at Douglas Gough’s </a:t>
            </a:r>
            <a:r>
              <a:rPr lang="en-GB" sz="2000" b="0" dirty="0" err="1" smtClean="0"/>
              <a:t>Gargano</a:t>
            </a:r>
            <a:r>
              <a:rPr lang="en-GB" sz="2000" b="0" dirty="0" smtClean="0"/>
              <a:t> meeting: </a:t>
            </a:r>
            <a:r>
              <a:rPr lang="en-GB" sz="2000" dirty="0" smtClean="0">
                <a:solidFill>
                  <a:srgbClr val="FF0000"/>
                </a:solidFill>
              </a:rPr>
              <a:t>is the Sun’s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             internal magnetic field aligned with the rotation axis?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5936107"/>
            <a:ext cx="9144000" cy="65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_______________________________________________________________________________________________________________________________________________________</a:t>
            </a:r>
            <a:endParaRPr lang="en-US" sz="800" b="0" kern="0" dirty="0" smtClean="0"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Reprints &amp; corrigenda: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websearch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”lucidity principles”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back to home page, string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tachocline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44940" y="1711235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1800" b="0" dirty="0" smtClean="0"/>
              <a:t>(stably stratified)</a:t>
            </a:r>
            <a:endParaRPr lang="en-GB" sz="1800" b="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5577840" y="2011680"/>
            <a:ext cx="1371600" cy="2873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ss-normalized-bot-leak-cle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9305" y="272871"/>
            <a:ext cx="4231112" cy="3066667"/>
          </a:xfrm>
          <a:prstGeom prst="rect">
            <a:avLst/>
          </a:prstGeom>
        </p:spPr>
      </p:pic>
      <p:pic>
        <p:nvPicPr>
          <p:cNvPr id="6" name="Picture 5" descr="stress-normalized-bot-leak-clean-rayl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87889" y="3817156"/>
            <a:ext cx="4222222" cy="29333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4830" y="1505672"/>
            <a:ext cx="900113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6315" y="5203914"/>
            <a:ext cx="900113" cy="45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1777" y="657587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7073" y="4325354"/>
            <a:ext cx="20002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4010" y="2402379"/>
            <a:ext cx="153353" cy="17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7720" y="5679714"/>
            <a:ext cx="153353" cy="17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7707081" y="2493553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(Lorentz </a:t>
            </a:r>
          </a:p>
          <a:p>
            <a:r>
              <a:rPr lang="en-US" sz="1200" b="0" dirty="0" smtClean="0"/>
              <a:t>    torque)</a:t>
            </a:r>
            <a:endParaRPr lang="en-GB" sz="1200" b="0" dirty="0"/>
          </a:p>
        </p:txBody>
      </p:sp>
      <p:sp>
        <p:nvSpPr>
          <p:cNvPr id="16" name="TextBox 15"/>
          <p:cNvSpPr txBox="1"/>
          <p:nvPr/>
        </p:nvSpPr>
        <p:spPr>
          <a:xfrm>
            <a:off x="583476" y="2971075"/>
            <a:ext cx="4878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TST switched off here, just above top of He layer →</a:t>
            </a:r>
            <a:endParaRPr lang="en-GB" sz="16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875214" y="522513"/>
            <a:ext cx="2608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Without linear damping:</a:t>
            </a:r>
            <a:endParaRPr lang="en-GB" sz="18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844739" y="3809999"/>
            <a:ext cx="36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 With linear damping,</a:t>
            </a:r>
          </a:p>
          <a:p>
            <a:r>
              <a:rPr lang="en-US" sz="1800" b="0" dirty="0" smtClean="0"/>
              <a:t>         </a:t>
            </a:r>
            <a:r>
              <a:rPr lang="en-US" sz="1800" b="0" dirty="0" err="1" smtClean="0"/>
              <a:t>mimicing</a:t>
            </a:r>
            <a:r>
              <a:rPr lang="en-US" sz="1800" b="0" dirty="0" smtClean="0"/>
              <a:t>  </a:t>
            </a:r>
            <a:r>
              <a:rPr lang="en-US" sz="1800" dirty="0" smtClean="0">
                <a:solidFill>
                  <a:srgbClr val="FF0000"/>
                </a:solidFill>
              </a:rPr>
              <a:t>stronger windup</a:t>
            </a:r>
            <a:r>
              <a:rPr lang="en-US" sz="1800" b="0" dirty="0" smtClean="0"/>
              <a:t>:</a:t>
            </a:r>
            <a:endParaRPr lang="en-GB" sz="1800" b="0" dirty="0"/>
          </a:p>
        </p:txBody>
      </p:sp>
      <p:sp>
        <p:nvSpPr>
          <p:cNvPr id="17" name="TextBox 16"/>
          <p:cNvSpPr txBox="1"/>
          <p:nvPr/>
        </p:nvSpPr>
        <p:spPr>
          <a:xfrm>
            <a:off x="1362895" y="4968239"/>
            <a:ext cx="3711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Dimensionless depth increases</a:t>
            </a:r>
          </a:p>
          <a:p>
            <a:r>
              <a:rPr lang="en-US" sz="1800" b="0" dirty="0" smtClean="0"/>
              <a:t>from  1.2  to  1.6</a:t>
            </a:r>
            <a:r>
              <a:rPr lang="en-US" sz="1800" b="0" dirty="0" smtClean="0"/>
              <a:t>.  </a:t>
            </a:r>
            <a:r>
              <a:rPr lang="en-US" sz="1800" dirty="0" smtClean="0">
                <a:solidFill>
                  <a:srgbClr val="FF0000"/>
                </a:solidFill>
              </a:rPr>
              <a:t> But qualitative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structure robust!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6060" y="6376128"/>
            <a:ext cx="4878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 smtClean="0"/>
              <a:t>TST switched off here, just above top of He layer →</a:t>
            </a:r>
            <a:endParaRPr lang="en-GB" sz="1600" b="0" dirty="0"/>
          </a:p>
        </p:txBody>
      </p:sp>
      <p:pic>
        <p:nvPicPr>
          <p:cNvPr id="19" name="Picture 18" descr="btwisted.png"/>
          <p:cNvPicPr>
            <a:picLocks noChangeAspect="1"/>
          </p:cNvPicPr>
          <p:nvPr/>
        </p:nvPicPr>
        <p:blipFill>
          <a:blip r:embed="rId7" cstate="print">
            <a:lum/>
          </a:blip>
          <a:stretch>
            <a:fillRect/>
          </a:stretch>
        </p:blipFill>
        <p:spPr>
          <a:xfrm>
            <a:off x="1475765" y="936830"/>
            <a:ext cx="2539683" cy="1899683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 bwMode="auto">
          <a:xfrm flipV="1">
            <a:off x="2704038" y="1388945"/>
            <a:ext cx="0" cy="4934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2711295" y="1867916"/>
            <a:ext cx="587828" cy="7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1809" y="1751777"/>
            <a:ext cx="142875" cy="194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0286" y="1122310"/>
            <a:ext cx="1428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 bwMode="auto">
          <a:xfrm flipV="1">
            <a:off x="5826034" y="3239589"/>
            <a:ext cx="0" cy="2090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168533" y="3365862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 smtClean="0"/>
              <a:t> critical shear</a:t>
            </a:r>
            <a:endParaRPr lang="en-GB" sz="1400" b="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0990" y="313506"/>
            <a:ext cx="666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80269" y="320720"/>
            <a:ext cx="1714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75917" y="4313605"/>
            <a:ext cx="171450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27997" y="3893956"/>
            <a:ext cx="5381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34"/>
          <p:cNvSpPr txBox="1"/>
          <p:nvPr/>
        </p:nvSpPr>
        <p:spPr>
          <a:xfrm>
            <a:off x="7663537" y="5637354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/>
              <a:t>(Lorentz </a:t>
            </a:r>
          </a:p>
          <a:p>
            <a:r>
              <a:rPr lang="en-US" sz="1200" b="0" dirty="0" smtClean="0"/>
              <a:t>    torque)</a:t>
            </a:r>
            <a:endParaRPr lang="en-GB" sz="1200" b="0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705394" y="3644539"/>
            <a:ext cx="40886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59620" y="663076"/>
            <a:ext cx="5381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19504" y="651694"/>
            <a:ext cx="327660" cy="24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Box 39"/>
          <p:cNvSpPr txBox="1"/>
          <p:nvPr/>
        </p:nvSpPr>
        <p:spPr>
          <a:xfrm>
            <a:off x="6962502" y="627016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–</a:t>
            </a:r>
            <a:endParaRPr lang="en-GB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466139" y="3187340"/>
            <a:ext cx="86869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 (iii) within TSTL,  .    and       balance </a:t>
            </a:r>
            <a:r>
              <a:rPr lang="en-GB" sz="1800" dirty="0" smtClean="0">
                <a:solidFill>
                  <a:srgbClr val="FF0000"/>
                </a:solidFill>
              </a:rPr>
              <a:t>horizontal processes </a:t>
            </a:r>
            <a:r>
              <a:rPr lang="en-GB" sz="1800" b="0" dirty="0" smtClean="0"/>
              <a:t> (mean-field twisting,</a:t>
            </a:r>
          </a:p>
          <a:p>
            <a:r>
              <a:rPr lang="en-GB" sz="1800" b="0" dirty="0" smtClean="0"/>
              <a:t>        horizontal reconnection à la classic flux expulsion, horizontal Maxwell stresses</a:t>
            </a:r>
          </a:p>
          <a:p>
            <a:r>
              <a:rPr lang="en-GB" sz="1800" b="0" dirty="0" smtClean="0"/>
              <a:t>        both mean and turbulent, </a:t>
            </a:r>
            <a:r>
              <a:rPr lang="en-GB" sz="1800" dirty="0" smtClean="0">
                <a:solidFill>
                  <a:srgbClr val="FF0000"/>
                </a:solidFill>
              </a:rPr>
              <a:t>importing </a:t>
            </a:r>
            <a:r>
              <a:rPr lang="en-GB" sz="1800" dirty="0" err="1" smtClean="0">
                <a:solidFill>
                  <a:srgbClr val="FF0000"/>
                </a:solidFill>
              </a:rPr>
              <a:t>prograde</a:t>
            </a:r>
            <a:r>
              <a:rPr lang="en-GB" sz="1800" dirty="0" smtClean="0">
                <a:solidFill>
                  <a:srgbClr val="FF0000"/>
                </a:solidFill>
              </a:rPr>
              <a:t> angular momentum</a:t>
            </a:r>
            <a:r>
              <a:rPr lang="en-GB" sz="1800" b="0" dirty="0" smtClean="0"/>
              <a:t>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211" y="0"/>
            <a:ext cx="8217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Conclusions</a:t>
            </a:r>
            <a:r>
              <a:rPr lang="en-GB" sz="1800" b="0" dirty="0" smtClean="0"/>
              <a:t>  </a:t>
            </a:r>
            <a:r>
              <a:rPr lang="en-GB" sz="1600" b="0" dirty="0" smtClean="0"/>
              <a:t>– </a:t>
            </a:r>
            <a:r>
              <a:rPr lang="en-GB" sz="1800" b="0" dirty="0" smtClean="0"/>
              <a:t> focusing on model properties that seem </a:t>
            </a:r>
            <a:r>
              <a:rPr lang="en-GB" sz="1800" dirty="0" smtClean="0">
                <a:solidFill>
                  <a:srgbClr val="FF0000"/>
                </a:solidFill>
              </a:rPr>
              <a:t>qualitatively robust</a:t>
            </a:r>
            <a:r>
              <a:rPr lang="en-GB" sz="1800" b="0" dirty="0" smtClean="0"/>
              <a:t>:</a:t>
            </a:r>
            <a:endParaRPr lang="en-GB" sz="1800" b="0" dirty="0"/>
          </a:p>
        </p:txBody>
      </p:sp>
      <p:sp>
        <p:nvSpPr>
          <p:cNvPr id="15" name="TextBox 14"/>
          <p:cNvSpPr txBox="1"/>
          <p:nvPr/>
        </p:nvSpPr>
        <p:spPr>
          <a:xfrm>
            <a:off x="159658" y="366487"/>
            <a:ext cx="9312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1. TSTL must exist if </a:t>
            </a:r>
            <a:r>
              <a:rPr lang="en-GB" sz="1800" b="0" dirty="0" err="1" smtClean="0"/>
              <a:t>tachocline</a:t>
            </a:r>
            <a:r>
              <a:rPr lang="en-GB" sz="1800" b="0" dirty="0" smtClean="0"/>
              <a:t> overlaps top of               even slightly, ca. </a:t>
            </a:r>
            <a:r>
              <a:rPr lang="en-GB" sz="1600" b="0" dirty="0" smtClean="0"/>
              <a:t>1/20</a:t>
            </a:r>
            <a:r>
              <a:rPr lang="en-GB" sz="1800" b="0" dirty="0" smtClean="0"/>
              <a:t>  or more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4253" y="404995"/>
            <a:ext cx="754380" cy="29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174402" y="744583"/>
            <a:ext cx="854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2. Such overlap exists for                                                                                   ;    ;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5811" y="772523"/>
            <a:ext cx="320802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625" y="768985"/>
            <a:ext cx="2171700" cy="2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161339" y="1419500"/>
            <a:ext cx="882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3. TSTL </a:t>
            </a:r>
            <a:r>
              <a:rPr lang="en-GB" sz="1800" dirty="0" smtClean="0">
                <a:solidFill>
                  <a:srgbClr val="FF0000"/>
                </a:solidFill>
              </a:rPr>
              <a:t>robustly excludes MMCs</a:t>
            </a:r>
            <a:r>
              <a:rPr lang="en-GB" sz="1800" b="0" dirty="0" smtClean="0"/>
              <a:t>;      </a:t>
            </a:r>
            <a:r>
              <a:rPr lang="en-GB" sz="1800" dirty="0" smtClean="0">
                <a:solidFill>
                  <a:srgbClr val="FF0000"/>
                </a:solidFill>
              </a:rPr>
              <a:t>dominates</a:t>
            </a:r>
            <a:r>
              <a:rPr lang="en-GB" sz="1800" b="0" dirty="0" smtClean="0"/>
              <a:t> the downward-transmitted stress.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8103" y="1485540"/>
            <a:ext cx="352901" cy="2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161339" y="1846220"/>
            <a:ext cx="912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4. TSTL </a:t>
            </a:r>
            <a:r>
              <a:rPr lang="en-GB" sz="1800" dirty="0" smtClean="0">
                <a:solidFill>
                  <a:srgbClr val="FF0000"/>
                </a:solidFill>
              </a:rPr>
              <a:t>depth</a:t>
            </a:r>
            <a:r>
              <a:rPr lang="en-GB" sz="1800" b="0" dirty="0" smtClean="0"/>
              <a:t> (1-4 Mm) &amp; </a:t>
            </a:r>
            <a:r>
              <a:rPr lang="en-GB" sz="1800" dirty="0" smtClean="0">
                <a:solidFill>
                  <a:srgbClr val="FF0000"/>
                </a:solidFill>
              </a:rPr>
              <a:t>vertical structure</a:t>
            </a:r>
            <a:r>
              <a:rPr lang="en-GB" sz="1800" b="0" dirty="0" smtClean="0"/>
              <a:t> fixed by TST props. incl. scale sep. &amp; by,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539" y="2257700"/>
            <a:ext cx="7791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(</a:t>
            </a:r>
            <a:r>
              <a:rPr lang="en-GB" sz="1800" b="0" dirty="0" err="1" smtClean="0"/>
              <a:t>i</a:t>
            </a:r>
            <a:r>
              <a:rPr lang="en-GB" sz="1800" b="0" dirty="0" smtClean="0"/>
              <a:t>)  at top of TSTL, the </a:t>
            </a:r>
            <a:r>
              <a:rPr lang="en-GB" sz="1800" dirty="0" smtClean="0">
                <a:solidFill>
                  <a:srgbClr val="FF0000"/>
                </a:solidFill>
              </a:rPr>
              <a:t>applied shear stress</a:t>
            </a:r>
            <a:r>
              <a:rPr lang="en-GB" sz="1800" b="0" dirty="0" smtClean="0"/>
              <a:t> (</a:t>
            </a:r>
            <a:r>
              <a:rPr lang="en-GB" sz="2000" b="0" i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GB" sz="1800" b="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0" dirty="0" smtClean="0"/>
              <a:t>determines it), and TMFP;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3299" y="2730140"/>
            <a:ext cx="791659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00050" indent="-400050">
              <a:buAutoNum type="romanLcParenBoth" startAt="2"/>
            </a:pPr>
            <a:r>
              <a:rPr lang="en-GB" sz="1800" b="0" dirty="0" smtClean="0"/>
              <a:t>at bot. of TSTL, stress </a:t>
            </a:r>
            <a:r>
              <a:rPr lang="en-GB" sz="2000" b="0" dirty="0" smtClean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GB" sz="1800" b="0" dirty="0" smtClean="0"/>
              <a:t>,        </a:t>
            </a:r>
            <a:r>
              <a:rPr lang="en-GB" sz="2000" b="0" dirty="0" smtClean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GB" sz="1800" b="0" dirty="0" smtClean="0"/>
              <a:t>, </a:t>
            </a:r>
            <a:r>
              <a:rPr lang="en-GB" sz="1800" dirty="0" smtClean="0">
                <a:solidFill>
                  <a:srgbClr val="FF0000"/>
                </a:solidFill>
              </a:rPr>
              <a:t>TST switched off</a:t>
            </a:r>
            <a:r>
              <a:rPr lang="en-GB" sz="1800" b="0" dirty="0" smtClean="0"/>
              <a:t>,      </a:t>
            </a:r>
            <a:r>
              <a:rPr lang="en-GB" sz="2000" b="0" dirty="0" smtClean="0">
                <a:latin typeface="Times New Roman" pitchFamily="18" charset="0"/>
                <a:cs typeface="Times New Roman" pitchFamily="18" charset="0"/>
              </a:rPr>
              <a:t>= 0</a:t>
            </a:r>
            <a:r>
              <a:rPr lang="en-GB" sz="1800" b="0" dirty="0" smtClean="0"/>
              <a:t> (no twist);</a:t>
            </a:r>
          </a:p>
          <a:p>
            <a:pPr marL="400050" indent="-400050">
              <a:buAutoNum type="romanLcParenBoth" startAt="2"/>
            </a:pPr>
            <a:endParaRPr lang="en-GB" sz="1800" b="0" dirty="0" smtClean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66855" y="2807066"/>
            <a:ext cx="368618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9343" y="3253380"/>
            <a:ext cx="352901" cy="289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/>
          <p:cNvSpPr txBox="1"/>
          <p:nvPr/>
        </p:nvSpPr>
        <p:spPr>
          <a:xfrm>
            <a:off x="30480" y="4090130"/>
            <a:ext cx="90396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 5. He mixing is perfect down to bottom of TSTL, i.e. to top of He settling layer; </a:t>
            </a:r>
            <a:r>
              <a:rPr lang="en-GB" sz="1800" dirty="0" smtClean="0">
                <a:solidFill>
                  <a:srgbClr val="FF0000"/>
                </a:solidFill>
              </a:rPr>
              <a:t>eddy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      mixing times ~ 100’s years</a:t>
            </a:r>
            <a:r>
              <a:rPr lang="en-US" sz="1800" b="0" dirty="0" smtClean="0"/>
              <a:t>, instantaneous!  So again have a </a:t>
            </a:r>
            <a:r>
              <a:rPr lang="en-US" sz="1800" dirty="0" smtClean="0">
                <a:solidFill>
                  <a:srgbClr val="FF0000"/>
                </a:solidFill>
              </a:rPr>
              <a:t>sharp </a:t>
            </a:r>
            <a:r>
              <a:rPr lang="en-US" sz="1800" dirty="0" err="1" smtClean="0">
                <a:solidFill>
                  <a:srgbClr val="FF0000"/>
                </a:solidFill>
              </a:rPr>
              <a:t>tachopause</a:t>
            </a:r>
            <a:r>
              <a:rPr lang="en-US" sz="1800" b="0" dirty="0" smtClean="0"/>
              <a:t>.</a:t>
            </a: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1627" y="3266715"/>
            <a:ext cx="2667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1420366" y="4667798"/>
            <a:ext cx="7520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</a:t>
            </a:r>
            <a:r>
              <a:rPr lang="en-GB" sz="1800" i="1" dirty="0" smtClean="0"/>
              <a:t>Aside:</a:t>
            </a:r>
            <a:r>
              <a:rPr lang="en-GB" sz="1800" b="0" dirty="0" smtClean="0"/>
              <a:t> need gravity-wave breaking to reduce       in He settling layer as</a:t>
            </a:r>
          </a:p>
          <a:p>
            <a:r>
              <a:rPr lang="en-GB" sz="1800" b="0" dirty="0" smtClean="0"/>
              <a:t> found by Christensen-</a:t>
            </a:r>
            <a:r>
              <a:rPr lang="en-GB" sz="1800" b="0" dirty="0" err="1" smtClean="0"/>
              <a:t>Dalsgaard</a:t>
            </a:r>
            <a:r>
              <a:rPr lang="en-GB" sz="1800" b="0" dirty="0" smtClean="0"/>
              <a:t>, Gough &amp; </a:t>
            </a:r>
            <a:r>
              <a:rPr lang="en-GB" sz="1800" b="0" dirty="0" err="1" smtClean="0"/>
              <a:t>Knudstrup</a:t>
            </a:r>
            <a:r>
              <a:rPr lang="en-GB" sz="1800" b="0" dirty="0" smtClean="0"/>
              <a:t> (2018).</a:t>
            </a:r>
            <a:endParaRPr lang="en-GB" sz="1800" dirty="0" smtClean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999" y="5339810"/>
            <a:ext cx="9020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 6. Challenges for further progress (good </a:t>
            </a:r>
            <a:r>
              <a:rPr lang="en-GB" sz="1800" b="0" dirty="0" err="1" smtClean="0"/>
              <a:t>numerics</a:t>
            </a:r>
            <a:r>
              <a:rPr lang="en-GB" sz="1800" b="0" dirty="0" smtClean="0"/>
              <a:t> can win here)</a:t>
            </a:r>
            <a:r>
              <a:rPr lang="en-US" sz="1800" b="0" dirty="0" smtClean="0"/>
              <a:t>: </a:t>
            </a:r>
            <a:r>
              <a:rPr lang="en-US" sz="1800" dirty="0" smtClean="0">
                <a:solidFill>
                  <a:srgbClr val="FF0000"/>
                </a:solidFill>
              </a:rPr>
              <a:t>horizontal windup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     is likely to be strong</a:t>
            </a:r>
            <a:r>
              <a:rPr lang="en-US" sz="1800" b="0" dirty="0" smtClean="0"/>
              <a:t>; horizontal turbulent transfers </a:t>
            </a:r>
            <a:r>
              <a:rPr lang="en-US" sz="1800" dirty="0" smtClean="0">
                <a:solidFill>
                  <a:srgbClr val="FF0000"/>
                </a:solidFill>
              </a:rPr>
              <a:t>NOT</a:t>
            </a:r>
            <a:r>
              <a:rPr lang="en-US" sz="1800" b="0" dirty="0" smtClean="0"/>
              <a:t> simple-diffusive!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9413" y="4697870"/>
            <a:ext cx="312420" cy="37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0" y="5936107"/>
            <a:ext cx="9144000" cy="65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_______________________________________________________________________________________________________________________________________________________</a:t>
            </a:r>
            <a:endParaRPr lang="en-US" sz="800" b="0" kern="0" dirty="0" smtClean="0"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Reprints &amp; corrigenda: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websearch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”lucidity principles”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back to home page, string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tachocline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701" y="1031968"/>
            <a:ext cx="8879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0" dirty="0" smtClean="0"/>
              <a:t>       across TSTL </a:t>
            </a:r>
            <a:r>
              <a:rPr lang="en-GB" sz="1800" dirty="0" smtClean="0">
                <a:solidFill>
                  <a:srgbClr val="FF0000"/>
                </a:solidFill>
              </a:rPr>
              <a:t>invisible</a:t>
            </a:r>
            <a:r>
              <a:rPr lang="en-GB" sz="1800" b="0" dirty="0" smtClean="0"/>
              <a:t> except near top end of range (also TSTL depth too small).</a:t>
            </a:r>
          </a:p>
        </p:txBody>
      </p:sp>
      <p:cxnSp>
        <p:nvCxnSpPr>
          <p:cNvPr id="29" name="Straight Connector 28"/>
          <p:cNvCxnSpPr/>
          <p:nvPr/>
        </p:nvCxnSpPr>
        <p:spPr bwMode="auto">
          <a:xfrm flipV="1">
            <a:off x="313509" y="5316584"/>
            <a:ext cx="8347165" cy="261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8260" y="1082768"/>
            <a:ext cx="348139" cy="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70921" y="2813274"/>
            <a:ext cx="182880" cy="268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-220663" y="-368300"/>
            <a:ext cx="9556751" cy="7550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larfiel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525" y="3257776"/>
            <a:ext cx="3419475" cy="341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rcles-spokes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47925" y="1687641"/>
            <a:ext cx="2171429" cy="17066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1973942"/>
            <a:ext cx="4267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text, testing </a:t>
            </a:r>
            <a:r>
              <a:rPr lang="en-US" dirty="0" err="1" smtClean="0"/>
              <a:t>transrency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8807450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system.  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rotation</a:t>
            </a:r>
            <a:r>
              <a:rPr lang="en-GB" sz="1800" dirty="0"/>
              <a:t>.</a:t>
            </a:r>
            <a:r>
              <a:rPr lang="en-GB" sz="1800" b="0" dirty="0"/>
              <a:t>  (Note post-Starr history</a:t>
            </a:r>
            <a:r>
              <a:rPr lang="en-GB" sz="1800" b="0" dirty="0">
                <a:solidFill>
                  <a:srgbClr val="FF3300"/>
                </a:solidFill>
              </a:rPr>
              <a:t>!!!!</a:t>
            </a:r>
            <a:r>
              <a:rPr lang="en-GB" sz="1800" b="0" dirty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 dirty="0"/>
          </a:p>
          <a:p>
            <a:pPr marL="342900" indent="-342900"/>
            <a:r>
              <a:rPr lang="en-GB" sz="1800" b="0" dirty="0"/>
              <a:t>2.  So reasonable to assume interior </a:t>
            </a:r>
            <a:r>
              <a:rPr lang="en-GB" sz="1800" dirty="0">
                <a:solidFill>
                  <a:srgbClr val="FF3300"/>
                </a:solidFill>
              </a:rPr>
              <a:t>must </a:t>
            </a:r>
            <a:r>
              <a:rPr lang="en-GB" sz="1800" b="0" dirty="0">
                <a:solidFill>
                  <a:srgbClr val="FF3300"/>
                </a:solidFill>
              </a:rPr>
              <a:t>be magnetic</a:t>
            </a:r>
            <a:r>
              <a:rPr lang="en-GB" sz="1800" dirty="0"/>
              <a:t> </a:t>
            </a:r>
            <a:r>
              <a:rPr lang="en-GB" sz="1800" b="0" dirty="0"/>
              <a:t> (McI.1994, GM98)</a:t>
            </a:r>
            <a:r>
              <a:rPr lang="en-GB" sz="1800" dirty="0"/>
              <a:t>.</a:t>
            </a:r>
          </a:p>
          <a:p>
            <a:pPr marL="342900" indent="-342900"/>
            <a:r>
              <a:rPr lang="en-GB" sz="1800" b="0" dirty="0"/>
              <a:t>      </a:t>
            </a:r>
            <a:r>
              <a:rPr lang="en-GB" sz="1800" b="0" dirty="0">
                <a:cs typeface="Arial" pitchFamily="34" charset="0"/>
              </a:rPr>
              <a:t>I</a:t>
            </a:r>
            <a:r>
              <a:rPr lang="en-GB" sz="1800" b="0" dirty="0"/>
              <a:t>nterior </a:t>
            </a:r>
            <a:r>
              <a:rPr lang="en-GB" sz="1800" dirty="0"/>
              <a:t>dipoles</a:t>
            </a:r>
            <a:r>
              <a:rPr lang="en-GB" sz="1800" b="0" dirty="0"/>
              <a:t> are the longest-lived; so focus on the 3 possible types of</a:t>
            </a:r>
          </a:p>
          <a:p>
            <a:pPr marL="342900" indent="-342900"/>
            <a:r>
              <a:rPr lang="en-GB" sz="1800" b="0" dirty="0"/>
              <a:t>      dipole scenario.  With rotation axis upward,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upright dipole:  simplest </a:t>
            </a:r>
            <a:r>
              <a:rPr lang="en-GB" sz="1800" dirty="0"/>
              <a:t>geometry </a:t>
            </a:r>
            <a:r>
              <a:rPr lang="en-GB" sz="1800" b="0" dirty="0"/>
              <a:t>but</a:t>
            </a:r>
            <a:r>
              <a:rPr lang="en-GB" sz="1800" dirty="0"/>
              <a:t> </a:t>
            </a:r>
            <a:r>
              <a:rPr lang="en-GB" sz="1800" b="0" dirty="0"/>
              <a:t>polar confinement layers needed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equatorial-plane dipole:  simplest </a:t>
            </a:r>
            <a:r>
              <a:rPr lang="en-GB" sz="1800" dirty="0"/>
              <a:t>dynamics </a:t>
            </a:r>
            <a:r>
              <a:rPr lang="en-GB" sz="1800" b="0" dirty="0"/>
              <a:t>(?),</a:t>
            </a:r>
            <a:r>
              <a:rPr lang="en-GB" b="0" dirty="0"/>
              <a:t> </a:t>
            </a:r>
            <a:r>
              <a:rPr lang="en-GB" sz="1800" b="0" dirty="0"/>
              <a:t>PCLs needless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slanted dipole:  </a:t>
            </a:r>
            <a:r>
              <a:rPr lang="en-GB" sz="1800" dirty="0"/>
              <a:t>gearbox-like</a:t>
            </a:r>
            <a:r>
              <a:rPr lang="en-GB" sz="1800" b="0" dirty="0"/>
              <a:t> dynamics (?), PCLs needless</a:t>
            </a:r>
          </a:p>
          <a:p>
            <a:pPr marL="342900" indent="-342900"/>
            <a:endParaRPr lang="en-GB" sz="1800" b="0" dirty="0"/>
          </a:p>
          <a:p>
            <a:pPr marL="342900" indent="-342900"/>
            <a:r>
              <a:rPr lang="en-GB" sz="1800" b="0" dirty="0"/>
              <a:t>3.  </a:t>
            </a:r>
            <a:r>
              <a:rPr lang="en-GB" sz="1800" dirty="0"/>
              <a:t>Open questions</a:t>
            </a:r>
            <a:r>
              <a:rPr lang="en-GB" sz="1800" b="0" dirty="0"/>
              <a:t> include migration of dipole axis inclination.  Which angles are</a:t>
            </a:r>
          </a:p>
          <a:p>
            <a:pPr marL="342900" indent="-342900"/>
            <a:r>
              <a:rPr lang="en-GB" sz="1800" b="0" dirty="0"/>
              <a:t>     stable?  E.g., would solar-cycle jiggling push axis into, or out of, the equatorial</a:t>
            </a:r>
          </a:p>
          <a:p>
            <a:pPr marL="342900" indent="-342900"/>
            <a:r>
              <a:rPr lang="en-GB" sz="1800" b="0" dirty="0"/>
              <a:t>     plane?   Might axis be pinned to the zero-shear latitude </a:t>
            </a:r>
            <a:r>
              <a:rPr lang="en-US" sz="1800" b="0" dirty="0">
                <a:cs typeface="Arial" pitchFamily="34" charset="0"/>
              </a:rPr>
              <a:t>~ 30°?  Shear distortion?</a:t>
            </a:r>
          </a:p>
          <a:p>
            <a:pPr marL="342900" indent="-342900"/>
            <a:endParaRPr lang="en-US" sz="1800" b="0" dirty="0">
              <a:cs typeface="Arial" pitchFamily="34" charset="0"/>
            </a:endParaRPr>
          </a:p>
          <a:p>
            <a:pPr marL="342900" indent="-342900"/>
            <a:r>
              <a:rPr lang="en-GB" sz="1800" b="0" dirty="0"/>
              <a:t>4.  </a:t>
            </a:r>
            <a:r>
              <a:rPr lang="en-GB" sz="1800" dirty="0"/>
              <a:t>All</a:t>
            </a:r>
            <a:r>
              <a:rPr lang="en-GB" sz="1800" b="0" dirty="0"/>
              <a:t> these scenarios involve HSZ burrowing being held in check by the interior</a:t>
            </a:r>
          </a:p>
          <a:p>
            <a:pPr marL="342900" indent="-342900"/>
            <a:r>
              <a:rPr lang="en-GB" sz="1800" b="0" dirty="0"/>
              <a:t>     dipole.  </a:t>
            </a:r>
            <a:r>
              <a:rPr lang="en-GB" sz="1800" dirty="0"/>
              <a:t>Burrowing tendency is strengthened by rotational stiffness in the</a:t>
            </a:r>
          </a:p>
          <a:p>
            <a:pPr marL="342900" indent="-342900"/>
            <a:r>
              <a:rPr lang="en-GB" sz="1800" dirty="0"/>
              <a:t>    early Sun.   </a:t>
            </a:r>
            <a:r>
              <a:rPr lang="en-GB" sz="1800" b="0" dirty="0"/>
              <a:t>Suggests not a “polar pit” but a </a:t>
            </a:r>
            <a:r>
              <a:rPr lang="en-GB" sz="1800" b="0" dirty="0">
                <a:solidFill>
                  <a:srgbClr val="FF0000"/>
                </a:solidFill>
              </a:rPr>
              <a:t>“</a:t>
            </a:r>
            <a:r>
              <a:rPr lang="en-GB" sz="1800" dirty="0">
                <a:solidFill>
                  <a:srgbClr val="FF0000"/>
                </a:solidFill>
              </a:rPr>
              <a:t>lithium frying pan</a:t>
            </a:r>
            <a:r>
              <a:rPr lang="en-GB" sz="1800" b="0" dirty="0">
                <a:solidFill>
                  <a:srgbClr val="FF0000"/>
                </a:solidFill>
              </a:rPr>
              <a:t>”</a:t>
            </a:r>
            <a:r>
              <a:rPr lang="en-GB" sz="1800" dirty="0"/>
              <a:t>.</a:t>
            </a:r>
            <a:endParaRPr lang="en-US" sz="1800" dirty="0"/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title"/>
          </p:nvPr>
        </p:nvSpPr>
        <p:spPr>
          <a:xfrm>
            <a:off x="252413" y="0"/>
            <a:ext cx="3627437" cy="547688"/>
          </a:xfrm>
        </p:spPr>
        <p:txBody>
          <a:bodyPr/>
          <a:lstStyle/>
          <a:p>
            <a:r>
              <a:rPr lang="en-GB" sz="2400"/>
              <a:t>Roadmap/conclusions:</a:t>
            </a:r>
            <a:endParaRPr lang="en-US" sz="24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483333" name="Oval 5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3334" name="Text Box 6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483336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83337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483339" name="Text Box 11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83340" name="Oval 12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8807450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system.  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rotation</a:t>
            </a:r>
            <a:r>
              <a:rPr lang="en-GB" sz="1800" dirty="0"/>
              <a:t>.</a:t>
            </a:r>
            <a:r>
              <a:rPr lang="en-GB" sz="1800" b="0" dirty="0"/>
              <a:t>  (Note post-Starr history</a:t>
            </a:r>
            <a:r>
              <a:rPr lang="en-GB" sz="1800" b="0" dirty="0">
                <a:solidFill>
                  <a:srgbClr val="FF3300"/>
                </a:solidFill>
              </a:rPr>
              <a:t>!!!!</a:t>
            </a:r>
            <a:r>
              <a:rPr lang="en-GB" sz="1800" b="0" dirty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 dirty="0"/>
          </a:p>
          <a:p>
            <a:pPr marL="342900" indent="-342900"/>
            <a:r>
              <a:rPr lang="en-GB" sz="1800" b="0" dirty="0"/>
              <a:t>2.  So reasonable to assume interior </a:t>
            </a:r>
            <a:r>
              <a:rPr lang="en-GB" sz="1800" dirty="0">
                <a:solidFill>
                  <a:srgbClr val="FF3300"/>
                </a:solidFill>
              </a:rPr>
              <a:t>must </a:t>
            </a:r>
            <a:r>
              <a:rPr lang="en-GB" sz="1800" b="0" dirty="0">
                <a:solidFill>
                  <a:srgbClr val="FF3300"/>
                </a:solidFill>
              </a:rPr>
              <a:t>be magnetic</a:t>
            </a:r>
            <a:r>
              <a:rPr lang="en-GB" sz="1800" dirty="0"/>
              <a:t> </a:t>
            </a:r>
            <a:r>
              <a:rPr lang="en-GB" sz="1800" b="0" dirty="0"/>
              <a:t> (McI.1994, GM98)</a:t>
            </a:r>
            <a:r>
              <a:rPr lang="en-GB" sz="1800" dirty="0"/>
              <a:t>.</a:t>
            </a:r>
          </a:p>
          <a:p>
            <a:pPr marL="342900" indent="-342900"/>
            <a:r>
              <a:rPr lang="en-GB" sz="1800" b="0" dirty="0"/>
              <a:t>      </a:t>
            </a:r>
            <a:r>
              <a:rPr lang="en-GB" sz="1800" b="0" dirty="0">
                <a:cs typeface="Arial" pitchFamily="34" charset="0"/>
              </a:rPr>
              <a:t>I</a:t>
            </a:r>
            <a:r>
              <a:rPr lang="en-GB" sz="1800" b="0" dirty="0"/>
              <a:t>nterior </a:t>
            </a:r>
            <a:r>
              <a:rPr lang="en-GB" sz="1800" dirty="0"/>
              <a:t>dipoles</a:t>
            </a:r>
            <a:r>
              <a:rPr lang="en-GB" sz="1800" b="0" dirty="0"/>
              <a:t> are the longest-lived; so focus on the 3 possible types of</a:t>
            </a:r>
          </a:p>
          <a:p>
            <a:pPr marL="342900" indent="-342900"/>
            <a:r>
              <a:rPr lang="en-GB" sz="1800" b="0" dirty="0"/>
              <a:t>      dipole scenario.  With rotation axis upward,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upright dipole:  simplest </a:t>
            </a:r>
            <a:r>
              <a:rPr lang="en-GB" sz="1800" dirty="0"/>
              <a:t>geometry </a:t>
            </a:r>
            <a:r>
              <a:rPr lang="en-GB" sz="1800" b="0" dirty="0"/>
              <a:t>but</a:t>
            </a:r>
            <a:r>
              <a:rPr lang="en-GB" sz="1800" dirty="0"/>
              <a:t> </a:t>
            </a:r>
            <a:r>
              <a:rPr lang="en-GB" sz="1800" b="0" dirty="0"/>
              <a:t>polar confinement layers needed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equatorial-plane dipole:  simplest </a:t>
            </a:r>
            <a:r>
              <a:rPr lang="en-GB" sz="1800" dirty="0"/>
              <a:t>dynamics </a:t>
            </a:r>
            <a:r>
              <a:rPr lang="en-GB" sz="1800" b="0" dirty="0"/>
              <a:t>(?),</a:t>
            </a:r>
            <a:r>
              <a:rPr lang="en-GB" b="0" dirty="0"/>
              <a:t> </a:t>
            </a:r>
            <a:r>
              <a:rPr lang="en-GB" sz="1800" b="0" dirty="0"/>
              <a:t>PCLs needless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slanted dipole:  </a:t>
            </a:r>
            <a:r>
              <a:rPr lang="en-GB" sz="1800" dirty="0"/>
              <a:t>gearbox-like</a:t>
            </a:r>
            <a:r>
              <a:rPr lang="en-GB" sz="1800" b="0" dirty="0"/>
              <a:t> dynamics (?), PCLs needless</a:t>
            </a:r>
          </a:p>
          <a:p>
            <a:pPr marL="342900" indent="-342900"/>
            <a:endParaRPr lang="en-GB" sz="1800" b="0" dirty="0"/>
          </a:p>
          <a:p>
            <a:pPr marL="342900" indent="-342900"/>
            <a:r>
              <a:rPr lang="en-GB" sz="1800" b="0" dirty="0"/>
              <a:t>3.  </a:t>
            </a:r>
            <a:r>
              <a:rPr lang="en-GB" sz="1800" dirty="0"/>
              <a:t>Open questions</a:t>
            </a:r>
            <a:r>
              <a:rPr lang="en-GB" sz="1800" b="0" dirty="0"/>
              <a:t> include migration of dipole axis inclination.  Which angles are</a:t>
            </a:r>
          </a:p>
          <a:p>
            <a:pPr marL="342900" indent="-342900"/>
            <a:r>
              <a:rPr lang="en-GB" sz="1800" b="0" dirty="0"/>
              <a:t>     stable?  E.g., would solar-cycle jiggling push axis into, or out of, the equatorial</a:t>
            </a:r>
          </a:p>
          <a:p>
            <a:pPr marL="342900" indent="-342900"/>
            <a:r>
              <a:rPr lang="en-GB" sz="1800" b="0" dirty="0"/>
              <a:t>     plane?   Might axis be pinned to the zero-shear latitude </a:t>
            </a:r>
            <a:r>
              <a:rPr lang="en-US" sz="1800" b="0" dirty="0">
                <a:cs typeface="Arial" pitchFamily="34" charset="0"/>
              </a:rPr>
              <a:t>~ 30°?  Shear distortion?</a:t>
            </a:r>
          </a:p>
          <a:p>
            <a:pPr marL="342900" indent="-342900"/>
            <a:endParaRPr lang="en-US" sz="1800" b="0" dirty="0">
              <a:cs typeface="Arial" pitchFamily="34" charset="0"/>
            </a:endParaRPr>
          </a:p>
          <a:p>
            <a:pPr marL="342900" indent="-342900"/>
            <a:r>
              <a:rPr lang="en-GB" sz="1800" b="0" dirty="0"/>
              <a:t>4.  </a:t>
            </a:r>
            <a:r>
              <a:rPr lang="en-GB" sz="1800" dirty="0"/>
              <a:t>All</a:t>
            </a:r>
            <a:r>
              <a:rPr lang="en-GB" sz="1800" b="0" dirty="0"/>
              <a:t> these scenarios involve HSZ burrowing being held in check by the interior</a:t>
            </a:r>
          </a:p>
          <a:p>
            <a:pPr marL="342900" indent="-342900"/>
            <a:r>
              <a:rPr lang="en-GB" sz="1800" b="0" dirty="0"/>
              <a:t>     dipole.  </a:t>
            </a:r>
            <a:r>
              <a:rPr lang="en-GB" sz="1800" dirty="0"/>
              <a:t>Burrowing tendency is strengthened by rotational stiffness in the</a:t>
            </a:r>
          </a:p>
          <a:p>
            <a:pPr marL="342900" indent="-342900"/>
            <a:r>
              <a:rPr lang="en-GB" sz="1800" dirty="0"/>
              <a:t>    early Sun.   </a:t>
            </a:r>
            <a:r>
              <a:rPr lang="en-GB" sz="1800" b="0" dirty="0"/>
              <a:t>Suggests not a “polar pit” but a </a:t>
            </a:r>
            <a:r>
              <a:rPr lang="en-GB" sz="1800" b="0" dirty="0">
                <a:solidFill>
                  <a:srgbClr val="FF0000"/>
                </a:solidFill>
              </a:rPr>
              <a:t>“</a:t>
            </a:r>
            <a:r>
              <a:rPr lang="en-GB" sz="1800" dirty="0">
                <a:solidFill>
                  <a:srgbClr val="FF0000"/>
                </a:solidFill>
              </a:rPr>
              <a:t>lithium frying pan</a:t>
            </a:r>
            <a:r>
              <a:rPr lang="en-GB" sz="1800" b="0" dirty="0">
                <a:solidFill>
                  <a:srgbClr val="FF0000"/>
                </a:solidFill>
              </a:rPr>
              <a:t>”</a:t>
            </a:r>
            <a:r>
              <a:rPr lang="en-GB" sz="1800" dirty="0"/>
              <a:t>.</a:t>
            </a:r>
            <a:endParaRPr lang="en-US" sz="1800" dirty="0"/>
          </a:p>
        </p:txBody>
      </p:sp>
      <p:sp>
        <p:nvSpPr>
          <p:cNvPr id="484355" name="Rectangle 3"/>
          <p:cNvSpPr>
            <a:spLocks noGrp="1" noChangeArrowheads="1"/>
          </p:cNvSpPr>
          <p:nvPr>
            <p:ph type="title"/>
          </p:nvPr>
        </p:nvSpPr>
        <p:spPr>
          <a:xfrm>
            <a:off x="252413" y="0"/>
            <a:ext cx="3627437" cy="547688"/>
          </a:xfrm>
        </p:spPr>
        <p:txBody>
          <a:bodyPr/>
          <a:lstStyle/>
          <a:p>
            <a:r>
              <a:rPr lang="en-GB" sz="2400"/>
              <a:t>Roadmap/conclusions:</a:t>
            </a:r>
            <a:endParaRPr lang="en-US" sz="24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484357" name="Oval 5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4358" name="Text Box 6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484363" name="Text Box 11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84364" name="Oval 12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84365" name="Text Box 13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484366" name="Line 14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8807450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 dirty="0"/>
              <a:t>Re nonmagnetic processes,</a:t>
            </a:r>
          </a:p>
          <a:p>
            <a:pPr marL="342900" indent="-342900"/>
            <a:r>
              <a:rPr lang="en-GB" sz="1800" b="0" dirty="0"/>
              <a:t>     (a)  HSZ (Haynes-Spiegel-</a:t>
            </a:r>
            <a:r>
              <a:rPr lang="en-GB" sz="1800" b="0" dirty="0" err="1"/>
              <a:t>Zahn</a:t>
            </a:r>
            <a:r>
              <a:rPr lang="en-GB" sz="1800" b="0" dirty="0"/>
              <a:t>) burrowing is a </a:t>
            </a:r>
            <a:r>
              <a:rPr lang="en-GB" sz="1800" dirty="0"/>
              <a:t>robust</a:t>
            </a:r>
            <a:r>
              <a:rPr lang="en-GB" sz="1800" b="0" dirty="0"/>
              <a:t> process in any </a:t>
            </a:r>
            <a:r>
              <a:rPr lang="en-GB" sz="1800" dirty="0"/>
              <a:t>thermally- </a:t>
            </a:r>
          </a:p>
          <a:p>
            <a:pPr marL="342900" indent="-342900"/>
            <a:r>
              <a:rPr lang="en-GB" sz="1800" dirty="0"/>
              <a:t>           relaxing</a:t>
            </a:r>
            <a:r>
              <a:rPr lang="en-GB" sz="1800" b="0" dirty="0"/>
              <a:t>, stratified rotating system.  Concept of “</a:t>
            </a:r>
            <a:r>
              <a:rPr lang="en-GB" sz="1800" dirty="0"/>
              <a:t>gyroscopic pumping</a:t>
            </a:r>
            <a:r>
              <a:rPr lang="en-GB" sz="1800" b="0" dirty="0"/>
              <a:t>”.</a:t>
            </a:r>
          </a:p>
          <a:p>
            <a:pPr marL="342900" indent="-342900"/>
            <a:r>
              <a:rPr lang="en-GB" sz="1800" b="0" dirty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 dirty="0"/>
              <a:t>           naturally able to enforce interior solid rotation</a:t>
            </a:r>
            <a:r>
              <a:rPr lang="en-GB" sz="1800" dirty="0"/>
              <a:t>.</a:t>
            </a:r>
            <a:r>
              <a:rPr lang="en-GB" sz="1800" b="0" dirty="0"/>
              <a:t>  (Note post-Starr history</a:t>
            </a:r>
            <a:r>
              <a:rPr lang="en-GB" sz="1800" b="0" dirty="0">
                <a:solidFill>
                  <a:srgbClr val="FF3300"/>
                </a:solidFill>
              </a:rPr>
              <a:t>!!!!</a:t>
            </a:r>
            <a:r>
              <a:rPr lang="en-GB" sz="1800" b="0" dirty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 dirty="0"/>
          </a:p>
          <a:p>
            <a:pPr marL="342900" indent="-342900"/>
            <a:r>
              <a:rPr lang="en-GB" sz="1800" b="0" dirty="0"/>
              <a:t>2.  So reasonable to assume interior </a:t>
            </a:r>
            <a:r>
              <a:rPr lang="en-GB" sz="1800" dirty="0">
                <a:solidFill>
                  <a:srgbClr val="FF3300"/>
                </a:solidFill>
              </a:rPr>
              <a:t>must </a:t>
            </a:r>
            <a:r>
              <a:rPr lang="en-GB" sz="1800" b="0" dirty="0">
                <a:solidFill>
                  <a:srgbClr val="FF3300"/>
                </a:solidFill>
              </a:rPr>
              <a:t>be magnetic</a:t>
            </a:r>
            <a:r>
              <a:rPr lang="en-GB" sz="1800" dirty="0"/>
              <a:t> </a:t>
            </a:r>
            <a:r>
              <a:rPr lang="en-GB" sz="1800" b="0" dirty="0"/>
              <a:t> (McI.1994, GM98)</a:t>
            </a:r>
            <a:r>
              <a:rPr lang="en-GB" sz="1800" dirty="0"/>
              <a:t>.</a:t>
            </a:r>
          </a:p>
          <a:p>
            <a:pPr marL="342900" indent="-342900"/>
            <a:r>
              <a:rPr lang="en-GB" sz="1800" b="0" dirty="0"/>
              <a:t>      </a:t>
            </a:r>
            <a:r>
              <a:rPr lang="en-GB" sz="1800" b="0" dirty="0">
                <a:cs typeface="Arial" pitchFamily="34" charset="0"/>
              </a:rPr>
              <a:t>I</a:t>
            </a:r>
            <a:r>
              <a:rPr lang="en-GB" sz="1800" b="0" dirty="0"/>
              <a:t>nterior </a:t>
            </a:r>
            <a:r>
              <a:rPr lang="en-GB" sz="1800" dirty="0"/>
              <a:t>dipoles</a:t>
            </a:r>
            <a:r>
              <a:rPr lang="en-GB" sz="1800" b="0" dirty="0"/>
              <a:t> are the longest-lived; so focus on the 3 possible types of</a:t>
            </a:r>
          </a:p>
          <a:p>
            <a:pPr marL="342900" indent="-342900"/>
            <a:r>
              <a:rPr lang="en-GB" sz="1800" b="0" dirty="0"/>
              <a:t>      dipole scenario.  With rotation axis upward,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upright dipole:  simplest </a:t>
            </a:r>
            <a:r>
              <a:rPr lang="en-GB" sz="1800" dirty="0"/>
              <a:t>geometry </a:t>
            </a:r>
            <a:r>
              <a:rPr lang="en-GB" sz="1800" b="0" dirty="0"/>
              <a:t>but</a:t>
            </a:r>
            <a:r>
              <a:rPr lang="en-GB" sz="1800" dirty="0"/>
              <a:t> </a:t>
            </a:r>
            <a:r>
              <a:rPr lang="en-GB" sz="1800" b="0" dirty="0"/>
              <a:t>polar confinement layers needed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equatorial-plane dipole:  simplest </a:t>
            </a:r>
            <a:r>
              <a:rPr lang="en-GB" sz="1800" dirty="0"/>
              <a:t>dynamics </a:t>
            </a:r>
            <a:r>
              <a:rPr lang="en-GB" sz="1800" b="0" dirty="0"/>
              <a:t>(?),</a:t>
            </a:r>
            <a:r>
              <a:rPr lang="en-GB" b="0" dirty="0"/>
              <a:t> </a:t>
            </a:r>
            <a:r>
              <a:rPr lang="en-GB" sz="1800" b="0" dirty="0"/>
              <a:t>PCLs needless</a:t>
            </a:r>
          </a:p>
          <a:p>
            <a:pPr marL="342900" indent="-342900"/>
            <a:r>
              <a:rPr lang="en-GB" sz="1800" b="0" dirty="0"/>
              <a:t>    </a:t>
            </a:r>
            <a:r>
              <a:rPr lang="en-GB" b="0" dirty="0">
                <a:solidFill>
                  <a:schemeClr val="bg1"/>
                </a:solidFill>
              </a:rPr>
              <a:t>O</a:t>
            </a:r>
            <a:r>
              <a:rPr lang="en-GB" sz="1800" b="0" dirty="0"/>
              <a:t>   slanted dipole:  </a:t>
            </a:r>
            <a:r>
              <a:rPr lang="en-GB" sz="1800" dirty="0"/>
              <a:t>gearbox-like</a:t>
            </a:r>
            <a:r>
              <a:rPr lang="en-GB" sz="1800" b="0" dirty="0"/>
              <a:t> dynamics (?), PCLs needless</a:t>
            </a:r>
          </a:p>
          <a:p>
            <a:pPr marL="342900" indent="-342900"/>
            <a:endParaRPr lang="en-GB" sz="1800" b="0" dirty="0"/>
          </a:p>
          <a:p>
            <a:pPr marL="342900" indent="-342900"/>
            <a:r>
              <a:rPr lang="en-GB" sz="1800" b="0" dirty="0"/>
              <a:t>3.  </a:t>
            </a:r>
            <a:r>
              <a:rPr lang="en-GB" sz="1800" dirty="0"/>
              <a:t>Open questions</a:t>
            </a:r>
            <a:r>
              <a:rPr lang="en-GB" sz="1800" b="0" dirty="0"/>
              <a:t> include migration of dipole axis inclination.  Which angles are</a:t>
            </a:r>
          </a:p>
          <a:p>
            <a:pPr marL="342900" indent="-342900"/>
            <a:r>
              <a:rPr lang="en-GB" sz="1800" b="0" dirty="0"/>
              <a:t>     stable?  E.g., would solar-cycle jiggling push axis into, or out of, the equatorial</a:t>
            </a:r>
          </a:p>
          <a:p>
            <a:pPr marL="342900" indent="-342900"/>
            <a:r>
              <a:rPr lang="en-GB" sz="1800" b="0" dirty="0"/>
              <a:t>     plane?   Might axis be pinned to the zero-shear latitude </a:t>
            </a:r>
            <a:r>
              <a:rPr lang="en-US" sz="1800" b="0" dirty="0">
                <a:cs typeface="Arial" pitchFamily="34" charset="0"/>
              </a:rPr>
              <a:t>~ 30°?  Shear distortion?</a:t>
            </a:r>
          </a:p>
          <a:p>
            <a:pPr marL="342900" indent="-342900"/>
            <a:endParaRPr lang="en-US" sz="1800" b="0" dirty="0">
              <a:cs typeface="Arial" pitchFamily="34" charset="0"/>
            </a:endParaRPr>
          </a:p>
          <a:p>
            <a:pPr marL="342900" indent="-342900"/>
            <a:r>
              <a:rPr lang="en-GB" sz="1800" b="0" dirty="0"/>
              <a:t>4.  </a:t>
            </a:r>
            <a:r>
              <a:rPr lang="en-GB" sz="1800" dirty="0"/>
              <a:t>All</a:t>
            </a:r>
            <a:r>
              <a:rPr lang="en-GB" sz="1800" b="0" dirty="0"/>
              <a:t> these scenarios involve HSZ burrowing being held in check by the interior</a:t>
            </a:r>
          </a:p>
          <a:p>
            <a:pPr marL="342900" indent="-342900"/>
            <a:r>
              <a:rPr lang="en-GB" sz="1800" b="0" dirty="0"/>
              <a:t>     dipole.  </a:t>
            </a:r>
            <a:r>
              <a:rPr lang="en-GB" sz="1800" dirty="0"/>
              <a:t>Burrowing tendency is strengthened by rotational stiffness in the</a:t>
            </a:r>
          </a:p>
          <a:p>
            <a:pPr marL="342900" indent="-342900"/>
            <a:r>
              <a:rPr lang="en-GB" sz="1800" dirty="0"/>
              <a:t>    early Sun.   </a:t>
            </a:r>
            <a:r>
              <a:rPr lang="en-GB" sz="1800" b="0" dirty="0"/>
              <a:t>Suggests not a “polar pit” but a </a:t>
            </a:r>
            <a:r>
              <a:rPr lang="en-GB" sz="1800" b="0" dirty="0">
                <a:solidFill>
                  <a:srgbClr val="FF0000"/>
                </a:solidFill>
              </a:rPr>
              <a:t>“</a:t>
            </a:r>
            <a:r>
              <a:rPr lang="en-GB" sz="1800" dirty="0">
                <a:solidFill>
                  <a:srgbClr val="FF0000"/>
                </a:solidFill>
              </a:rPr>
              <a:t>lithium frying pan</a:t>
            </a:r>
            <a:r>
              <a:rPr lang="en-GB" sz="1800" b="0" dirty="0">
                <a:solidFill>
                  <a:srgbClr val="FF0000"/>
                </a:solidFill>
              </a:rPr>
              <a:t>”</a:t>
            </a:r>
            <a:r>
              <a:rPr lang="en-GB" sz="1800" dirty="0"/>
              <a:t>.</a:t>
            </a:r>
            <a:endParaRPr lang="en-US" sz="1800" dirty="0"/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title"/>
          </p:nvPr>
        </p:nvSpPr>
        <p:spPr>
          <a:xfrm>
            <a:off x="252413" y="0"/>
            <a:ext cx="3627437" cy="547688"/>
          </a:xfrm>
        </p:spPr>
        <p:txBody>
          <a:bodyPr/>
          <a:lstStyle/>
          <a:p>
            <a:r>
              <a:rPr lang="en-GB" sz="2400"/>
              <a:t>Roadmap/conclusions:</a:t>
            </a:r>
            <a:endParaRPr lang="en-US" sz="240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482309" name="Oval 5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2310" name="Text Box 6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482315" name="Text Box 11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82316" name="Oval 12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82317" name="Text Box 13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482318" name="Line 14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82319" name="Rectangle 15"/>
          <p:cNvSpPr>
            <a:spLocks noChangeArrowheads="1"/>
          </p:cNvSpPr>
          <p:nvPr/>
        </p:nvSpPr>
        <p:spPr bwMode="auto">
          <a:xfrm>
            <a:off x="176213" y="457200"/>
            <a:ext cx="8643937" cy="17541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17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679857"/>
            <a:ext cx="7772400" cy="1470025"/>
          </a:xfrm>
        </p:spPr>
        <p:txBody>
          <a:bodyPr/>
          <a:lstStyle/>
          <a:p>
            <a:r>
              <a:rPr lang="en-US" sz="4000" b="1" dirty="0" smtClean="0"/>
              <a:t>The solar </a:t>
            </a:r>
            <a:r>
              <a:rPr lang="en-US" sz="4000" b="1" dirty="0" err="1" smtClean="0"/>
              <a:t>tachocline</a:t>
            </a:r>
            <a:r>
              <a:rPr lang="en-US" sz="4000" b="1" dirty="0" smtClean="0"/>
              <a:t>: a big open question</a:t>
            </a:r>
            <a:endParaRPr lang="en-US" sz="4000" b="1" dirty="0"/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06285" y="2194332"/>
            <a:ext cx="6553200" cy="10017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800" b="1" dirty="0" smtClean="0">
                <a:solidFill>
                  <a:srgbClr val="FF3300"/>
                </a:solidFill>
              </a:rPr>
              <a:t>Is the high-latitude, sub-convective</a:t>
            </a:r>
          </a:p>
          <a:p>
            <a:pPr>
              <a:lnSpc>
                <a:spcPct val="90000"/>
              </a:lnSpc>
            </a:pPr>
            <a:r>
              <a:rPr lang="en-GB" sz="2800" b="1" dirty="0" err="1" smtClean="0">
                <a:solidFill>
                  <a:srgbClr val="FF3300"/>
                </a:solidFill>
              </a:rPr>
              <a:t>tachocline</a:t>
            </a:r>
            <a:r>
              <a:rPr lang="en-GB" sz="2800" b="1" dirty="0" smtClean="0">
                <a:solidFill>
                  <a:srgbClr val="FF3300"/>
                </a:solidFill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</a:rPr>
              <a:t>invisible</a:t>
            </a:r>
            <a:r>
              <a:rPr lang="en-GB" sz="2800" b="1" dirty="0" smtClean="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317" y="261261"/>
            <a:ext cx="4495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0" dirty="0" smtClean="0"/>
              <a:t>Oxford July 2018: meeting for John </a:t>
            </a:r>
            <a:r>
              <a:rPr lang="en-GB" sz="1600" b="0" dirty="0" err="1" smtClean="0"/>
              <a:t>Papaloizou</a:t>
            </a:r>
            <a:endParaRPr lang="en-GB" sz="1600" b="0" dirty="0"/>
          </a:p>
        </p:txBody>
      </p:sp>
      <p:sp>
        <p:nvSpPr>
          <p:cNvPr id="7" name="TextBox 6"/>
          <p:cNvSpPr txBox="1"/>
          <p:nvPr/>
        </p:nvSpPr>
        <p:spPr>
          <a:xfrm>
            <a:off x="304799" y="3105330"/>
            <a:ext cx="85039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 dirty="0" smtClean="0"/>
              <a:t>       I proposed that it </a:t>
            </a:r>
            <a:r>
              <a:rPr lang="en-GB" sz="2000" i="1" dirty="0" smtClean="0">
                <a:solidFill>
                  <a:srgbClr val="FF0000"/>
                </a:solidFill>
              </a:rPr>
              <a:t>is</a:t>
            </a:r>
            <a:r>
              <a:rPr lang="en-GB" sz="2000" b="0" dirty="0" smtClean="0"/>
              <a:t> invisible in 2007 (see my chapter in </a:t>
            </a:r>
            <a:r>
              <a:rPr lang="en-GB" sz="2000" dirty="0" smtClean="0"/>
              <a:t>The Solar</a:t>
            </a:r>
          </a:p>
          <a:p>
            <a:r>
              <a:rPr lang="en-GB" sz="2000" dirty="0" smtClean="0"/>
              <a:t>          </a:t>
            </a:r>
            <a:r>
              <a:rPr lang="en-GB" sz="2000" dirty="0" err="1" smtClean="0"/>
              <a:t>Tachocline</a:t>
            </a:r>
            <a:r>
              <a:rPr lang="en-GB" sz="2000" b="0" dirty="0" smtClean="0"/>
              <a:t>, ed. Hughes, </a:t>
            </a:r>
            <a:r>
              <a:rPr lang="en-GB" sz="2000" b="0" dirty="0" err="1" smtClean="0"/>
              <a:t>Rosner</a:t>
            </a:r>
            <a:r>
              <a:rPr lang="en-GB" sz="2000" b="0" dirty="0" smtClean="0"/>
              <a:t> &amp; Weiss </a:t>
            </a:r>
            <a:r>
              <a:rPr lang="en-GB" sz="2000" dirty="0" smtClean="0">
                <a:solidFill>
                  <a:srgbClr val="FF0000"/>
                </a:solidFill>
              </a:rPr>
              <a:t>(paperback)</a:t>
            </a:r>
            <a:r>
              <a:rPr lang="en-GB" sz="2000" b="0" dirty="0" smtClean="0"/>
              <a:t>  </a:t>
            </a:r>
            <a:r>
              <a:rPr lang="en-GB" sz="1800" b="0" dirty="0" smtClean="0"/>
              <a:t>– </a:t>
            </a:r>
            <a:r>
              <a:rPr lang="en-GB" sz="2000" b="0" dirty="0" smtClean="0"/>
              <a:t> “M07”</a:t>
            </a:r>
          </a:p>
          <a:p>
            <a:r>
              <a:rPr lang="en-GB" sz="2000" b="0" dirty="0" smtClean="0"/>
              <a:t>           hereafter  </a:t>
            </a:r>
            <a:r>
              <a:rPr lang="en-GB" sz="1800" b="0" dirty="0" smtClean="0"/>
              <a:t>–</a:t>
            </a:r>
            <a:r>
              <a:rPr lang="en-GB" sz="2000" b="0" dirty="0" smtClean="0"/>
              <a:t>  </a:t>
            </a:r>
            <a:r>
              <a:rPr lang="en-GB" sz="2000" b="0" i="1" dirty="0" smtClean="0"/>
              <a:t>q.v.</a:t>
            </a:r>
            <a:r>
              <a:rPr lang="en-GB" sz="2000" b="0" dirty="0" smtClean="0"/>
              <a:t> for scientific background, and typical numbers.</a:t>
            </a:r>
          </a:p>
          <a:p>
            <a:r>
              <a:rPr lang="en-GB" sz="2000" b="0" dirty="0" smtClean="0"/>
              <a:t>        See also Wood &amp; </a:t>
            </a:r>
            <a:r>
              <a:rPr lang="en-GB" sz="2000" b="0" dirty="0" err="1" smtClean="0"/>
              <a:t>McI</a:t>
            </a:r>
            <a:r>
              <a:rPr lang="en-GB" sz="2000" b="0" dirty="0" smtClean="0"/>
              <a:t>. (2011), J. Fluid Mech., </a:t>
            </a:r>
            <a:r>
              <a:rPr lang="en-GB" sz="2000" dirty="0" smtClean="0"/>
              <a:t>677</a:t>
            </a:r>
            <a:r>
              <a:rPr lang="en-GB" sz="2000" b="0" dirty="0" smtClean="0"/>
              <a:t>, 445.  </a:t>
            </a:r>
            <a:r>
              <a:rPr lang="en-GB" sz="2000" dirty="0" smtClean="0">
                <a:solidFill>
                  <a:srgbClr val="FF0000"/>
                </a:solidFill>
              </a:rPr>
              <a:t>However,</a:t>
            </a:r>
          </a:p>
          <a:p>
            <a:endParaRPr lang="en-GB" sz="2000" b="0" dirty="0" smtClean="0"/>
          </a:p>
          <a:p>
            <a:r>
              <a:rPr lang="en-GB" sz="2000" b="0" dirty="0" smtClean="0"/>
              <a:t>        another big open question </a:t>
            </a:r>
            <a:r>
              <a:rPr lang="en-GB" sz="2000" dirty="0" smtClean="0">
                <a:solidFill>
                  <a:srgbClr val="FF0000"/>
                </a:solidFill>
              </a:rPr>
              <a:t>not</a:t>
            </a:r>
            <a:r>
              <a:rPr lang="en-GB" sz="2000" b="0" dirty="0" smtClean="0"/>
              <a:t> addressed there but raised in 2011</a:t>
            </a:r>
          </a:p>
          <a:p>
            <a:r>
              <a:rPr lang="en-GB" sz="2000" b="0" dirty="0" smtClean="0"/>
              <a:t>            by me at Douglas Gough’s </a:t>
            </a:r>
            <a:r>
              <a:rPr lang="en-GB" sz="2000" b="0" dirty="0" err="1" smtClean="0"/>
              <a:t>Gargano</a:t>
            </a:r>
            <a:r>
              <a:rPr lang="en-GB" sz="2000" b="0" dirty="0" smtClean="0"/>
              <a:t> meeting: </a:t>
            </a:r>
            <a:r>
              <a:rPr lang="en-GB" sz="2000" dirty="0" smtClean="0">
                <a:solidFill>
                  <a:srgbClr val="FF0000"/>
                </a:solidFill>
              </a:rPr>
              <a:t>is the Sun’s</a:t>
            </a:r>
          </a:p>
          <a:p>
            <a:r>
              <a:rPr lang="en-GB" sz="2000" dirty="0" smtClean="0">
                <a:solidFill>
                  <a:srgbClr val="FF0000"/>
                </a:solidFill>
              </a:rPr>
              <a:t>             internal magnetic field aligned with the rotation axis?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5936107"/>
            <a:ext cx="9144000" cy="653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_______________________________________________________________________________________________________________________________________________________</a:t>
            </a:r>
            <a:endParaRPr lang="en-US" sz="800" b="0" kern="0" dirty="0" smtClean="0">
              <a:latin typeface="+mn-lt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Reprints &amp; corrigenda: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websearch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”lucidity principles”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then back to home page, string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tachocline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8118" y="5642001"/>
            <a:ext cx="622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First a bit of the background </a:t>
            </a:r>
            <a:r>
              <a:rPr lang="en-GB" sz="1800" b="0" dirty="0" smtClean="0"/>
              <a:t>(beyond old controversies)</a:t>
            </a:r>
            <a:r>
              <a:rPr lang="en-GB" sz="1800" dirty="0" smtClean="0"/>
              <a:t>: 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844940" y="1711235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 </a:t>
            </a:r>
            <a:r>
              <a:rPr lang="en-GB" sz="1800" b="0" dirty="0" smtClean="0"/>
              <a:t>(stably stratified)</a:t>
            </a:r>
            <a:endParaRPr lang="en-GB" sz="1800" b="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5577840" y="2011680"/>
            <a:ext cx="1371600" cy="2873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38213"/>
            <a:ext cx="8229600" cy="1143000"/>
          </a:xfrm>
        </p:spPr>
        <p:txBody>
          <a:bodyPr/>
          <a:lstStyle/>
          <a:p>
            <a:r>
              <a:rPr lang="en-GB" sz="2400"/>
              <a:t>Re burrowing and gyroscopic pumping:</a:t>
            </a:r>
            <a:endParaRPr lang="en-US" sz="2400"/>
          </a:p>
        </p:txBody>
      </p:sp>
      <p:sp>
        <p:nvSpPr>
          <p:cNvPr id="432132" name="Text Box 4"/>
          <p:cNvSpPr txBox="1">
            <a:spLocks noChangeArrowheads="1"/>
          </p:cNvSpPr>
          <p:nvPr/>
        </p:nvSpPr>
        <p:spPr bwMode="auto">
          <a:xfrm>
            <a:off x="719138" y="2095500"/>
            <a:ext cx="79692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 b="0"/>
              <a:t>A much-studied example is the Brewer-Dobson circulation (MMC)</a:t>
            </a:r>
          </a:p>
          <a:p>
            <a:r>
              <a:rPr lang="en-GB" sz="2000" b="0"/>
              <a:t>in the terrestrial stratosphere. The stratosphere is a</a:t>
            </a:r>
          </a:p>
          <a:p>
            <a:r>
              <a:rPr lang="en-GB" sz="2000">
                <a:solidFill>
                  <a:srgbClr val="FF0000"/>
                </a:solidFill>
              </a:rPr>
              <a:t>thermally-relaxing, stratified rotating system</a:t>
            </a:r>
            <a:r>
              <a:rPr lang="en-GB" sz="2000" b="0"/>
              <a:t> </a:t>
            </a:r>
            <a:r>
              <a:rPr lang="en-GB" sz="2000" b="0">
                <a:cs typeface="Arial" pitchFamily="34" charset="0"/>
              </a:rPr>
              <a:t>– where</a:t>
            </a:r>
          </a:p>
          <a:p>
            <a:r>
              <a:rPr lang="en-GB" sz="2000" b="0">
                <a:cs typeface="Arial" pitchFamily="34" charset="0"/>
              </a:rPr>
              <a:t>“stratified” means “stably stratified”.</a:t>
            </a:r>
          </a:p>
          <a:p>
            <a:endParaRPr lang="en-GB" sz="2000" b="0"/>
          </a:p>
          <a:p>
            <a:r>
              <a:rPr lang="en-GB" sz="2000" b="0"/>
              <a:t>Countless observational and modelling studies </a:t>
            </a:r>
            <a:r>
              <a:rPr lang="en-GB" sz="2000" b="0">
                <a:cs typeface="Arial" pitchFamily="34" charset="0"/>
              </a:rPr>
              <a:t>– many in connection</a:t>
            </a:r>
          </a:p>
          <a:p>
            <a:r>
              <a:rPr lang="en-GB" sz="2000" b="0">
                <a:cs typeface="Arial" pitchFamily="34" charset="0"/>
              </a:rPr>
              <a:t>with the ozone-layer problem –</a:t>
            </a:r>
            <a:r>
              <a:rPr lang="en-GB" sz="2000" b="0"/>
              <a:t> have led to a secure understanding of</a:t>
            </a:r>
          </a:p>
          <a:p>
            <a:r>
              <a:rPr lang="en-GB" sz="2000" b="0"/>
              <a:t>the dynamics.</a:t>
            </a:r>
            <a:endParaRPr 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504825"/>
            <a:ext cx="8229600" cy="1143000"/>
          </a:xfrm>
        </p:spPr>
        <p:txBody>
          <a:bodyPr/>
          <a:lstStyle/>
          <a:p>
            <a:r>
              <a:rPr lang="en-US" sz="2800"/>
              <a:t>So I hope everyone is, or will soon be, persuaded</a:t>
            </a:r>
          </a:p>
        </p:txBody>
      </p:sp>
      <p:sp>
        <p:nvSpPr>
          <p:cNvPr id="471043" name="Text Box 3"/>
          <p:cNvSpPr txBox="1">
            <a:spLocks noChangeArrowheads="1"/>
          </p:cNvSpPr>
          <p:nvPr/>
        </p:nvSpPr>
        <p:spPr bwMode="auto">
          <a:xfrm>
            <a:off x="450850" y="1755775"/>
            <a:ext cx="8255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(a)  that NMST is overwhelmingly unlikely to produce a</a:t>
            </a:r>
          </a:p>
          <a:p>
            <a:r>
              <a:rPr lang="en-US" b="0">
                <a:solidFill>
                  <a:schemeClr val="tx2"/>
                </a:solidFill>
              </a:rPr>
              <a:t>       horizontal eddy viscosity,</a:t>
            </a:r>
          </a:p>
          <a:p>
            <a:endParaRPr lang="en-GB" b="0">
              <a:solidFill>
                <a:schemeClr val="tx2"/>
              </a:solidFill>
            </a:endParaRPr>
          </a:p>
          <a:p>
            <a:r>
              <a:rPr lang="en-GB" b="0">
                <a:solidFill>
                  <a:schemeClr val="tx2"/>
                </a:solidFill>
              </a:rPr>
              <a:t>(b) that gravity waves from the convection zone are</a:t>
            </a:r>
          </a:p>
          <a:p>
            <a:r>
              <a:rPr lang="en-GB" b="0">
                <a:solidFill>
                  <a:schemeClr val="tx2"/>
                </a:solidFill>
              </a:rPr>
              <a:t>     overwhelmingly unlikely to produce interior solid rotation,</a:t>
            </a:r>
          </a:p>
          <a:p>
            <a:r>
              <a:rPr lang="en-GB" b="0">
                <a:solidFill>
                  <a:schemeClr val="tx2"/>
                </a:solidFill>
              </a:rPr>
              <a:t>     and</a:t>
            </a:r>
            <a:endParaRPr lang="en-US" b="0">
              <a:solidFill>
                <a:schemeClr val="tx2"/>
              </a:solidFill>
            </a:endParaRPr>
          </a:p>
          <a:p>
            <a:endParaRPr lang="en-US" b="0">
              <a:solidFill>
                <a:schemeClr val="tx2"/>
              </a:solidFill>
            </a:endParaRPr>
          </a:p>
          <a:p>
            <a:r>
              <a:rPr lang="en-US" b="0">
                <a:solidFill>
                  <a:schemeClr val="tx2"/>
                </a:solidFill>
              </a:rPr>
              <a:t>(c)  that it’s therefore reasonable to assume, as</a:t>
            </a:r>
          </a:p>
          <a:p>
            <a:r>
              <a:rPr lang="en-US" b="0">
                <a:solidFill>
                  <a:schemeClr val="tx2"/>
                </a:solidFill>
              </a:rPr>
              <a:t>      Douglas Gough and I did, that a global-scale</a:t>
            </a:r>
          </a:p>
          <a:p>
            <a:r>
              <a:rPr lang="en-US" b="0">
                <a:solidFill>
                  <a:schemeClr val="tx2"/>
                </a:solidFill>
              </a:rPr>
              <a:t>      magnetic field in the Sun’s interior is </a:t>
            </a:r>
            <a:r>
              <a:rPr lang="en-US">
                <a:solidFill>
                  <a:srgbClr val="FF0000"/>
                </a:solidFill>
              </a:rPr>
              <a:t>inevitable</a:t>
            </a:r>
            <a:r>
              <a:rPr lang="en-US" b="0">
                <a:solidFill>
                  <a:schemeClr val="tx2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504825"/>
            <a:ext cx="8229600" cy="1143000"/>
          </a:xfrm>
        </p:spPr>
        <p:txBody>
          <a:bodyPr/>
          <a:lstStyle/>
          <a:p>
            <a:r>
              <a:rPr lang="en-US" sz="2800"/>
              <a:t>So I hope everyone is, or will soon be, persuaded</a:t>
            </a:r>
          </a:p>
        </p:txBody>
      </p:sp>
      <p:sp>
        <p:nvSpPr>
          <p:cNvPr id="503811" name="Text Box 3"/>
          <p:cNvSpPr txBox="1">
            <a:spLocks noChangeArrowheads="1"/>
          </p:cNvSpPr>
          <p:nvPr/>
        </p:nvSpPr>
        <p:spPr bwMode="auto">
          <a:xfrm>
            <a:off x="450850" y="1755775"/>
            <a:ext cx="8255000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(a)  that NMST is overwhelmingly unlikely to produce a</a:t>
            </a:r>
          </a:p>
          <a:p>
            <a:r>
              <a:rPr lang="en-US" b="0">
                <a:solidFill>
                  <a:schemeClr val="tx2"/>
                </a:solidFill>
              </a:rPr>
              <a:t>       horizontal eddy viscosity,</a:t>
            </a:r>
          </a:p>
          <a:p>
            <a:endParaRPr lang="en-GB" b="0">
              <a:solidFill>
                <a:schemeClr val="tx2"/>
              </a:solidFill>
            </a:endParaRPr>
          </a:p>
          <a:p>
            <a:r>
              <a:rPr lang="en-GB" b="0">
                <a:solidFill>
                  <a:schemeClr val="tx2"/>
                </a:solidFill>
              </a:rPr>
              <a:t>(b) that gravity waves from the convection zone are</a:t>
            </a:r>
          </a:p>
          <a:p>
            <a:r>
              <a:rPr lang="en-GB" b="0">
                <a:solidFill>
                  <a:schemeClr val="tx2"/>
                </a:solidFill>
              </a:rPr>
              <a:t>     overwhelmingly unlikely to produce interior solid rotation,</a:t>
            </a:r>
          </a:p>
          <a:p>
            <a:r>
              <a:rPr lang="en-GB" b="0">
                <a:solidFill>
                  <a:schemeClr val="tx2"/>
                </a:solidFill>
              </a:rPr>
              <a:t>     and</a:t>
            </a:r>
            <a:endParaRPr lang="en-US" b="0">
              <a:solidFill>
                <a:schemeClr val="tx2"/>
              </a:solidFill>
            </a:endParaRPr>
          </a:p>
          <a:p>
            <a:endParaRPr lang="en-US" b="0">
              <a:solidFill>
                <a:schemeClr val="tx2"/>
              </a:solidFill>
            </a:endParaRPr>
          </a:p>
          <a:p>
            <a:r>
              <a:rPr lang="en-US" b="0">
                <a:solidFill>
                  <a:schemeClr val="tx2"/>
                </a:solidFill>
              </a:rPr>
              <a:t>(c)  that it’s therefore reasonable to assume, as</a:t>
            </a:r>
          </a:p>
          <a:p>
            <a:r>
              <a:rPr lang="en-US" b="0">
                <a:solidFill>
                  <a:schemeClr val="tx2"/>
                </a:solidFill>
              </a:rPr>
              <a:t>      Douglas Gough and I did, that a global-scale</a:t>
            </a:r>
          </a:p>
          <a:p>
            <a:r>
              <a:rPr lang="en-US" b="0">
                <a:solidFill>
                  <a:schemeClr val="tx2"/>
                </a:solidFill>
              </a:rPr>
              <a:t>      magnetic field in the Sun’s interior is </a:t>
            </a:r>
            <a:r>
              <a:rPr lang="en-US">
                <a:solidFill>
                  <a:srgbClr val="FF0000"/>
                </a:solidFill>
              </a:rPr>
              <a:t>inevitable</a:t>
            </a:r>
            <a:r>
              <a:rPr lang="en-US" b="0">
                <a:solidFill>
                  <a:schemeClr val="tx2"/>
                </a:solidFill>
              </a:rPr>
              <a:t>.</a:t>
            </a:r>
          </a:p>
          <a:p>
            <a:endParaRPr lang="en-GB" sz="2000" b="0">
              <a:solidFill>
                <a:schemeClr val="tx2"/>
              </a:solidFill>
            </a:endParaRPr>
          </a:p>
          <a:p>
            <a:r>
              <a:rPr lang="en-GB" sz="2000" b="0">
                <a:solidFill>
                  <a:schemeClr val="tx2"/>
                </a:solidFill>
              </a:rPr>
              <a:t>  (Have I been flogging a dead horse all these years?)</a:t>
            </a:r>
            <a:endParaRPr lang="en-US" sz="2000" b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504825"/>
            <a:ext cx="8229600" cy="1143000"/>
          </a:xfrm>
        </p:spPr>
        <p:txBody>
          <a:bodyPr/>
          <a:lstStyle/>
          <a:p>
            <a:r>
              <a:rPr lang="en-US" sz="2800"/>
              <a:t>So I hope everyone is, or will soon be, persuaded</a:t>
            </a:r>
          </a:p>
        </p:txBody>
      </p:sp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450850" y="1755775"/>
            <a:ext cx="8255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(a)  that NMST is overwhelmingly unlikely to produce a</a:t>
            </a:r>
          </a:p>
          <a:p>
            <a:r>
              <a:rPr lang="en-US" b="0">
                <a:solidFill>
                  <a:schemeClr val="tx2"/>
                </a:solidFill>
              </a:rPr>
              <a:t>       horizontal eddy viscosity,</a:t>
            </a:r>
          </a:p>
          <a:p>
            <a:endParaRPr lang="en-GB" b="0">
              <a:solidFill>
                <a:schemeClr val="tx2"/>
              </a:solidFill>
            </a:endParaRPr>
          </a:p>
          <a:p>
            <a:r>
              <a:rPr lang="en-GB" b="0">
                <a:solidFill>
                  <a:schemeClr val="tx2"/>
                </a:solidFill>
              </a:rPr>
              <a:t>(b) that gravity waves from the convection zone are</a:t>
            </a:r>
          </a:p>
          <a:p>
            <a:r>
              <a:rPr lang="en-GB" b="0">
                <a:solidFill>
                  <a:schemeClr val="tx2"/>
                </a:solidFill>
              </a:rPr>
              <a:t>     overwhelmingly unlikely to produce interior solid rotation,</a:t>
            </a:r>
          </a:p>
          <a:p>
            <a:r>
              <a:rPr lang="en-GB" b="0">
                <a:solidFill>
                  <a:schemeClr val="tx2"/>
                </a:solidFill>
              </a:rPr>
              <a:t>     and</a:t>
            </a:r>
            <a:endParaRPr lang="en-US" b="0">
              <a:solidFill>
                <a:schemeClr val="tx2"/>
              </a:solidFill>
            </a:endParaRPr>
          </a:p>
          <a:p>
            <a:endParaRPr lang="en-US" b="0">
              <a:solidFill>
                <a:schemeClr val="tx2"/>
              </a:solidFill>
            </a:endParaRPr>
          </a:p>
          <a:p>
            <a:r>
              <a:rPr lang="en-US" b="0">
                <a:solidFill>
                  <a:schemeClr val="tx2"/>
                </a:solidFill>
              </a:rPr>
              <a:t>(c)  that it’s therefore reasonable to assume, as</a:t>
            </a:r>
          </a:p>
          <a:p>
            <a:r>
              <a:rPr lang="en-US" b="0">
                <a:solidFill>
                  <a:schemeClr val="tx2"/>
                </a:solidFill>
              </a:rPr>
              <a:t>      Douglas Gough and I did, that a global-scale</a:t>
            </a:r>
          </a:p>
          <a:p>
            <a:r>
              <a:rPr lang="en-US" b="0">
                <a:solidFill>
                  <a:schemeClr val="tx2"/>
                </a:solidFill>
              </a:rPr>
              <a:t>      magnetic field in the Sun’s interior is </a:t>
            </a:r>
            <a:r>
              <a:rPr lang="en-US">
                <a:solidFill>
                  <a:srgbClr val="FF0000"/>
                </a:solidFill>
              </a:rPr>
              <a:t>inevitable</a:t>
            </a:r>
            <a:r>
              <a:rPr lang="en-US" b="0">
                <a:solidFill>
                  <a:schemeClr val="tx2"/>
                </a:solidFill>
              </a:rPr>
              <a:t>.</a:t>
            </a:r>
          </a:p>
          <a:p>
            <a:endParaRPr lang="en-GB" sz="2000" b="0">
              <a:solidFill>
                <a:schemeClr val="tx2"/>
              </a:solidFill>
            </a:endParaRPr>
          </a:p>
          <a:p>
            <a:r>
              <a:rPr lang="en-GB" sz="2000" b="0">
                <a:solidFill>
                  <a:schemeClr val="tx2"/>
                </a:solidFill>
              </a:rPr>
              <a:t>  (Have I been flogging a dead horse all these years?   Was Fausto</a:t>
            </a:r>
          </a:p>
          <a:p>
            <a:r>
              <a:rPr lang="en-GB" sz="2000" b="0">
                <a:solidFill>
                  <a:schemeClr val="tx2"/>
                </a:solidFill>
              </a:rPr>
              <a:t>   winding me up??)</a:t>
            </a:r>
            <a:endParaRPr lang="en-US" sz="2000" b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5438" y="504825"/>
            <a:ext cx="8229600" cy="1143000"/>
          </a:xfrm>
        </p:spPr>
        <p:txBody>
          <a:bodyPr/>
          <a:lstStyle/>
          <a:p>
            <a:r>
              <a:rPr lang="en-US" sz="2800"/>
              <a:t>So I hope everyone is, or will soon be, persuaded</a:t>
            </a:r>
          </a:p>
        </p:txBody>
      </p:sp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450850" y="1755775"/>
            <a:ext cx="8255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(a)  that NMST is overwhelmingly unlikely to produce a</a:t>
            </a:r>
          </a:p>
          <a:p>
            <a:r>
              <a:rPr lang="en-US" b="0">
                <a:solidFill>
                  <a:schemeClr val="tx2"/>
                </a:solidFill>
              </a:rPr>
              <a:t>       horizontal eddy viscosity,</a:t>
            </a:r>
          </a:p>
          <a:p>
            <a:endParaRPr lang="en-GB" b="0">
              <a:solidFill>
                <a:schemeClr val="tx2"/>
              </a:solidFill>
            </a:endParaRPr>
          </a:p>
          <a:p>
            <a:r>
              <a:rPr lang="en-GB" b="0">
                <a:solidFill>
                  <a:schemeClr val="tx2"/>
                </a:solidFill>
              </a:rPr>
              <a:t>(b) that gravity waves from the convection zone are</a:t>
            </a:r>
          </a:p>
          <a:p>
            <a:r>
              <a:rPr lang="en-GB" b="0">
                <a:solidFill>
                  <a:schemeClr val="tx2"/>
                </a:solidFill>
              </a:rPr>
              <a:t>     overwhelmingly unlikely to produce interior solid rotation,</a:t>
            </a:r>
          </a:p>
          <a:p>
            <a:r>
              <a:rPr lang="en-GB" b="0">
                <a:solidFill>
                  <a:schemeClr val="tx2"/>
                </a:solidFill>
              </a:rPr>
              <a:t>     and</a:t>
            </a:r>
            <a:endParaRPr lang="en-US" b="0">
              <a:solidFill>
                <a:schemeClr val="tx2"/>
              </a:solidFill>
            </a:endParaRPr>
          </a:p>
          <a:p>
            <a:endParaRPr lang="en-US" b="0">
              <a:solidFill>
                <a:schemeClr val="tx2"/>
              </a:solidFill>
            </a:endParaRPr>
          </a:p>
          <a:p>
            <a:r>
              <a:rPr lang="en-US" b="0">
                <a:solidFill>
                  <a:schemeClr val="tx2"/>
                </a:solidFill>
              </a:rPr>
              <a:t>(c)  that it’s therefore reasonable to assume, as</a:t>
            </a:r>
          </a:p>
          <a:p>
            <a:r>
              <a:rPr lang="en-US" b="0">
                <a:solidFill>
                  <a:schemeClr val="tx2"/>
                </a:solidFill>
              </a:rPr>
              <a:t>      Douglas Gough and I did, that a global-scale</a:t>
            </a:r>
          </a:p>
          <a:p>
            <a:r>
              <a:rPr lang="en-US" b="0">
                <a:solidFill>
                  <a:schemeClr val="tx2"/>
                </a:solidFill>
              </a:rPr>
              <a:t>      magnetic field in the Sun’s interior is </a:t>
            </a:r>
            <a:r>
              <a:rPr lang="en-US">
                <a:solidFill>
                  <a:srgbClr val="FF0000"/>
                </a:solidFill>
              </a:rPr>
              <a:t>inevitable</a:t>
            </a:r>
            <a:r>
              <a:rPr lang="en-US" b="0">
                <a:solidFill>
                  <a:schemeClr val="tx2"/>
                </a:solidFill>
              </a:rPr>
              <a:t>.</a:t>
            </a:r>
          </a:p>
          <a:p>
            <a:endParaRPr lang="en-GB" sz="2000" b="0">
              <a:solidFill>
                <a:schemeClr val="tx2"/>
              </a:solidFill>
            </a:endParaRPr>
          </a:p>
          <a:p>
            <a:r>
              <a:rPr lang="en-GB" sz="2000" b="0">
                <a:solidFill>
                  <a:schemeClr val="tx2"/>
                </a:solidFill>
              </a:rPr>
              <a:t>  (Have I been flogging a dead horse all these years?   Was Fausto</a:t>
            </a:r>
          </a:p>
          <a:p>
            <a:r>
              <a:rPr lang="en-GB" sz="2000" b="0">
                <a:solidFill>
                  <a:schemeClr val="tx2"/>
                </a:solidFill>
              </a:rPr>
              <a:t>   winding me up??    Anyway, Spiegel &amp; Zahn </a:t>
            </a:r>
            <a:r>
              <a:rPr lang="en-GB" sz="2000" b="0" i="1">
                <a:solidFill>
                  <a:schemeClr val="tx2"/>
                </a:solidFill>
              </a:rPr>
              <a:t>sounded </a:t>
            </a:r>
            <a:r>
              <a:rPr lang="en-GB" sz="2000" b="0">
                <a:solidFill>
                  <a:schemeClr val="tx2"/>
                </a:solidFill>
              </a:rPr>
              <a:t>serious!)</a:t>
            </a:r>
            <a:endParaRPr lang="en-US" sz="2000" b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8807450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/>
              <a:t>Re nonmagnetic processes,</a:t>
            </a:r>
          </a:p>
          <a:p>
            <a:pPr marL="342900" indent="-342900"/>
            <a:r>
              <a:rPr lang="en-GB" sz="1800" b="0"/>
              <a:t>     (a)  HSZ (Haynes-Spiegel-Zahn) burrowing is a </a:t>
            </a:r>
            <a:r>
              <a:rPr lang="en-GB" sz="1800"/>
              <a:t>robust</a:t>
            </a:r>
            <a:r>
              <a:rPr lang="en-GB" sz="1800" b="0"/>
              <a:t> process in any </a:t>
            </a:r>
            <a:r>
              <a:rPr lang="en-GB" sz="1800"/>
              <a:t>thermally- </a:t>
            </a:r>
          </a:p>
          <a:p>
            <a:pPr marL="342900" indent="-342900"/>
            <a:r>
              <a:rPr lang="en-GB" sz="1800"/>
              <a:t>           relaxing</a:t>
            </a:r>
            <a:r>
              <a:rPr lang="en-GB" sz="1800" b="0"/>
              <a:t>, stratified rotating system.  Concept of “</a:t>
            </a:r>
            <a:r>
              <a:rPr lang="en-GB" sz="1800"/>
              <a:t>gyroscopic pumping</a:t>
            </a:r>
            <a:r>
              <a:rPr lang="en-GB" sz="1800" b="0"/>
              <a:t>”.</a:t>
            </a:r>
          </a:p>
          <a:p>
            <a:pPr marL="342900" indent="-342900"/>
            <a:r>
              <a:rPr lang="en-GB" sz="1800" b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/>
              <a:t>           naturally able to enforce interior solid rotation</a:t>
            </a:r>
            <a:r>
              <a:rPr lang="en-GB" sz="1800"/>
              <a:t>.</a:t>
            </a:r>
            <a:r>
              <a:rPr lang="en-GB" sz="1800" b="0"/>
              <a:t>  (Note post-Starr history</a:t>
            </a:r>
            <a:r>
              <a:rPr lang="en-GB" sz="1800" b="0">
                <a:solidFill>
                  <a:srgbClr val="FF3300"/>
                </a:solidFill>
              </a:rPr>
              <a:t>!!!!</a:t>
            </a:r>
            <a:r>
              <a:rPr lang="en-GB" sz="1800" b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/>
          </a:p>
          <a:p>
            <a:pPr marL="342900" indent="-342900"/>
            <a:r>
              <a:rPr lang="en-GB" sz="1800" b="0"/>
              <a:t>2.  So reasonable to assume interior </a:t>
            </a:r>
            <a:r>
              <a:rPr lang="en-GB" sz="1800">
                <a:solidFill>
                  <a:srgbClr val="FF3300"/>
                </a:solidFill>
              </a:rPr>
              <a:t>must </a:t>
            </a:r>
            <a:r>
              <a:rPr lang="en-GB" sz="1800" b="0">
                <a:solidFill>
                  <a:srgbClr val="FF3300"/>
                </a:solidFill>
              </a:rPr>
              <a:t>be magnetic</a:t>
            </a:r>
            <a:r>
              <a:rPr lang="en-GB" sz="1800"/>
              <a:t> </a:t>
            </a:r>
            <a:r>
              <a:rPr lang="en-GB" sz="1800" b="0"/>
              <a:t> (McI.1994, GM98)</a:t>
            </a:r>
            <a:r>
              <a:rPr lang="en-GB" sz="1800"/>
              <a:t>.</a:t>
            </a:r>
          </a:p>
          <a:p>
            <a:pPr marL="342900" indent="-342900"/>
            <a:r>
              <a:rPr lang="en-GB" sz="1800" b="0"/>
              <a:t>      </a:t>
            </a:r>
            <a:r>
              <a:rPr lang="en-GB" sz="1800" b="0">
                <a:cs typeface="Arial" pitchFamily="34" charset="0"/>
              </a:rPr>
              <a:t>I</a:t>
            </a:r>
            <a:r>
              <a:rPr lang="en-GB" sz="1800" b="0"/>
              <a:t>nterior </a:t>
            </a:r>
            <a:r>
              <a:rPr lang="en-GB" sz="1800"/>
              <a:t>dipoles</a:t>
            </a:r>
            <a:r>
              <a:rPr lang="en-GB" sz="1800" b="0"/>
              <a:t> are the longest-lived; so focus on the 3 possible types of</a:t>
            </a:r>
          </a:p>
          <a:p>
            <a:pPr marL="342900" indent="-342900"/>
            <a:r>
              <a:rPr lang="en-GB" sz="1800" b="0"/>
              <a:t>      dipole scenario.  With rotation axis upward,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upright dipole:  simplest </a:t>
            </a:r>
            <a:r>
              <a:rPr lang="en-GB" sz="1800"/>
              <a:t>geometry </a:t>
            </a:r>
            <a:r>
              <a:rPr lang="en-GB" sz="1800" b="0"/>
              <a:t>but</a:t>
            </a:r>
            <a:r>
              <a:rPr lang="en-GB" sz="1800"/>
              <a:t> </a:t>
            </a:r>
            <a:r>
              <a:rPr lang="en-GB" sz="1800" b="0"/>
              <a:t>polar confinement layers needed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equatorial-plane dipole:  simplest </a:t>
            </a:r>
            <a:r>
              <a:rPr lang="en-GB" sz="1800"/>
              <a:t>dynamics </a:t>
            </a:r>
            <a:r>
              <a:rPr lang="en-GB" sz="1800" b="0"/>
              <a:t>(?),</a:t>
            </a:r>
            <a:r>
              <a:rPr lang="en-GB" b="0"/>
              <a:t> </a:t>
            </a:r>
            <a:r>
              <a:rPr lang="en-GB" sz="1800" b="0"/>
              <a:t>PCLs needless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slanted dipole:  </a:t>
            </a:r>
            <a:r>
              <a:rPr lang="en-GB" sz="1800"/>
              <a:t>gearbox-like</a:t>
            </a:r>
            <a:r>
              <a:rPr lang="en-GB" sz="1800" b="0"/>
              <a:t> dynamics (?), PCLs needless</a:t>
            </a:r>
          </a:p>
          <a:p>
            <a:pPr marL="342900" indent="-342900"/>
            <a:endParaRPr lang="en-GB" sz="1800" b="0"/>
          </a:p>
          <a:p>
            <a:pPr marL="342900" indent="-342900"/>
            <a:r>
              <a:rPr lang="en-GB" sz="1800" b="0"/>
              <a:t>3.  </a:t>
            </a:r>
            <a:r>
              <a:rPr lang="en-GB" sz="1800"/>
              <a:t>Open questions</a:t>
            </a:r>
            <a:r>
              <a:rPr lang="en-GB" sz="1800" b="0"/>
              <a:t> include migration of dipole axis inclination.  Which angles are</a:t>
            </a:r>
          </a:p>
          <a:p>
            <a:pPr marL="342900" indent="-342900"/>
            <a:r>
              <a:rPr lang="en-GB" sz="1800" b="0"/>
              <a:t>     stable?  E.g., would solar-cycle jiggling push axis into, or out of, the equatorial</a:t>
            </a:r>
          </a:p>
          <a:p>
            <a:pPr marL="342900" indent="-342900"/>
            <a:r>
              <a:rPr lang="en-GB" sz="1800" b="0"/>
              <a:t>     plane?   Might axis be pinned to the zero-shear latitude </a:t>
            </a:r>
            <a:r>
              <a:rPr lang="en-US" sz="1800" b="0">
                <a:cs typeface="Arial" pitchFamily="34" charset="0"/>
              </a:rPr>
              <a:t>~ 30°?  Shear distortion?</a:t>
            </a:r>
          </a:p>
          <a:p>
            <a:pPr marL="342900" indent="-342900"/>
            <a:endParaRPr lang="en-US" sz="1800" b="0">
              <a:cs typeface="Arial" pitchFamily="34" charset="0"/>
            </a:endParaRPr>
          </a:p>
          <a:p>
            <a:pPr marL="342900" indent="-342900">
              <a:buFontTx/>
              <a:buAutoNum type="arabicPeriod" startAt="4"/>
            </a:pPr>
            <a:r>
              <a:rPr lang="en-GB" sz="1800"/>
              <a:t>All</a:t>
            </a:r>
            <a:r>
              <a:rPr lang="en-GB" sz="1800" b="0"/>
              <a:t> these scenarios involve HSZ burrowing being held in check by the interior</a:t>
            </a:r>
          </a:p>
          <a:p>
            <a:pPr marL="342900" indent="-342900"/>
            <a:r>
              <a:rPr lang="en-GB" sz="1800" b="0"/>
              <a:t>     dipole.  </a:t>
            </a:r>
            <a:r>
              <a:rPr lang="en-GB" sz="1800">
                <a:solidFill>
                  <a:srgbClr val="FF3300"/>
                </a:solidFill>
              </a:rPr>
              <a:t>Burrowing tendency is strengthened by rotational stiffness in the</a:t>
            </a:r>
          </a:p>
          <a:p>
            <a:pPr marL="342900" indent="-342900"/>
            <a:r>
              <a:rPr lang="en-GB" sz="1800">
                <a:solidFill>
                  <a:srgbClr val="FF3300"/>
                </a:solidFill>
              </a:rPr>
              <a:t>    early Sun.</a:t>
            </a:r>
            <a:r>
              <a:rPr lang="en-GB" sz="1800"/>
              <a:t>   </a:t>
            </a:r>
            <a:r>
              <a:rPr lang="en-GB" sz="1800" b="0"/>
              <a:t>Suggests</a:t>
            </a:r>
            <a:r>
              <a:rPr lang="en-GB" sz="1800"/>
              <a:t> promising new approach to the Li/Be problem.</a:t>
            </a:r>
            <a:endParaRPr lang="en-US" sz="1800"/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3627437" cy="547688"/>
          </a:xfrm>
        </p:spPr>
        <p:txBody>
          <a:bodyPr/>
          <a:lstStyle/>
          <a:p>
            <a:r>
              <a:rPr lang="en-GB" sz="2000"/>
              <a:t>Roadmap/conclusions (so far):</a:t>
            </a:r>
            <a:endParaRPr lang="en-US" sz="2000"/>
          </a:p>
        </p:txBody>
      </p:sp>
      <p:pic>
        <p:nvPicPr>
          <p:cNvPr id="278532" name="Picture 4" descr="dipole-mini-co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979625">
            <a:off x="0" y="7075488"/>
            <a:ext cx="542925" cy="747712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278534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8535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278540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8541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8542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278543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1076325" y="7232650"/>
            <a:ext cx="396875" cy="309563"/>
            <a:chOff x="296" y="2492"/>
            <a:chExt cx="250" cy="195"/>
          </a:xfrm>
        </p:grpSpPr>
        <p:sp>
          <p:nvSpPr>
            <p:cNvPr id="278545" name="Text Box 17"/>
            <p:cNvSpPr txBox="1">
              <a:spLocks noChangeArrowheads="1"/>
            </p:cNvSpPr>
            <p:nvPr/>
          </p:nvSpPr>
          <p:spPr bwMode="auto">
            <a:xfrm rot="36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8546" name="Oval 18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78547" name="Rectangle 19"/>
          <p:cNvSpPr>
            <a:spLocks noChangeArrowheads="1"/>
          </p:cNvSpPr>
          <p:nvPr/>
        </p:nvSpPr>
        <p:spPr bwMode="auto">
          <a:xfrm>
            <a:off x="157163" y="4414838"/>
            <a:ext cx="8712200" cy="2212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78548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78549" name="Rectangle 21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408" name="Rectangle 24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00386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88074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/>
              <a:t>Re nonmagnetic processes,</a:t>
            </a:r>
          </a:p>
          <a:p>
            <a:pPr marL="342900" indent="-342900"/>
            <a:r>
              <a:rPr lang="en-GB" sz="1800" b="0"/>
              <a:t>     (a)  HSZ (Haynes-Spiegel-Zahn) burrowing is a </a:t>
            </a:r>
            <a:r>
              <a:rPr lang="en-GB" sz="1800"/>
              <a:t>robust</a:t>
            </a:r>
            <a:r>
              <a:rPr lang="en-GB" sz="1800" b="0"/>
              <a:t> process in any </a:t>
            </a:r>
            <a:r>
              <a:rPr lang="en-GB" sz="1800"/>
              <a:t>thermally- </a:t>
            </a:r>
          </a:p>
          <a:p>
            <a:pPr marL="342900" indent="-342900"/>
            <a:r>
              <a:rPr lang="en-GB" sz="1800"/>
              <a:t>           relaxing</a:t>
            </a:r>
            <a:r>
              <a:rPr lang="en-GB" sz="1800" b="0"/>
              <a:t>, stratified rotating system.  Concept of “</a:t>
            </a:r>
            <a:r>
              <a:rPr lang="en-GB" sz="1800"/>
              <a:t>gyroscopic pumping</a:t>
            </a:r>
            <a:r>
              <a:rPr lang="en-GB" sz="1800" b="0"/>
              <a:t>”.</a:t>
            </a:r>
          </a:p>
          <a:p>
            <a:pPr marL="342900" indent="-342900"/>
            <a:r>
              <a:rPr lang="en-GB" sz="1800" b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/>
              <a:t>           naturally able to enforce interior solid rotation</a:t>
            </a:r>
            <a:r>
              <a:rPr lang="en-GB" sz="1800"/>
              <a:t>.</a:t>
            </a:r>
            <a:r>
              <a:rPr lang="en-GB" sz="1800" b="0"/>
              <a:t>  (Note post-Starr history</a:t>
            </a:r>
            <a:r>
              <a:rPr lang="en-GB" sz="1800" b="0">
                <a:solidFill>
                  <a:srgbClr val="FF3300"/>
                </a:solidFill>
              </a:rPr>
              <a:t>!!!!</a:t>
            </a:r>
            <a:r>
              <a:rPr lang="en-GB" sz="1800" b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/>
          </a:p>
          <a:p>
            <a:pPr marL="342900" indent="-342900"/>
            <a:r>
              <a:rPr lang="en-GB" sz="1800" b="0"/>
              <a:t>2.  So reasonable to assume interior </a:t>
            </a:r>
            <a:r>
              <a:rPr lang="en-GB" sz="1800">
                <a:solidFill>
                  <a:srgbClr val="FF3300"/>
                </a:solidFill>
              </a:rPr>
              <a:t>must </a:t>
            </a:r>
            <a:r>
              <a:rPr lang="en-GB" sz="1800" b="0">
                <a:solidFill>
                  <a:srgbClr val="FF3300"/>
                </a:solidFill>
              </a:rPr>
              <a:t>be magnetic</a:t>
            </a:r>
            <a:r>
              <a:rPr lang="en-GB" sz="1800"/>
              <a:t> </a:t>
            </a:r>
            <a:r>
              <a:rPr lang="en-GB" sz="1800" b="0"/>
              <a:t> (McI.1994, GM98)</a:t>
            </a:r>
            <a:r>
              <a:rPr lang="en-GB" sz="1800"/>
              <a:t>.</a:t>
            </a:r>
          </a:p>
          <a:p>
            <a:pPr marL="342900" indent="-342900"/>
            <a:r>
              <a:rPr lang="en-GB" sz="1800" b="0"/>
              <a:t>      </a:t>
            </a:r>
            <a:r>
              <a:rPr lang="en-GB" sz="1800" b="0">
                <a:cs typeface="Arial" pitchFamily="34" charset="0"/>
              </a:rPr>
              <a:t>I</a:t>
            </a:r>
            <a:r>
              <a:rPr lang="en-GB" sz="1800" b="0"/>
              <a:t>nterior </a:t>
            </a:r>
            <a:r>
              <a:rPr lang="en-GB" sz="1800"/>
              <a:t>dipoles</a:t>
            </a:r>
            <a:r>
              <a:rPr lang="en-GB" sz="1800" b="0"/>
              <a:t> are the longest-lived; so focus on the 3 possible types of</a:t>
            </a:r>
          </a:p>
          <a:p>
            <a:pPr marL="342900" indent="-342900"/>
            <a:r>
              <a:rPr lang="en-GB" sz="1800" b="0"/>
              <a:t>      dipole scenario.  With rotation axis upward,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upright dipole:  simplest </a:t>
            </a:r>
            <a:r>
              <a:rPr lang="en-GB" sz="1800"/>
              <a:t>geometry </a:t>
            </a:r>
            <a:r>
              <a:rPr lang="en-GB" sz="1800" b="0"/>
              <a:t>but</a:t>
            </a:r>
            <a:r>
              <a:rPr lang="en-GB" sz="1800"/>
              <a:t> </a:t>
            </a:r>
            <a:r>
              <a:rPr lang="en-GB" sz="1800" b="0"/>
              <a:t>polar confinement layers needed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equatorial-plane dipole:  simplest </a:t>
            </a:r>
            <a:r>
              <a:rPr lang="en-GB" sz="1800"/>
              <a:t>dynamics </a:t>
            </a:r>
            <a:r>
              <a:rPr lang="en-GB" sz="1800" b="0"/>
              <a:t>(?),</a:t>
            </a:r>
            <a:r>
              <a:rPr lang="en-GB" b="0"/>
              <a:t> </a:t>
            </a:r>
            <a:r>
              <a:rPr lang="en-GB" sz="1800" b="0"/>
              <a:t>PCLs needless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slanted dipole:  </a:t>
            </a:r>
            <a:r>
              <a:rPr lang="en-GB" sz="1800"/>
              <a:t>gearbox-like</a:t>
            </a:r>
            <a:r>
              <a:rPr lang="en-GB" sz="1800" b="0"/>
              <a:t> dynamics (?), PCLs needless</a:t>
            </a:r>
          </a:p>
          <a:p>
            <a:pPr marL="342900" indent="-342900"/>
            <a:endParaRPr lang="en-GB" sz="1800" b="0"/>
          </a:p>
        </p:txBody>
      </p:sp>
      <p:sp>
        <p:nvSpPr>
          <p:cNvPr id="400387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3627437" cy="547688"/>
          </a:xfrm>
        </p:spPr>
        <p:txBody>
          <a:bodyPr/>
          <a:lstStyle/>
          <a:p>
            <a:r>
              <a:rPr lang="en-GB" sz="2000"/>
              <a:t>Roadmap/conclusions (so far):</a:t>
            </a:r>
            <a:endParaRPr lang="en-US" sz="20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400390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0391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400396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400397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00398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400399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400404" name="Rectangle 20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00405" name="Rectangle 21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400406" name="Text Box 22"/>
          <p:cNvSpPr txBox="1">
            <a:spLocks noChangeArrowheads="1"/>
          </p:cNvSpPr>
          <p:nvPr/>
        </p:nvSpPr>
        <p:spPr bwMode="auto">
          <a:xfrm>
            <a:off x="3087688" y="4903788"/>
            <a:ext cx="2662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Upright dipole first.</a:t>
            </a:r>
            <a:r>
              <a:rPr lang="en-GB" sz="2000" b="0">
                <a:solidFill>
                  <a:schemeClr val="bg1"/>
                </a:solidFill>
              </a:rPr>
              <a:t>  </a:t>
            </a:r>
            <a:endParaRPr lang="en-US" sz="2000" b="0">
              <a:solidFill>
                <a:schemeClr val="bg1"/>
              </a:solidFill>
            </a:endParaRPr>
          </a:p>
        </p:txBody>
      </p:sp>
      <p:pic>
        <p:nvPicPr>
          <p:cNvPr id="400407" name="Picture 23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400409" name="Text Box 25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400410" name="Picture 26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3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9955" name="Text Box 3"/>
          <p:cNvSpPr txBox="1">
            <a:spLocks noChangeArrowheads="1"/>
          </p:cNvSpPr>
          <p:nvPr/>
        </p:nvSpPr>
        <p:spPr bwMode="auto">
          <a:xfrm>
            <a:off x="136525" y="619125"/>
            <a:ext cx="88074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/>
              <a:t>Re nonmagnetic processes,</a:t>
            </a:r>
          </a:p>
          <a:p>
            <a:pPr marL="342900" indent="-342900"/>
            <a:r>
              <a:rPr lang="en-GB" sz="1800" b="0"/>
              <a:t>     (a)  HSZ (Haynes-Spiegel-Zahn) burrowing is a </a:t>
            </a:r>
            <a:r>
              <a:rPr lang="en-GB" sz="1800"/>
              <a:t>robust</a:t>
            </a:r>
            <a:r>
              <a:rPr lang="en-GB" sz="1800" b="0"/>
              <a:t> process in any </a:t>
            </a:r>
            <a:r>
              <a:rPr lang="en-GB" sz="1800"/>
              <a:t>thermally- </a:t>
            </a:r>
          </a:p>
          <a:p>
            <a:pPr marL="342900" indent="-342900"/>
            <a:r>
              <a:rPr lang="en-GB" sz="1800"/>
              <a:t>           relaxing</a:t>
            </a:r>
            <a:r>
              <a:rPr lang="en-GB" sz="1800" b="0"/>
              <a:t>, stratified rotating system.  Concept of “</a:t>
            </a:r>
            <a:r>
              <a:rPr lang="en-GB" sz="1800"/>
              <a:t>gyroscopic pumping</a:t>
            </a:r>
            <a:r>
              <a:rPr lang="en-GB" sz="1800" b="0"/>
              <a:t>”.</a:t>
            </a:r>
          </a:p>
          <a:p>
            <a:pPr marL="342900" indent="-342900"/>
            <a:r>
              <a:rPr lang="en-GB" sz="1800" b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/>
              <a:t>           naturally able to enforce interior solid rotation</a:t>
            </a:r>
            <a:r>
              <a:rPr lang="en-GB" sz="1800"/>
              <a:t>.</a:t>
            </a:r>
            <a:r>
              <a:rPr lang="en-GB" sz="1800" b="0"/>
              <a:t>  (Note post-Starr history</a:t>
            </a:r>
            <a:r>
              <a:rPr lang="en-GB" sz="1800" b="0">
                <a:solidFill>
                  <a:srgbClr val="FF3300"/>
                </a:solidFill>
              </a:rPr>
              <a:t>!!!!</a:t>
            </a:r>
            <a:r>
              <a:rPr lang="en-GB" sz="1800" b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/>
          </a:p>
          <a:p>
            <a:pPr marL="342900" indent="-342900"/>
            <a:r>
              <a:rPr lang="en-GB" sz="1800" b="0"/>
              <a:t>2.  So reasonable to assume interior </a:t>
            </a:r>
            <a:r>
              <a:rPr lang="en-GB" sz="1800">
                <a:solidFill>
                  <a:srgbClr val="FF3300"/>
                </a:solidFill>
              </a:rPr>
              <a:t>must </a:t>
            </a:r>
            <a:r>
              <a:rPr lang="en-GB" sz="1800" b="0">
                <a:solidFill>
                  <a:srgbClr val="FF3300"/>
                </a:solidFill>
              </a:rPr>
              <a:t>be magnetic</a:t>
            </a:r>
            <a:r>
              <a:rPr lang="en-GB" sz="1800"/>
              <a:t> </a:t>
            </a:r>
            <a:r>
              <a:rPr lang="en-GB" sz="1800" b="0"/>
              <a:t> (McI.1994, GM98)</a:t>
            </a:r>
            <a:r>
              <a:rPr lang="en-GB" sz="1800"/>
              <a:t>.</a:t>
            </a:r>
          </a:p>
          <a:p>
            <a:pPr marL="342900" indent="-342900"/>
            <a:r>
              <a:rPr lang="en-GB" sz="1800" b="0"/>
              <a:t>      </a:t>
            </a:r>
            <a:r>
              <a:rPr lang="en-GB" sz="1800" b="0">
                <a:cs typeface="Arial" pitchFamily="34" charset="0"/>
              </a:rPr>
              <a:t>I</a:t>
            </a:r>
            <a:r>
              <a:rPr lang="en-GB" sz="1800" b="0"/>
              <a:t>nterior </a:t>
            </a:r>
            <a:r>
              <a:rPr lang="en-GB" sz="1800"/>
              <a:t>dipoles</a:t>
            </a:r>
            <a:r>
              <a:rPr lang="en-GB" sz="1800" b="0"/>
              <a:t> are the longest-lived; so focus on the 3 possible types of</a:t>
            </a:r>
          </a:p>
          <a:p>
            <a:pPr marL="342900" indent="-342900"/>
            <a:r>
              <a:rPr lang="en-GB" sz="1800" b="0"/>
              <a:t>      dipole scenario.  With rotation axis upward,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upright dipole:  simplest </a:t>
            </a:r>
            <a:r>
              <a:rPr lang="en-GB" sz="1800"/>
              <a:t>geometry </a:t>
            </a:r>
            <a:r>
              <a:rPr lang="en-GB" sz="1800" b="0"/>
              <a:t>but</a:t>
            </a:r>
            <a:r>
              <a:rPr lang="en-GB" sz="1800"/>
              <a:t> </a:t>
            </a:r>
            <a:r>
              <a:rPr lang="en-GB" sz="1800" b="0"/>
              <a:t>polar confinement layers needed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equatorial-plane dipole:  simplest </a:t>
            </a:r>
            <a:r>
              <a:rPr lang="en-GB" sz="1800"/>
              <a:t>dynamics </a:t>
            </a:r>
            <a:r>
              <a:rPr lang="en-GB" sz="1800" b="0"/>
              <a:t>(?),</a:t>
            </a:r>
            <a:r>
              <a:rPr lang="en-GB" b="0"/>
              <a:t> </a:t>
            </a:r>
            <a:r>
              <a:rPr lang="en-GB" sz="1800" b="0"/>
              <a:t>PCLs needless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slanted dipole:  </a:t>
            </a:r>
            <a:r>
              <a:rPr lang="en-GB" sz="1800"/>
              <a:t>gearbox-like</a:t>
            </a:r>
            <a:r>
              <a:rPr lang="en-GB" sz="1800" b="0"/>
              <a:t> dynamics (?), PCLs needless</a:t>
            </a:r>
          </a:p>
          <a:p>
            <a:pPr marL="342900" indent="-342900"/>
            <a:endParaRPr lang="en-GB" sz="1800" b="0"/>
          </a:p>
        </p:txBody>
      </p:sp>
      <p:sp>
        <p:nvSpPr>
          <p:cNvPr id="509956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3627437" cy="547688"/>
          </a:xfrm>
        </p:spPr>
        <p:txBody>
          <a:bodyPr/>
          <a:lstStyle/>
          <a:p>
            <a:r>
              <a:rPr lang="en-GB" sz="2000"/>
              <a:t>Roadmap/conclusions (so far):</a:t>
            </a:r>
            <a:endParaRPr lang="en-US" sz="20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509958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9959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509964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09965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09966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509967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09968" name="Rectangle 16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9969" name="Rectangle 17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509970" name="Text Box 18"/>
          <p:cNvSpPr txBox="1">
            <a:spLocks noChangeArrowheads="1"/>
          </p:cNvSpPr>
          <p:nvPr/>
        </p:nvSpPr>
        <p:spPr bwMode="auto">
          <a:xfrm>
            <a:off x="3087688" y="4903788"/>
            <a:ext cx="2662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Upright dipole first.</a:t>
            </a:r>
            <a:r>
              <a:rPr lang="en-GB" sz="2000" b="0">
                <a:solidFill>
                  <a:schemeClr val="bg1"/>
                </a:solidFill>
              </a:rPr>
              <a:t>  </a:t>
            </a:r>
            <a:endParaRPr lang="en-US" sz="2000" b="0">
              <a:solidFill>
                <a:schemeClr val="bg1"/>
              </a:solidFill>
            </a:endParaRPr>
          </a:p>
        </p:txBody>
      </p:sp>
      <p:pic>
        <p:nvPicPr>
          <p:cNvPr id="509971" name="Picture 19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509972" name="Text Box 20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509973" name="Picture 21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sp>
        <p:nvSpPr>
          <p:cNvPr id="509974" name="Oval 22"/>
          <p:cNvSpPr>
            <a:spLocks noChangeArrowheads="1"/>
          </p:cNvSpPr>
          <p:nvPr/>
        </p:nvSpPr>
        <p:spPr bwMode="auto">
          <a:xfrm>
            <a:off x="14288" y="5230813"/>
            <a:ext cx="419100" cy="434975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9975" name="Text Box 23"/>
          <p:cNvSpPr txBox="1">
            <a:spLocks noChangeArrowheads="1"/>
          </p:cNvSpPr>
          <p:nvPr/>
        </p:nvSpPr>
        <p:spPr bwMode="auto">
          <a:xfrm>
            <a:off x="1457325" y="4552950"/>
            <a:ext cx="1620838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By the way, does</a:t>
            </a:r>
          </a:p>
          <a:p>
            <a:r>
              <a:rPr lang="en-GB" sz="1400" b="0">
                <a:solidFill>
                  <a:schemeClr val="bg1"/>
                </a:solidFill>
              </a:rPr>
              <a:t>anyone remember</a:t>
            </a:r>
          </a:p>
          <a:p>
            <a:r>
              <a:rPr lang="en-GB" sz="1400" b="0">
                <a:solidFill>
                  <a:schemeClr val="bg1"/>
                </a:solidFill>
              </a:rPr>
              <a:t>the “polar pit”?</a:t>
            </a:r>
            <a:endParaRPr lang="en-US" sz="1400"/>
          </a:p>
        </p:txBody>
      </p:sp>
      <p:sp>
        <p:nvSpPr>
          <p:cNvPr id="509976" name="Line 24"/>
          <p:cNvSpPr>
            <a:spLocks noChangeShapeType="1"/>
          </p:cNvSpPr>
          <p:nvPr/>
        </p:nvSpPr>
        <p:spPr bwMode="auto">
          <a:xfrm flipH="1">
            <a:off x="390525" y="4706938"/>
            <a:ext cx="1063625" cy="5556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8931" name="Text Box 3"/>
          <p:cNvSpPr txBox="1">
            <a:spLocks noChangeArrowheads="1"/>
          </p:cNvSpPr>
          <p:nvPr/>
        </p:nvSpPr>
        <p:spPr bwMode="auto">
          <a:xfrm>
            <a:off x="136525" y="619125"/>
            <a:ext cx="88074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/>
              <a:t>Re nonmagnetic processes,</a:t>
            </a:r>
          </a:p>
          <a:p>
            <a:pPr marL="342900" indent="-342900"/>
            <a:r>
              <a:rPr lang="en-GB" sz="1800" b="0"/>
              <a:t>     (a)  HSZ (Haynes-Spiegel-Zahn) burrowing is a </a:t>
            </a:r>
            <a:r>
              <a:rPr lang="en-GB" sz="1800"/>
              <a:t>robust</a:t>
            </a:r>
            <a:r>
              <a:rPr lang="en-GB" sz="1800" b="0"/>
              <a:t> process in any </a:t>
            </a:r>
            <a:r>
              <a:rPr lang="en-GB" sz="1800"/>
              <a:t>thermally- </a:t>
            </a:r>
          </a:p>
          <a:p>
            <a:pPr marL="342900" indent="-342900"/>
            <a:r>
              <a:rPr lang="en-GB" sz="1800"/>
              <a:t>           relaxing</a:t>
            </a:r>
            <a:r>
              <a:rPr lang="en-GB" sz="1800" b="0"/>
              <a:t>, stratified rotating system.  Concept of “</a:t>
            </a:r>
            <a:r>
              <a:rPr lang="en-GB" sz="1800"/>
              <a:t>gyroscopic pumping</a:t>
            </a:r>
            <a:r>
              <a:rPr lang="en-GB" sz="1800" b="0"/>
              <a:t>”.</a:t>
            </a:r>
          </a:p>
          <a:p>
            <a:pPr marL="342900" indent="-342900"/>
            <a:r>
              <a:rPr lang="en-GB" sz="1800" b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/>
              <a:t>           naturally able to enforce interior solid rotation</a:t>
            </a:r>
            <a:r>
              <a:rPr lang="en-GB" sz="1800"/>
              <a:t>.</a:t>
            </a:r>
            <a:r>
              <a:rPr lang="en-GB" sz="1800" b="0"/>
              <a:t>  (Note post-Starr history</a:t>
            </a:r>
            <a:r>
              <a:rPr lang="en-GB" sz="1800" b="0">
                <a:solidFill>
                  <a:srgbClr val="FF3300"/>
                </a:solidFill>
              </a:rPr>
              <a:t>!!!!</a:t>
            </a:r>
            <a:r>
              <a:rPr lang="en-GB" sz="1800" b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/>
          </a:p>
          <a:p>
            <a:pPr marL="342900" indent="-342900"/>
            <a:r>
              <a:rPr lang="en-GB" sz="1800" b="0"/>
              <a:t>2.  So reasonable to assume interior </a:t>
            </a:r>
            <a:r>
              <a:rPr lang="en-GB" sz="1800">
                <a:solidFill>
                  <a:srgbClr val="FF3300"/>
                </a:solidFill>
              </a:rPr>
              <a:t>must </a:t>
            </a:r>
            <a:r>
              <a:rPr lang="en-GB" sz="1800" b="0">
                <a:solidFill>
                  <a:srgbClr val="FF3300"/>
                </a:solidFill>
              </a:rPr>
              <a:t>be magnetic</a:t>
            </a:r>
            <a:r>
              <a:rPr lang="en-GB" sz="1800"/>
              <a:t> </a:t>
            </a:r>
            <a:r>
              <a:rPr lang="en-GB" sz="1800" b="0"/>
              <a:t> (McI.1994, GM98)</a:t>
            </a:r>
            <a:r>
              <a:rPr lang="en-GB" sz="1800"/>
              <a:t>.</a:t>
            </a:r>
          </a:p>
          <a:p>
            <a:pPr marL="342900" indent="-342900"/>
            <a:r>
              <a:rPr lang="en-GB" sz="1800" b="0"/>
              <a:t>      </a:t>
            </a:r>
            <a:r>
              <a:rPr lang="en-GB" sz="1800" b="0">
                <a:cs typeface="Arial" pitchFamily="34" charset="0"/>
              </a:rPr>
              <a:t>I</a:t>
            </a:r>
            <a:r>
              <a:rPr lang="en-GB" sz="1800" b="0"/>
              <a:t>nterior </a:t>
            </a:r>
            <a:r>
              <a:rPr lang="en-GB" sz="1800"/>
              <a:t>dipoles</a:t>
            </a:r>
            <a:r>
              <a:rPr lang="en-GB" sz="1800" b="0"/>
              <a:t> are the longest-lived; so focus on the 3 possible types of</a:t>
            </a:r>
          </a:p>
          <a:p>
            <a:pPr marL="342900" indent="-342900"/>
            <a:r>
              <a:rPr lang="en-GB" sz="1800" b="0"/>
              <a:t>      dipole scenario.  With rotation axis upward,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upright dipole:  simplest </a:t>
            </a:r>
            <a:r>
              <a:rPr lang="en-GB" sz="1800"/>
              <a:t>geometry </a:t>
            </a:r>
            <a:r>
              <a:rPr lang="en-GB" sz="1800" b="0"/>
              <a:t>but</a:t>
            </a:r>
            <a:r>
              <a:rPr lang="en-GB" sz="1800"/>
              <a:t> </a:t>
            </a:r>
            <a:r>
              <a:rPr lang="en-GB" sz="1800" b="0"/>
              <a:t>polar confinement layers needed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equatorial-plane dipole:  simplest </a:t>
            </a:r>
            <a:r>
              <a:rPr lang="en-GB" sz="1800"/>
              <a:t>dynamics </a:t>
            </a:r>
            <a:r>
              <a:rPr lang="en-GB" sz="1800" b="0"/>
              <a:t>(?),</a:t>
            </a:r>
            <a:r>
              <a:rPr lang="en-GB" b="0"/>
              <a:t> </a:t>
            </a:r>
            <a:r>
              <a:rPr lang="en-GB" sz="1800" b="0"/>
              <a:t>PCLs needless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slanted dipole:  </a:t>
            </a:r>
            <a:r>
              <a:rPr lang="en-GB" sz="1800"/>
              <a:t>gearbox-like</a:t>
            </a:r>
            <a:r>
              <a:rPr lang="en-GB" sz="1800" b="0"/>
              <a:t> dynamics (?), PCLs needless</a:t>
            </a:r>
          </a:p>
          <a:p>
            <a:pPr marL="342900" indent="-342900"/>
            <a:endParaRPr lang="en-GB" sz="1800" b="0"/>
          </a:p>
        </p:txBody>
      </p:sp>
      <p:sp>
        <p:nvSpPr>
          <p:cNvPr id="508932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3627437" cy="547688"/>
          </a:xfrm>
        </p:spPr>
        <p:txBody>
          <a:bodyPr/>
          <a:lstStyle/>
          <a:p>
            <a:r>
              <a:rPr lang="en-GB" sz="2000"/>
              <a:t>Roadmap/conclusions (so far):</a:t>
            </a:r>
            <a:endParaRPr lang="en-US" sz="20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508934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8935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508940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08941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08942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508943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08944" name="Rectangle 16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8945" name="Rectangle 17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508946" name="Text Box 18"/>
          <p:cNvSpPr txBox="1">
            <a:spLocks noChangeArrowheads="1"/>
          </p:cNvSpPr>
          <p:nvPr/>
        </p:nvSpPr>
        <p:spPr bwMode="auto">
          <a:xfrm>
            <a:off x="3087688" y="4903788"/>
            <a:ext cx="2662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Upright dipole first.</a:t>
            </a:r>
            <a:r>
              <a:rPr lang="en-GB" sz="2000" b="0">
                <a:solidFill>
                  <a:schemeClr val="bg1"/>
                </a:solidFill>
              </a:rPr>
              <a:t>  </a:t>
            </a:r>
            <a:endParaRPr lang="en-US" sz="2000" b="0">
              <a:solidFill>
                <a:schemeClr val="bg1"/>
              </a:solidFill>
            </a:endParaRPr>
          </a:p>
        </p:txBody>
      </p:sp>
      <p:pic>
        <p:nvPicPr>
          <p:cNvPr id="508947" name="Picture 19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508948" name="Text Box 20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508949" name="Picture 21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sp>
        <p:nvSpPr>
          <p:cNvPr id="508950" name="Oval 22"/>
          <p:cNvSpPr>
            <a:spLocks noChangeArrowheads="1"/>
          </p:cNvSpPr>
          <p:nvPr/>
        </p:nvSpPr>
        <p:spPr bwMode="auto">
          <a:xfrm>
            <a:off x="14288" y="5230813"/>
            <a:ext cx="419100" cy="434975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8951" name="Text Box 23"/>
          <p:cNvSpPr txBox="1">
            <a:spLocks noChangeArrowheads="1"/>
          </p:cNvSpPr>
          <p:nvPr/>
        </p:nvSpPr>
        <p:spPr bwMode="auto">
          <a:xfrm>
            <a:off x="1457325" y="4552950"/>
            <a:ext cx="3836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It was such a great idea!  (For burning lithium.)</a:t>
            </a:r>
            <a:endParaRPr lang="en-US" sz="1400" b="0">
              <a:solidFill>
                <a:schemeClr val="bg1"/>
              </a:solidFill>
            </a:endParaRPr>
          </a:p>
        </p:txBody>
      </p:sp>
      <p:sp>
        <p:nvSpPr>
          <p:cNvPr id="508952" name="Line 24"/>
          <p:cNvSpPr>
            <a:spLocks noChangeShapeType="1"/>
          </p:cNvSpPr>
          <p:nvPr/>
        </p:nvSpPr>
        <p:spPr bwMode="auto">
          <a:xfrm flipH="1">
            <a:off x="390525" y="4706938"/>
            <a:ext cx="1063625" cy="5556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6883" name="Text Box 3"/>
          <p:cNvSpPr txBox="1">
            <a:spLocks noChangeArrowheads="1"/>
          </p:cNvSpPr>
          <p:nvPr/>
        </p:nvSpPr>
        <p:spPr bwMode="auto">
          <a:xfrm>
            <a:off x="136525" y="619125"/>
            <a:ext cx="88074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/>
              <a:t>Re nonmagnetic processes,</a:t>
            </a:r>
          </a:p>
          <a:p>
            <a:pPr marL="342900" indent="-342900"/>
            <a:r>
              <a:rPr lang="en-GB" sz="1800" b="0"/>
              <a:t>     (a)  HSZ (Haynes-Spiegel-Zahn) burrowing is a </a:t>
            </a:r>
            <a:r>
              <a:rPr lang="en-GB" sz="1800"/>
              <a:t>robust</a:t>
            </a:r>
            <a:r>
              <a:rPr lang="en-GB" sz="1800" b="0"/>
              <a:t> process in any </a:t>
            </a:r>
            <a:r>
              <a:rPr lang="en-GB" sz="1800"/>
              <a:t>thermally- </a:t>
            </a:r>
          </a:p>
          <a:p>
            <a:pPr marL="342900" indent="-342900"/>
            <a:r>
              <a:rPr lang="en-GB" sz="1800"/>
              <a:t>           relaxing</a:t>
            </a:r>
            <a:r>
              <a:rPr lang="en-GB" sz="1800" b="0"/>
              <a:t>, stratified rotating system.  Concept of “</a:t>
            </a:r>
            <a:r>
              <a:rPr lang="en-GB" sz="1800"/>
              <a:t>gyroscopic pumping</a:t>
            </a:r>
            <a:r>
              <a:rPr lang="en-GB" sz="1800" b="0"/>
              <a:t>”.</a:t>
            </a:r>
          </a:p>
          <a:p>
            <a:pPr marL="342900" indent="-342900"/>
            <a:r>
              <a:rPr lang="en-GB" sz="1800" b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/>
              <a:t>           naturally able to enforce interior solid rotation</a:t>
            </a:r>
            <a:r>
              <a:rPr lang="en-GB" sz="1800"/>
              <a:t>.</a:t>
            </a:r>
            <a:r>
              <a:rPr lang="en-GB" sz="1800" b="0"/>
              <a:t>  (Note post-Starr history</a:t>
            </a:r>
            <a:r>
              <a:rPr lang="en-GB" sz="1800" b="0">
                <a:solidFill>
                  <a:srgbClr val="FF3300"/>
                </a:solidFill>
              </a:rPr>
              <a:t>!!!!</a:t>
            </a:r>
            <a:r>
              <a:rPr lang="en-GB" sz="1800" b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/>
          </a:p>
          <a:p>
            <a:pPr marL="342900" indent="-342900"/>
            <a:r>
              <a:rPr lang="en-GB" sz="1800" b="0"/>
              <a:t>2.  So reasonable to assume interior </a:t>
            </a:r>
            <a:r>
              <a:rPr lang="en-GB" sz="1800">
                <a:solidFill>
                  <a:srgbClr val="FF3300"/>
                </a:solidFill>
              </a:rPr>
              <a:t>must </a:t>
            </a:r>
            <a:r>
              <a:rPr lang="en-GB" sz="1800" b="0">
                <a:solidFill>
                  <a:srgbClr val="FF3300"/>
                </a:solidFill>
              </a:rPr>
              <a:t>be magnetic</a:t>
            </a:r>
            <a:r>
              <a:rPr lang="en-GB" sz="1800"/>
              <a:t> </a:t>
            </a:r>
            <a:r>
              <a:rPr lang="en-GB" sz="1800" b="0"/>
              <a:t> (McI.1994, GM98)</a:t>
            </a:r>
            <a:r>
              <a:rPr lang="en-GB" sz="1800"/>
              <a:t>.</a:t>
            </a:r>
          </a:p>
          <a:p>
            <a:pPr marL="342900" indent="-342900"/>
            <a:r>
              <a:rPr lang="en-GB" sz="1800" b="0"/>
              <a:t>      </a:t>
            </a:r>
            <a:r>
              <a:rPr lang="en-GB" sz="1800" b="0">
                <a:cs typeface="Arial" pitchFamily="34" charset="0"/>
              </a:rPr>
              <a:t>I</a:t>
            </a:r>
            <a:r>
              <a:rPr lang="en-GB" sz="1800" b="0"/>
              <a:t>nterior </a:t>
            </a:r>
            <a:r>
              <a:rPr lang="en-GB" sz="1800"/>
              <a:t>dipoles</a:t>
            </a:r>
            <a:r>
              <a:rPr lang="en-GB" sz="1800" b="0"/>
              <a:t> are the longest-lived; so focus on the 3 possible types of</a:t>
            </a:r>
          </a:p>
          <a:p>
            <a:pPr marL="342900" indent="-342900"/>
            <a:r>
              <a:rPr lang="en-GB" sz="1800" b="0"/>
              <a:t>      dipole scenario.  With rotation axis upward,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upright dipole:  simplest </a:t>
            </a:r>
            <a:r>
              <a:rPr lang="en-GB" sz="1800"/>
              <a:t>geometry </a:t>
            </a:r>
            <a:r>
              <a:rPr lang="en-GB" sz="1800" b="0"/>
              <a:t>but</a:t>
            </a:r>
            <a:r>
              <a:rPr lang="en-GB" sz="1800"/>
              <a:t> </a:t>
            </a:r>
            <a:r>
              <a:rPr lang="en-GB" sz="1800" b="0"/>
              <a:t>polar confinement layers needed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equatorial-plane dipole:  simplest </a:t>
            </a:r>
            <a:r>
              <a:rPr lang="en-GB" sz="1800"/>
              <a:t>dynamics </a:t>
            </a:r>
            <a:r>
              <a:rPr lang="en-GB" sz="1800" b="0"/>
              <a:t>(?),</a:t>
            </a:r>
            <a:r>
              <a:rPr lang="en-GB" b="0"/>
              <a:t> </a:t>
            </a:r>
            <a:r>
              <a:rPr lang="en-GB" sz="1800" b="0"/>
              <a:t>PCLs needless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slanted dipole:  </a:t>
            </a:r>
            <a:r>
              <a:rPr lang="en-GB" sz="1800"/>
              <a:t>gearbox-like</a:t>
            </a:r>
            <a:r>
              <a:rPr lang="en-GB" sz="1800" b="0"/>
              <a:t> dynamics (?), PCLs needless</a:t>
            </a:r>
          </a:p>
          <a:p>
            <a:pPr marL="342900" indent="-342900"/>
            <a:endParaRPr lang="en-GB" sz="1800" b="0"/>
          </a:p>
        </p:txBody>
      </p:sp>
      <p:sp>
        <p:nvSpPr>
          <p:cNvPr id="506884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3627437" cy="547688"/>
          </a:xfrm>
        </p:spPr>
        <p:txBody>
          <a:bodyPr/>
          <a:lstStyle/>
          <a:p>
            <a:r>
              <a:rPr lang="en-GB" sz="2000"/>
              <a:t>Roadmap/conclusions (so far):</a:t>
            </a:r>
            <a:endParaRPr lang="en-US" sz="20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506886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6887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506892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06893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06894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506895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06896" name="Rectangle 16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6897" name="Rectangle 17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506898" name="Text Box 18"/>
          <p:cNvSpPr txBox="1">
            <a:spLocks noChangeArrowheads="1"/>
          </p:cNvSpPr>
          <p:nvPr/>
        </p:nvSpPr>
        <p:spPr bwMode="auto">
          <a:xfrm>
            <a:off x="3087688" y="4903788"/>
            <a:ext cx="25225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Upright dipole first.</a:t>
            </a:r>
            <a:endParaRPr lang="en-US" sz="2000" b="0">
              <a:solidFill>
                <a:schemeClr val="bg1"/>
              </a:solidFill>
            </a:endParaRPr>
          </a:p>
        </p:txBody>
      </p:sp>
      <p:pic>
        <p:nvPicPr>
          <p:cNvPr id="506899" name="Picture 19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506900" name="Text Box 20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506901" name="Picture 21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pic>
        <p:nvPicPr>
          <p:cNvPr id="506902" name="Picture 22" descr="MC900436322[1]"/>
          <p:cNvPicPr>
            <a:picLocks noChangeAspect="1" noChangeArrowheads="1"/>
          </p:cNvPicPr>
          <p:nvPr/>
        </p:nvPicPr>
        <p:blipFill>
          <a:blip r:embed="rId4" cstate="print">
            <a:lum bright="-16000" contrast="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-53975" y="5208588"/>
            <a:ext cx="514350" cy="514350"/>
          </a:xfrm>
          <a:prstGeom prst="rect">
            <a:avLst/>
          </a:prstGeom>
          <a:noFill/>
        </p:spPr>
      </p:pic>
      <p:sp>
        <p:nvSpPr>
          <p:cNvPr id="506906" name="Text Box 26"/>
          <p:cNvSpPr txBox="1">
            <a:spLocks noChangeArrowheads="1"/>
          </p:cNvSpPr>
          <p:nvPr/>
        </p:nvSpPr>
        <p:spPr bwMode="auto">
          <a:xfrm>
            <a:off x="1414463" y="4481513"/>
            <a:ext cx="38385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But even if you don’t buy confinement layers,</a:t>
            </a:r>
          </a:p>
          <a:p>
            <a:r>
              <a:rPr lang="en-GB" sz="1400" b="0">
                <a:solidFill>
                  <a:schemeClr val="bg1"/>
                </a:solidFill>
              </a:rPr>
              <a:t>the  helium settling layer is enough to preclude</a:t>
            </a:r>
          </a:p>
          <a:p>
            <a:r>
              <a:rPr lang="en-GB" sz="1400" b="0">
                <a:solidFill>
                  <a:schemeClr val="bg1"/>
                </a:solidFill>
              </a:rPr>
              <a:t>such “pits”…</a:t>
            </a:r>
            <a:endParaRPr lang="en-US" sz="1400"/>
          </a:p>
        </p:txBody>
      </p:sp>
      <p:sp>
        <p:nvSpPr>
          <p:cNvPr id="506907" name="Line 27"/>
          <p:cNvSpPr>
            <a:spLocks noChangeShapeType="1"/>
          </p:cNvSpPr>
          <p:nvPr/>
        </p:nvSpPr>
        <p:spPr bwMode="auto">
          <a:xfrm flipH="1">
            <a:off x="390525" y="4706938"/>
            <a:ext cx="1063625" cy="5556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6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7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908704"/>
            <a:ext cx="11009313" cy="8555038"/>
          </a:xfrm>
          <a:prstGeom prst="rect">
            <a:avLst/>
          </a:prstGeom>
          <a:noFill/>
        </p:spPr>
      </p:pic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3224213" y="2867025"/>
            <a:ext cx="25209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pPr algn="ctr"/>
            <a:r>
              <a:rPr lang="en-US" sz="1800" b="0" dirty="0" err="1"/>
              <a:t>radiative</a:t>
            </a:r>
            <a:r>
              <a:rPr lang="en-US" sz="1800" b="0" dirty="0"/>
              <a:t> interior  </a:t>
            </a:r>
            <a:r>
              <a:rPr lang="en-US" sz="1800" b="0" dirty="0">
                <a:cs typeface="Arial" pitchFamily="34" charset="0"/>
              </a:rPr>
              <a:t>–</a:t>
            </a:r>
            <a:r>
              <a:rPr lang="en-GB" sz="1800" b="0" dirty="0"/>
              <a:t>  still</a:t>
            </a:r>
          </a:p>
          <a:p>
            <a:pPr algn="ctr"/>
            <a:r>
              <a:rPr lang="en-GB" sz="1800" b="0" dirty="0"/>
              <a:t>no significant evidence</a:t>
            </a:r>
          </a:p>
          <a:p>
            <a:pPr algn="ctr"/>
            <a:r>
              <a:rPr lang="en-GB" sz="1800" b="0" dirty="0"/>
              <a:t>for departures from</a:t>
            </a:r>
          </a:p>
          <a:p>
            <a:pPr algn="ctr"/>
            <a:r>
              <a:rPr lang="en-GB" sz="1800" b="0" dirty="0"/>
              <a:t>solid </a:t>
            </a:r>
            <a:r>
              <a:rPr lang="en-GB" sz="1800" b="0" dirty="0" smtClean="0"/>
              <a:t>rotation</a:t>
            </a:r>
          </a:p>
          <a:p>
            <a:pPr algn="ctr"/>
            <a:endParaRPr lang="en-US" sz="1800" b="0" dirty="0"/>
          </a:p>
        </p:txBody>
      </p:sp>
      <p:sp>
        <p:nvSpPr>
          <p:cNvPr id="537604" name="Rectangle 4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7605" name="Rectangle 5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423863" y="6213475"/>
            <a:ext cx="132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US" sz="2000" b="0"/>
              <a:t>tachocline</a:t>
            </a:r>
          </a:p>
        </p:txBody>
      </p:sp>
      <p:sp>
        <p:nvSpPr>
          <p:cNvPr id="537607" name="Text Box 7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US" sz="2000" b="0"/>
              <a:t>convection</a:t>
            </a:r>
          </a:p>
          <a:p>
            <a:r>
              <a:rPr lang="en-US" sz="2000" b="0"/>
              <a:t>zone</a:t>
            </a:r>
          </a:p>
        </p:txBody>
      </p:sp>
      <p:sp>
        <p:nvSpPr>
          <p:cNvPr id="537608" name="Text Box 8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GB" sz="2000" b="0"/>
              <a:t>2</a:t>
            </a:r>
            <a:r>
              <a:rPr lang="el-GR" sz="2000" b="0" i="1"/>
              <a:t>π</a:t>
            </a:r>
            <a:r>
              <a:rPr lang="el-GR" sz="2000" b="0">
                <a:cs typeface="Arial" pitchFamily="34" charset="0"/>
              </a:rPr>
              <a:t>Ω</a:t>
            </a:r>
            <a:r>
              <a:rPr lang="en-GB" sz="2000" b="0">
                <a:cs typeface="Arial" pitchFamily="34" charset="0"/>
              </a:rPr>
              <a:t>/</a:t>
            </a:r>
            <a:r>
              <a:rPr lang="en-GB" sz="2000" b="0"/>
              <a:t>nHz</a:t>
            </a:r>
            <a:endParaRPr lang="en-US" sz="20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10979" name="Text Box 3"/>
          <p:cNvSpPr txBox="1">
            <a:spLocks noChangeArrowheads="1"/>
          </p:cNvSpPr>
          <p:nvPr/>
        </p:nvSpPr>
        <p:spPr bwMode="auto">
          <a:xfrm>
            <a:off x="136525" y="619125"/>
            <a:ext cx="88074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/>
              <a:t>Re nonmagnetic processes,</a:t>
            </a:r>
          </a:p>
          <a:p>
            <a:pPr marL="342900" indent="-342900"/>
            <a:r>
              <a:rPr lang="en-GB" sz="1800" b="0"/>
              <a:t>     (a)  HSZ (Haynes-Spiegel-Zahn) burrowing is a </a:t>
            </a:r>
            <a:r>
              <a:rPr lang="en-GB" sz="1800"/>
              <a:t>robust</a:t>
            </a:r>
            <a:r>
              <a:rPr lang="en-GB" sz="1800" b="0"/>
              <a:t> process in any </a:t>
            </a:r>
            <a:r>
              <a:rPr lang="en-GB" sz="1800"/>
              <a:t>thermally- </a:t>
            </a:r>
          </a:p>
          <a:p>
            <a:pPr marL="342900" indent="-342900"/>
            <a:r>
              <a:rPr lang="en-GB" sz="1800"/>
              <a:t>           relaxing</a:t>
            </a:r>
            <a:r>
              <a:rPr lang="en-GB" sz="1800" b="0"/>
              <a:t>, stratified rotating system.  Concept of “</a:t>
            </a:r>
            <a:r>
              <a:rPr lang="en-GB" sz="1800"/>
              <a:t>gyroscopic pumping</a:t>
            </a:r>
            <a:r>
              <a:rPr lang="en-GB" sz="1800" b="0"/>
              <a:t>”.</a:t>
            </a:r>
          </a:p>
          <a:p>
            <a:pPr marL="342900" indent="-342900"/>
            <a:r>
              <a:rPr lang="en-GB" sz="1800" b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/>
              <a:t>           naturally able to enforce interior solid rotation</a:t>
            </a:r>
            <a:r>
              <a:rPr lang="en-GB" sz="1800"/>
              <a:t>.</a:t>
            </a:r>
            <a:r>
              <a:rPr lang="en-GB" sz="1800" b="0"/>
              <a:t>  (Note post-Starr history</a:t>
            </a:r>
            <a:r>
              <a:rPr lang="en-GB" sz="1800" b="0">
                <a:solidFill>
                  <a:srgbClr val="FF3300"/>
                </a:solidFill>
              </a:rPr>
              <a:t>!!!!</a:t>
            </a:r>
            <a:r>
              <a:rPr lang="en-GB" sz="1800" b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/>
          </a:p>
          <a:p>
            <a:pPr marL="342900" indent="-342900"/>
            <a:r>
              <a:rPr lang="en-GB" sz="1800" b="0"/>
              <a:t>2.  So reasonable to assume interior </a:t>
            </a:r>
            <a:r>
              <a:rPr lang="en-GB" sz="1800">
                <a:solidFill>
                  <a:srgbClr val="FF3300"/>
                </a:solidFill>
              </a:rPr>
              <a:t>must </a:t>
            </a:r>
            <a:r>
              <a:rPr lang="en-GB" sz="1800" b="0">
                <a:solidFill>
                  <a:srgbClr val="FF3300"/>
                </a:solidFill>
              </a:rPr>
              <a:t>be magnetic</a:t>
            </a:r>
            <a:r>
              <a:rPr lang="en-GB" sz="1800"/>
              <a:t> </a:t>
            </a:r>
            <a:r>
              <a:rPr lang="en-GB" sz="1800" b="0"/>
              <a:t> (McI.1994, GM98)</a:t>
            </a:r>
            <a:r>
              <a:rPr lang="en-GB" sz="1800"/>
              <a:t>.</a:t>
            </a:r>
          </a:p>
          <a:p>
            <a:pPr marL="342900" indent="-342900"/>
            <a:r>
              <a:rPr lang="en-GB" sz="1800" b="0"/>
              <a:t>      </a:t>
            </a:r>
            <a:r>
              <a:rPr lang="en-GB" sz="1800" b="0">
                <a:cs typeface="Arial" pitchFamily="34" charset="0"/>
              </a:rPr>
              <a:t>I</a:t>
            </a:r>
            <a:r>
              <a:rPr lang="en-GB" sz="1800" b="0"/>
              <a:t>nterior </a:t>
            </a:r>
            <a:r>
              <a:rPr lang="en-GB" sz="1800"/>
              <a:t>dipoles</a:t>
            </a:r>
            <a:r>
              <a:rPr lang="en-GB" sz="1800" b="0"/>
              <a:t> are the longest-lived; so focus on the 3 possible types of</a:t>
            </a:r>
          </a:p>
          <a:p>
            <a:pPr marL="342900" indent="-342900"/>
            <a:r>
              <a:rPr lang="en-GB" sz="1800" b="0"/>
              <a:t>      dipole scenario.  With rotation axis upward,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upright dipole:  simplest </a:t>
            </a:r>
            <a:r>
              <a:rPr lang="en-GB" sz="1800"/>
              <a:t>geometry </a:t>
            </a:r>
            <a:r>
              <a:rPr lang="en-GB" sz="1800" b="0"/>
              <a:t>but</a:t>
            </a:r>
            <a:r>
              <a:rPr lang="en-GB" sz="1800"/>
              <a:t> </a:t>
            </a:r>
            <a:r>
              <a:rPr lang="en-GB" sz="1800" b="0"/>
              <a:t>polar confinement layers needed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equatorial-plane dipole:  simplest </a:t>
            </a:r>
            <a:r>
              <a:rPr lang="en-GB" sz="1800"/>
              <a:t>dynamics </a:t>
            </a:r>
            <a:r>
              <a:rPr lang="en-GB" sz="1800" b="0"/>
              <a:t>(?),</a:t>
            </a:r>
            <a:r>
              <a:rPr lang="en-GB" b="0"/>
              <a:t> </a:t>
            </a:r>
            <a:r>
              <a:rPr lang="en-GB" sz="1800" b="0"/>
              <a:t>PCLs needless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slanted dipole:  </a:t>
            </a:r>
            <a:r>
              <a:rPr lang="en-GB" sz="1800"/>
              <a:t>gearbox-like</a:t>
            </a:r>
            <a:r>
              <a:rPr lang="en-GB" sz="1800" b="0"/>
              <a:t> dynamics (?), PCLs needless</a:t>
            </a:r>
          </a:p>
          <a:p>
            <a:pPr marL="342900" indent="-342900"/>
            <a:endParaRPr lang="en-GB" sz="1800" b="0"/>
          </a:p>
        </p:txBody>
      </p:sp>
      <p:sp>
        <p:nvSpPr>
          <p:cNvPr id="51098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3627437" cy="547688"/>
          </a:xfrm>
        </p:spPr>
        <p:txBody>
          <a:bodyPr/>
          <a:lstStyle/>
          <a:p>
            <a:r>
              <a:rPr lang="en-GB" sz="2000"/>
              <a:t>Roadmap/conclusions (so far):</a:t>
            </a:r>
            <a:endParaRPr lang="en-US" sz="20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510982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0983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510988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10989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10990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510991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0992" name="Rectangle 16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10993" name="Rectangle 17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510994" name="Text Box 18"/>
          <p:cNvSpPr txBox="1">
            <a:spLocks noChangeArrowheads="1"/>
          </p:cNvSpPr>
          <p:nvPr/>
        </p:nvSpPr>
        <p:spPr bwMode="auto">
          <a:xfrm>
            <a:off x="3087688" y="4903788"/>
            <a:ext cx="26622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Upright dipole first.</a:t>
            </a:r>
            <a:r>
              <a:rPr lang="en-GB" sz="2000" b="0">
                <a:solidFill>
                  <a:schemeClr val="bg1"/>
                </a:solidFill>
              </a:rPr>
              <a:t>  </a:t>
            </a:r>
            <a:endParaRPr lang="en-US" sz="2000" b="0">
              <a:solidFill>
                <a:schemeClr val="bg1"/>
              </a:solidFill>
            </a:endParaRPr>
          </a:p>
        </p:txBody>
      </p:sp>
      <p:pic>
        <p:nvPicPr>
          <p:cNvPr id="510995" name="Picture 19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510996" name="Text Box 20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510997" name="Picture 21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pic>
        <p:nvPicPr>
          <p:cNvPr id="510998" name="Picture 22" descr="MC900436322[1]"/>
          <p:cNvPicPr>
            <a:picLocks noChangeAspect="1" noChangeArrowheads="1"/>
          </p:cNvPicPr>
          <p:nvPr/>
        </p:nvPicPr>
        <p:blipFill>
          <a:blip r:embed="rId4" cstate="print">
            <a:lum bright="-16000" contrast="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-53975" y="5208588"/>
            <a:ext cx="514350" cy="514350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ChangeArrowheads="1"/>
          </p:cNvSpPr>
          <p:nvPr/>
        </p:nvSpPr>
        <p:spPr bwMode="auto">
          <a:xfrm>
            <a:off x="-206375" y="4530725"/>
            <a:ext cx="9645650" cy="23272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7907" name="Text Box 3"/>
          <p:cNvSpPr txBox="1">
            <a:spLocks noChangeArrowheads="1"/>
          </p:cNvSpPr>
          <p:nvPr/>
        </p:nvSpPr>
        <p:spPr bwMode="auto">
          <a:xfrm>
            <a:off x="136525" y="619125"/>
            <a:ext cx="880745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/>
              <a:t>Re nonmagnetic processes,</a:t>
            </a:r>
          </a:p>
          <a:p>
            <a:pPr marL="342900" indent="-342900"/>
            <a:r>
              <a:rPr lang="en-GB" sz="1800" b="0"/>
              <a:t>     (a)  HSZ (Haynes-Spiegel-Zahn) burrowing is a </a:t>
            </a:r>
            <a:r>
              <a:rPr lang="en-GB" sz="1800"/>
              <a:t>robust</a:t>
            </a:r>
            <a:r>
              <a:rPr lang="en-GB" sz="1800" b="0"/>
              <a:t> process in any </a:t>
            </a:r>
            <a:r>
              <a:rPr lang="en-GB" sz="1800"/>
              <a:t>thermally- </a:t>
            </a:r>
          </a:p>
          <a:p>
            <a:pPr marL="342900" indent="-342900"/>
            <a:r>
              <a:rPr lang="en-GB" sz="1800"/>
              <a:t>           relaxing</a:t>
            </a:r>
            <a:r>
              <a:rPr lang="en-GB" sz="1800" b="0"/>
              <a:t>, stratified rotating system.  Concept of “</a:t>
            </a:r>
            <a:r>
              <a:rPr lang="en-GB" sz="1800"/>
              <a:t>gyroscopic pumping</a:t>
            </a:r>
            <a:r>
              <a:rPr lang="en-GB" sz="1800" b="0"/>
              <a:t>”.</a:t>
            </a:r>
          </a:p>
          <a:p>
            <a:pPr marL="342900" indent="-342900"/>
            <a:r>
              <a:rPr lang="en-GB" sz="1800" b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/>
              <a:t>           naturally able to enforce interior solid rotation</a:t>
            </a:r>
            <a:r>
              <a:rPr lang="en-GB" sz="1800"/>
              <a:t>.</a:t>
            </a:r>
            <a:r>
              <a:rPr lang="en-GB" sz="1800" b="0"/>
              <a:t>  (Note post-Starr history</a:t>
            </a:r>
            <a:r>
              <a:rPr lang="en-GB" sz="1800" b="0">
                <a:solidFill>
                  <a:srgbClr val="FF3300"/>
                </a:solidFill>
              </a:rPr>
              <a:t>!!!!</a:t>
            </a:r>
            <a:r>
              <a:rPr lang="en-GB" sz="1800" b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/>
          </a:p>
          <a:p>
            <a:pPr marL="342900" indent="-342900"/>
            <a:r>
              <a:rPr lang="en-GB" sz="1800" b="0"/>
              <a:t>2.  So reasonable to assume interior </a:t>
            </a:r>
            <a:r>
              <a:rPr lang="en-GB" sz="1800">
                <a:solidFill>
                  <a:srgbClr val="FF3300"/>
                </a:solidFill>
              </a:rPr>
              <a:t>must </a:t>
            </a:r>
            <a:r>
              <a:rPr lang="en-GB" sz="1800" b="0">
                <a:solidFill>
                  <a:srgbClr val="FF3300"/>
                </a:solidFill>
              </a:rPr>
              <a:t>be magnetic</a:t>
            </a:r>
            <a:r>
              <a:rPr lang="en-GB" sz="1800"/>
              <a:t> </a:t>
            </a:r>
            <a:r>
              <a:rPr lang="en-GB" sz="1800" b="0"/>
              <a:t> (McI.1994, GM98)</a:t>
            </a:r>
            <a:r>
              <a:rPr lang="en-GB" sz="1800"/>
              <a:t>.</a:t>
            </a:r>
          </a:p>
          <a:p>
            <a:pPr marL="342900" indent="-342900"/>
            <a:r>
              <a:rPr lang="en-GB" sz="1800" b="0"/>
              <a:t>      </a:t>
            </a:r>
            <a:r>
              <a:rPr lang="en-GB" sz="1800" b="0">
                <a:cs typeface="Arial" pitchFamily="34" charset="0"/>
              </a:rPr>
              <a:t>I</a:t>
            </a:r>
            <a:r>
              <a:rPr lang="en-GB" sz="1800" b="0"/>
              <a:t>nterior </a:t>
            </a:r>
            <a:r>
              <a:rPr lang="en-GB" sz="1800"/>
              <a:t>dipoles</a:t>
            </a:r>
            <a:r>
              <a:rPr lang="en-GB" sz="1800" b="0"/>
              <a:t> are the longest-lived; so focus on the 3 possible types of</a:t>
            </a:r>
          </a:p>
          <a:p>
            <a:pPr marL="342900" indent="-342900"/>
            <a:r>
              <a:rPr lang="en-GB" sz="1800" b="0"/>
              <a:t>      dipole scenario.  With rotation axis upward,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upright dipole:  simplest </a:t>
            </a:r>
            <a:r>
              <a:rPr lang="en-GB" sz="1800"/>
              <a:t>geometry </a:t>
            </a:r>
            <a:r>
              <a:rPr lang="en-GB" sz="1800" b="0"/>
              <a:t>but</a:t>
            </a:r>
            <a:r>
              <a:rPr lang="en-GB" sz="1800"/>
              <a:t> </a:t>
            </a:r>
            <a:r>
              <a:rPr lang="en-GB" sz="1800" b="0"/>
              <a:t>polar confinement layers needed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equatorial-plane dipole:  simplest </a:t>
            </a:r>
            <a:r>
              <a:rPr lang="en-GB" sz="1800"/>
              <a:t>dynamics </a:t>
            </a:r>
            <a:r>
              <a:rPr lang="en-GB" sz="1800" b="0"/>
              <a:t>(?),</a:t>
            </a:r>
            <a:r>
              <a:rPr lang="en-GB" b="0"/>
              <a:t> </a:t>
            </a:r>
            <a:r>
              <a:rPr lang="en-GB" sz="1800" b="0"/>
              <a:t>PCLs needless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slanted dipole:  </a:t>
            </a:r>
            <a:r>
              <a:rPr lang="en-GB" sz="1800"/>
              <a:t>gearbox-like</a:t>
            </a:r>
            <a:r>
              <a:rPr lang="en-GB" sz="1800" b="0"/>
              <a:t> dynamics (?), PCLs needless</a:t>
            </a:r>
          </a:p>
          <a:p>
            <a:pPr marL="342900" indent="-342900"/>
            <a:endParaRPr lang="en-GB" sz="1800" b="0"/>
          </a:p>
        </p:txBody>
      </p:sp>
      <p:sp>
        <p:nvSpPr>
          <p:cNvPr id="50790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3627437" cy="547688"/>
          </a:xfrm>
        </p:spPr>
        <p:txBody>
          <a:bodyPr/>
          <a:lstStyle/>
          <a:p>
            <a:r>
              <a:rPr lang="en-GB" sz="2000"/>
              <a:t>Roadmap/conclusions (so far):</a:t>
            </a:r>
            <a:endParaRPr lang="en-US" sz="20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507910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07911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507916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507917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507918" name="Text Box 14"/>
          <p:cNvSpPr txBox="1">
            <a:spLocks noChangeArrowheads="1"/>
          </p:cNvSpPr>
          <p:nvPr/>
        </p:nvSpPr>
        <p:spPr bwMode="auto">
          <a:xfrm rot="20220000">
            <a:off x="5000625" y="230188"/>
            <a:ext cx="1600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“downward</a:t>
            </a:r>
          </a:p>
          <a:p>
            <a:r>
              <a:rPr lang="en-US" sz="1600" b="0"/>
              <a:t>        spreading”</a:t>
            </a:r>
          </a:p>
        </p:txBody>
      </p:sp>
      <p:sp>
        <p:nvSpPr>
          <p:cNvPr id="507919" name="Line 15"/>
          <p:cNvSpPr>
            <a:spLocks noChangeShapeType="1"/>
          </p:cNvSpPr>
          <p:nvPr/>
        </p:nvSpPr>
        <p:spPr bwMode="auto">
          <a:xfrm flipH="1">
            <a:off x="4513263" y="738188"/>
            <a:ext cx="530225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07920" name="Rectangle 16"/>
          <p:cNvSpPr>
            <a:spLocks noChangeArrowheads="1"/>
          </p:cNvSpPr>
          <p:nvPr/>
        </p:nvSpPr>
        <p:spPr bwMode="auto">
          <a:xfrm>
            <a:off x="4479925" y="0"/>
            <a:ext cx="2168525" cy="9794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07921" name="Rectangle 17"/>
          <p:cNvSpPr>
            <a:spLocks noChangeArrowheads="1"/>
          </p:cNvSpPr>
          <p:nvPr/>
        </p:nvSpPr>
        <p:spPr bwMode="auto">
          <a:xfrm>
            <a:off x="157163" y="2141538"/>
            <a:ext cx="8281987" cy="2312987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507922" name="Text Box 18"/>
          <p:cNvSpPr txBox="1">
            <a:spLocks noChangeArrowheads="1"/>
          </p:cNvSpPr>
          <p:nvPr/>
        </p:nvSpPr>
        <p:spPr bwMode="auto">
          <a:xfrm>
            <a:off x="3087688" y="4903788"/>
            <a:ext cx="55530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Upright dipole first.</a:t>
            </a:r>
            <a:r>
              <a:rPr lang="en-GB" sz="2000" b="0">
                <a:solidFill>
                  <a:schemeClr val="bg1"/>
                </a:solidFill>
              </a:rPr>
              <a:t>  Its steadiness “disagrees”</a:t>
            </a:r>
          </a:p>
          <a:p>
            <a:r>
              <a:rPr lang="en-GB" sz="2000" b="0">
                <a:solidFill>
                  <a:schemeClr val="bg1"/>
                </a:solidFill>
              </a:rPr>
              <a:t>with solar cycle reversals; but remember the</a:t>
            </a:r>
          </a:p>
          <a:p>
            <a:r>
              <a:rPr lang="en-GB" sz="2000" b="0">
                <a:solidFill>
                  <a:schemeClr val="bg1"/>
                </a:solidFill>
              </a:rPr>
              <a:t>Maunder Minimum…</a:t>
            </a:r>
            <a:endParaRPr lang="en-US" sz="2000" b="0">
              <a:solidFill>
                <a:schemeClr val="bg1"/>
              </a:solidFill>
            </a:endParaRPr>
          </a:p>
        </p:txBody>
      </p:sp>
      <p:pic>
        <p:nvPicPr>
          <p:cNvPr id="507923" name="Picture 19" descr="goughsunx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43425"/>
            <a:ext cx="2332037" cy="2332038"/>
          </a:xfrm>
          <a:prstGeom prst="rect">
            <a:avLst/>
          </a:prstGeom>
          <a:noFill/>
        </p:spPr>
      </p:pic>
      <p:sp>
        <p:nvSpPr>
          <p:cNvPr id="507924" name="Text Box 20"/>
          <p:cNvSpPr txBox="1">
            <a:spLocks noChangeArrowheads="1"/>
          </p:cNvSpPr>
          <p:nvPr/>
        </p:nvSpPr>
        <p:spPr bwMode="auto">
          <a:xfrm>
            <a:off x="2452688" y="6553200"/>
            <a:ext cx="21066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0">
                <a:solidFill>
                  <a:schemeClr val="bg1"/>
                </a:solidFill>
              </a:rPr>
              <a:t>Courtesy Richard Sword</a:t>
            </a:r>
            <a:endParaRPr lang="en-US" sz="1400" b="0">
              <a:solidFill>
                <a:schemeClr val="bg1"/>
              </a:solidFill>
            </a:endParaRPr>
          </a:p>
        </p:txBody>
      </p:sp>
      <p:pic>
        <p:nvPicPr>
          <p:cNvPr id="507925" name="Picture 21" descr="goughsu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913" y="4529138"/>
            <a:ext cx="2357437" cy="2357437"/>
          </a:xfrm>
          <a:prstGeom prst="rect">
            <a:avLst/>
          </a:prstGeom>
          <a:noFill/>
        </p:spPr>
      </p:pic>
      <p:pic>
        <p:nvPicPr>
          <p:cNvPr id="507926" name="Picture 22" descr="MC900436322[1]"/>
          <p:cNvPicPr>
            <a:picLocks noChangeAspect="1" noChangeArrowheads="1"/>
          </p:cNvPicPr>
          <p:nvPr/>
        </p:nvPicPr>
        <p:blipFill>
          <a:blip r:embed="rId4" cstate="print">
            <a:lum bright="-16000" contrast="100000"/>
            <a:grayscl/>
            <a:biLevel thresh="50000"/>
          </a:blip>
          <a:srcRect/>
          <a:stretch>
            <a:fillRect/>
          </a:stretch>
        </p:blipFill>
        <p:spPr bwMode="auto">
          <a:xfrm>
            <a:off x="-53975" y="5208588"/>
            <a:ext cx="514350" cy="514350"/>
          </a:xfrm>
          <a:prstGeom prst="rect">
            <a:avLst/>
          </a:prstGeom>
          <a:noFill/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79556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9557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279559" name="Line 7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279561" name="Freeform 9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9562" name="Freeform 10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9563" name="Line 11"/>
          <p:cNvSpPr>
            <a:spLocks noChangeShapeType="1"/>
          </p:cNvSpPr>
          <p:nvPr/>
        </p:nvSpPr>
        <p:spPr bwMode="auto">
          <a:xfrm rot="60000" flipH="1">
            <a:off x="6764338" y="274638"/>
            <a:ext cx="30162" cy="62055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9564" name="Freeform 12"/>
          <p:cNvSpPr>
            <a:spLocks/>
          </p:cNvSpPr>
          <p:nvPr/>
        </p:nvSpPr>
        <p:spPr bwMode="auto">
          <a:xfrm>
            <a:off x="6346825" y="277813"/>
            <a:ext cx="315913" cy="677862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56" y="2230"/>
              </a:cxn>
              <a:cxn ang="0">
                <a:pos x="0" y="4040"/>
              </a:cxn>
            </a:cxnLst>
            <a:rect l="0" t="0" r="r" b="b"/>
            <a:pathLst>
              <a:path w="157" h="4040">
                <a:moveTo>
                  <a:pt x="8" y="0"/>
                </a:moveTo>
                <a:cubicBezTo>
                  <a:pt x="82" y="778"/>
                  <a:pt x="157" y="1557"/>
                  <a:pt x="156" y="2230"/>
                </a:cubicBezTo>
                <a:cubicBezTo>
                  <a:pt x="155" y="2903"/>
                  <a:pt x="77" y="3471"/>
                  <a:pt x="0" y="404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9565" name="Freeform 13"/>
          <p:cNvSpPr>
            <a:spLocks/>
          </p:cNvSpPr>
          <p:nvPr/>
        </p:nvSpPr>
        <p:spPr bwMode="auto">
          <a:xfrm rot="10980000">
            <a:off x="6913563" y="257175"/>
            <a:ext cx="193675" cy="626268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56" y="2230"/>
              </a:cxn>
              <a:cxn ang="0">
                <a:pos x="0" y="4040"/>
              </a:cxn>
            </a:cxnLst>
            <a:rect l="0" t="0" r="r" b="b"/>
            <a:pathLst>
              <a:path w="157" h="4040">
                <a:moveTo>
                  <a:pt x="8" y="0"/>
                </a:moveTo>
                <a:cubicBezTo>
                  <a:pt x="82" y="778"/>
                  <a:pt x="157" y="1557"/>
                  <a:pt x="156" y="2230"/>
                </a:cubicBezTo>
                <a:cubicBezTo>
                  <a:pt x="155" y="2903"/>
                  <a:pt x="77" y="3471"/>
                  <a:pt x="0" y="404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9566" name="Rectangle 14"/>
          <p:cNvSpPr>
            <a:spLocks noChangeArrowheads="1"/>
          </p:cNvSpPr>
          <p:nvPr/>
        </p:nvSpPr>
        <p:spPr bwMode="auto">
          <a:xfrm>
            <a:off x="6178550" y="6400800"/>
            <a:ext cx="1006475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79567" name="Text Box 15"/>
          <p:cNvSpPr txBox="1">
            <a:spLocks noChangeArrowheads="1"/>
          </p:cNvSpPr>
          <p:nvPr/>
        </p:nvSpPr>
        <p:spPr bwMode="auto">
          <a:xfrm>
            <a:off x="187325" y="239713"/>
            <a:ext cx="63055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/>
              <a:t>       </a:t>
            </a:r>
            <a:r>
              <a:rPr lang="en-US" sz="1800"/>
              <a:t>How else</a:t>
            </a:r>
            <a:r>
              <a:rPr lang="en-US" sz="1800" b="0"/>
              <a:t> might we prevent this?</a:t>
            </a:r>
          </a:p>
          <a:p>
            <a:endParaRPr lang="en-US" sz="1800" b="0"/>
          </a:p>
          <a:p>
            <a:r>
              <a:rPr lang="en-US" sz="1800" b="0"/>
              <a:t>One way was proposed and demonstrated mathematically</a:t>
            </a:r>
          </a:p>
          <a:p>
            <a:r>
              <a:rPr lang="en-US" sz="1800" b="0"/>
              <a:t>in Wood &amp;  McI 2007 (WM07), by exhibiting </a:t>
            </a:r>
            <a:r>
              <a:rPr lang="en-US" sz="1800"/>
              <a:t>exact solutions</a:t>
            </a:r>
          </a:p>
          <a:p>
            <a:r>
              <a:rPr lang="en-US" sz="1800"/>
              <a:t>of the nonlinear Boussinesq MHD equations</a:t>
            </a:r>
            <a:r>
              <a:rPr lang="en-US" sz="1800" b="0"/>
              <a:t> in a</a:t>
            </a:r>
          </a:p>
          <a:p>
            <a:r>
              <a:rPr lang="en-US" sz="1800" b="0"/>
              <a:t>realistic parameter regime.  Refined in WM11.</a:t>
            </a:r>
            <a:endParaRPr lang="en-US" sz="1800" b="0">
              <a:latin typeface=""/>
            </a:endParaRPr>
          </a:p>
        </p:txBody>
      </p:sp>
      <p:sp>
        <p:nvSpPr>
          <p:cNvPr id="279568" name="Line 16"/>
          <p:cNvSpPr>
            <a:spLocks noChangeShapeType="1"/>
          </p:cNvSpPr>
          <p:nvPr/>
        </p:nvSpPr>
        <p:spPr bwMode="auto">
          <a:xfrm>
            <a:off x="4110038" y="431800"/>
            <a:ext cx="2290762" cy="403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77508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7509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277510" name="Text Box 6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277511" name="Line 7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277513" name="Freeform 9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7514" name="Freeform 10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7518" name="Rectangle 14"/>
          <p:cNvSpPr>
            <a:spLocks noChangeArrowheads="1"/>
          </p:cNvSpPr>
          <p:nvPr/>
        </p:nvSpPr>
        <p:spPr bwMode="auto">
          <a:xfrm>
            <a:off x="6178550" y="6400800"/>
            <a:ext cx="1006475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77523" name="Oval 19"/>
          <p:cNvSpPr>
            <a:spLocks noChangeArrowheads="1"/>
          </p:cNvSpPr>
          <p:nvPr/>
        </p:nvSpPr>
        <p:spPr bwMode="auto">
          <a:xfrm>
            <a:off x="6129338" y="1490663"/>
            <a:ext cx="1293812" cy="31273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77525" name="Oval 21"/>
          <p:cNvSpPr>
            <a:spLocks noChangeArrowheads="1"/>
          </p:cNvSpPr>
          <p:nvPr/>
        </p:nvSpPr>
        <p:spPr bwMode="auto">
          <a:xfrm>
            <a:off x="6086475" y="5640388"/>
            <a:ext cx="1293813" cy="31273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77526" name="Text Box 22"/>
          <p:cNvSpPr txBox="1">
            <a:spLocks noChangeArrowheads="1"/>
          </p:cNvSpPr>
          <p:nvPr/>
        </p:nvSpPr>
        <p:spPr bwMode="auto">
          <a:xfrm>
            <a:off x="187325" y="239713"/>
            <a:ext cx="6305550" cy="366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/>
              <a:t>       How else might we prevent this?</a:t>
            </a:r>
          </a:p>
          <a:p>
            <a:endParaRPr lang="en-US" sz="1800" b="0"/>
          </a:p>
          <a:p>
            <a:r>
              <a:rPr lang="en-US" sz="1800" b="0"/>
              <a:t>One way was proposed and demonstrated mathematically</a:t>
            </a:r>
          </a:p>
          <a:p>
            <a:r>
              <a:rPr lang="en-US" sz="1800" b="0"/>
              <a:t>in Wood &amp;  McI 2007 (WM07), by exhibiting </a:t>
            </a:r>
            <a:r>
              <a:rPr lang="en-US" sz="1800"/>
              <a:t>exact solutions</a:t>
            </a:r>
          </a:p>
          <a:p>
            <a:r>
              <a:rPr lang="en-US" sz="1800"/>
              <a:t>of the nonlinear Boussinesq MHD equations</a:t>
            </a:r>
            <a:r>
              <a:rPr lang="en-US" sz="1800" b="0"/>
              <a:t> in a</a:t>
            </a:r>
          </a:p>
          <a:p>
            <a:r>
              <a:rPr lang="en-US" sz="1800" b="0"/>
              <a:t>realistic parameter regime.  Refined in WM11.</a:t>
            </a:r>
          </a:p>
          <a:p>
            <a:endParaRPr lang="en-GB" sz="1800" b="0"/>
          </a:p>
          <a:p>
            <a:r>
              <a:rPr lang="en-GB" sz="1800" b="0"/>
              <a:t>These nonlinear solutions describe a family</a:t>
            </a:r>
          </a:p>
          <a:p>
            <a:r>
              <a:rPr lang="en-GB" sz="1800" b="0"/>
              <a:t>of “magnetic </a:t>
            </a:r>
            <a:r>
              <a:rPr lang="en-GB" sz="1800"/>
              <a:t>confinement layers</a:t>
            </a:r>
            <a:r>
              <a:rPr lang="en-GB" sz="1800" b="0"/>
              <a:t>”</a:t>
            </a:r>
          </a:p>
          <a:p>
            <a:r>
              <a:rPr lang="en-GB" sz="1800" b="0"/>
              <a:t>able to function as </a:t>
            </a:r>
            <a:r>
              <a:rPr lang="en-US" sz="1800" b="0"/>
              <a:t>“corks in the</a:t>
            </a:r>
          </a:p>
          <a:p>
            <a:r>
              <a:rPr lang="en-US" sz="1800" b="0"/>
              <a:t>confinement bottle” (Mestel 2011,</a:t>
            </a:r>
          </a:p>
          <a:p>
            <a:r>
              <a:rPr lang="en-US" sz="1800" b="0" i="1"/>
              <a:t>Stellar Magnetism</a:t>
            </a:r>
            <a:r>
              <a:rPr lang="en-US" sz="1800" b="0"/>
              <a:t>, 2</a:t>
            </a:r>
            <a:r>
              <a:rPr lang="en-US" sz="1800" b="0" baseline="30000"/>
              <a:t>nd</a:t>
            </a:r>
            <a:r>
              <a:rPr lang="en-US" sz="1800" b="0"/>
              <a:t> edn, Oxford).</a:t>
            </a:r>
            <a:endParaRPr lang="en-GB" sz="1800" b="0"/>
          </a:p>
          <a:p>
            <a:endParaRPr lang="en-US" sz="1800" b="0">
              <a:latin typeface=""/>
            </a:endParaRPr>
          </a:p>
        </p:txBody>
      </p:sp>
      <p:sp>
        <p:nvSpPr>
          <p:cNvPr id="277527" name="Line 23"/>
          <p:cNvSpPr>
            <a:spLocks noChangeShapeType="1"/>
          </p:cNvSpPr>
          <p:nvPr/>
        </p:nvSpPr>
        <p:spPr bwMode="auto">
          <a:xfrm flipV="1">
            <a:off x="3644900" y="1839913"/>
            <a:ext cx="3043238" cy="103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7528" name="Line 24"/>
          <p:cNvSpPr>
            <a:spLocks noChangeShapeType="1"/>
          </p:cNvSpPr>
          <p:nvPr/>
        </p:nvSpPr>
        <p:spPr bwMode="auto">
          <a:xfrm>
            <a:off x="3632200" y="2979738"/>
            <a:ext cx="3043238" cy="297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81604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1605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281607" name="Line 7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281609" name="Freeform 9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81610" name="Freeform 10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81611" name="Rectangle 11"/>
          <p:cNvSpPr>
            <a:spLocks noChangeArrowheads="1"/>
          </p:cNvSpPr>
          <p:nvPr/>
        </p:nvSpPr>
        <p:spPr bwMode="auto">
          <a:xfrm>
            <a:off x="6178550" y="6400800"/>
            <a:ext cx="1006475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1613" name="Oval 13"/>
          <p:cNvSpPr>
            <a:spLocks noChangeArrowheads="1"/>
          </p:cNvSpPr>
          <p:nvPr/>
        </p:nvSpPr>
        <p:spPr bwMode="auto">
          <a:xfrm>
            <a:off x="6129338" y="1490663"/>
            <a:ext cx="1293812" cy="31273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1614" name="Oval 14"/>
          <p:cNvSpPr>
            <a:spLocks noChangeArrowheads="1"/>
          </p:cNvSpPr>
          <p:nvPr/>
        </p:nvSpPr>
        <p:spPr bwMode="auto">
          <a:xfrm>
            <a:off x="6086475" y="5640388"/>
            <a:ext cx="1293813" cy="312737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1615" name="Text Box 15"/>
          <p:cNvSpPr txBox="1">
            <a:spLocks noChangeArrowheads="1"/>
          </p:cNvSpPr>
          <p:nvPr/>
        </p:nvSpPr>
        <p:spPr bwMode="auto">
          <a:xfrm>
            <a:off x="187325" y="239713"/>
            <a:ext cx="8870950" cy="668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/>
              <a:t>       How else might we prevent this?</a:t>
            </a:r>
          </a:p>
          <a:p>
            <a:endParaRPr lang="en-US" sz="1800" b="0"/>
          </a:p>
          <a:p>
            <a:r>
              <a:rPr lang="en-US" sz="1800" b="0"/>
              <a:t>One way was proposed and demonstrated mathematically</a:t>
            </a:r>
          </a:p>
          <a:p>
            <a:r>
              <a:rPr lang="en-US" sz="1800" b="0"/>
              <a:t>in Wood &amp;  McI 2007 (WM07), by exhibiting </a:t>
            </a:r>
            <a:r>
              <a:rPr lang="en-US" sz="1800"/>
              <a:t>exact solutions</a:t>
            </a:r>
          </a:p>
          <a:p>
            <a:r>
              <a:rPr lang="en-US" sz="1800"/>
              <a:t>of the nonlinear Boussinesq MHD equations</a:t>
            </a:r>
            <a:r>
              <a:rPr lang="en-US" sz="1800" b="0"/>
              <a:t> in a</a:t>
            </a:r>
          </a:p>
          <a:p>
            <a:r>
              <a:rPr lang="en-US" sz="1800" b="0"/>
              <a:t>realistic parameter regime.  Refined in WM11.</a:t>
            </a:r>
          </a:p>
          <a:p>
            <a:endParaRPr lang="en-GB" sz="1800" b="0"/>
          </a:p>
          <a:p>
            <a:r>
              <a:rPr lang="en-GB" sz="1800" b="0"/>
              <a:t>These nonlinear solutions describe a family</a:t>
            </a:r>
          </a:p>
          <a:p>
            <a:r>
              <a:rPr lang="en-GB" sz="1800" b="0"/>
              <a:t>of “magnetic </a:t>
            </a:r>
            <a:r>
              <a:rPr lang="en-GB" sz="1800"/>
              <a:t>confinement layers</a:t>
            </a:r>
            <a:r>
              <a:rPr lang="en-GB" sz="1800" b="0"/>
              <a:t>”</a:t>
            </a:r>
          </a:p>
          <a:p>
            <a:r>
              <a:rPr lang="en-GB" sz="1800" b="0"/>
              <a:t>able to function as </a:t>
            </a:r>
            <a:r>
              <a:rPr lang="en-US" sz="1800" b="0"/>
              <a:t>“corks in the</a:t>
            </a:r>
          </a:p>
          <a:p>
            <a:r>
              <a:rPr lang="en-US" sz="1800" b="0"/>
              <a:t>confinement bottle” (Mestel 2011,</a:t>
            </a:r>
          </a:p>
          <a:p>
            <a:r>
              <a:rPr lang="en-US" sz="1800" b="0" i="1"/>
              <a:t>Stellar Magnetism</a:t>
            </a:r>
            <a:r>
              <a:rPr lang="en-US" sz="1800" b="0"/>
              <a:t>, 2</a:t>
            </a:r>
            <a:r>
              <a:rPr lang="en-US" sz="1800" b="0" baseline="30000"/>
              <a:t>nd</a:t>
            </a:r>
            <a:r>
              <a:rPr lang="en-US" sz="1800" b="0"/>
              <a:t> edn, Oxford).</a:t>
            </a:r>
          </a:p>
          <a:p>
            <a:endParaRPr lang="en-GB" sz="1800" b="0"/>
          </a:p>
          <a:p>
            <a:r>
              <a:rPr lang="en-GB" sz="1800" b="0"/>
              <a:t>They rely on the weak but persistent</a:t>
            </a:r>
          </a:p>
          <a:p>
            <a:r>
              <a:rPr lang="en-GB" sz="1800" b="0"/>
              <a:t>polar downwelling that’s </a:t>
            </a:r>
            <a:r>
              <a:rPr lang="en-GB" sz="1800">
                <a:solidFill>
                  <a:srgbClr val="FF0000"/>
                </a:solidFill>
              </a:rPr>
              <a:t>gyroscopically</a:t>
            </a:r>
          </a:p>
          <a:p>
            <a:r>
              <a:rPr lang="en-GB" sz="1800">
                <a:solidFill>
                  <a:srgbClr val="FF0000"/>
                </a:solidFill>
              </a:rPr>
              <a:t>pumped</a:t>
            </a:r>
            <a:r>
              <a:rPr lang="en-GB" sz="1800" b="0"/>
              <a:t> by Reynolds and Maxwell stress</a:t>
            </a:r>
          </a:p>
          <a:p>
            <a:r>
              <a:rPr lang="en-GB" sz="1800" b="0"/>
              <a:t>divergences in the overlying turbulent</a:t>
            </a:r>
          </a:p>
          <a:p>
            <a:r>
              <a:rPr lang="en-GB" sz="1800" b="0"/>
              <a:t>layers </a:t>
            </a:r>
            <a:r>
              <a:rPr lang="en-GB" sz="1800" b="0">
                <a:cs typeface="Arial" pitchFamily="34" charset="0"/>
              </a:rPr>
              <a:t>– the </a:t>
            </a:r>
            <a:r>
              <a:rPr lang="en-GB" sz="1800" b="0"/>
              <a:t>convection zone and the bulk</a:t>
            </a:r>
          </a:p>
          <a:p>
            <a:r>
              <a:rPr lang="en-GB" sz="1800" b="0"/>
              <a:t>of the tachocline. (</a:t>
            </a:r>
            <a:r>
              <a:rPr lang="en-GB" sz="1800"/>
              <a:t>Le Chatelier/Lenz</a:t>
            </a:r>
            <a:r>
              <a:rPr lang="en-GB" sz="1800" b="0"/>
              <a:t> etc.)</a:t>
            </a:r>
          </a:p>
          <a:p>
            <a:endParaRPr lang="en-GB" sz="1800" b="0"/>
          </a:p>
          <a:p>
            <a:r>
              <a:rPr lang="en-GB" sz="1800" b="0"/>
              <a:t>WM11 discusses a subset of the family whose</a:t>
            </a:r>
          </a:p>
          <a:p>
            <a:r>
              <a:rPr lang="en-GB" sz="1800" b="0"/>
              <a:t>pattern of angular momentum transport fits in with this</a:t>
            </a:r>
          </a:p>
          <a:p>
            <a:r>
              <a:rPr lang="en-GB" sz="1800" b="0"/>
              <a:t>interior-dipole picture.  Need </a:t>
            </a:r>
            <a:r>
              <a:rPr lang="en-GB" sz="1800"/>
              <a:t>zero torque on the applecore. </a:t>
            </a:r>
            <a:r>
              <a:rPr lang="en-GB" sz="1800" b="0"/>
              <a:t> (CLs are “air bearings”).</a:t>
            </a:r>
          </a:p>
          <a:p>
            <a:endParaRPr lang="en-US" sz="1800" b="0">
              <a:latin typeface=""/>
            </a:endParaRPr>
          </a:p>
        </p:txBody>
      </p:sp>
      <p:sp>
        <p:nvSpPr>
          <p:cNvPr id="281616" name="Line 16"/>
          <p:cNvSpPr>
            <a:spLocks noChangeShapeType="1"/>
          </p:cNvSpPr>
          <p:nvPr/>
        </p:nvSpPr>
        <p:spPr bwMode="auto">
          <a:xfrm flipV="1">
            <a:off x="3644900" y="1839913"/>
            <a:ext cx="3043238" cy="1033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81617" name="Line 17"/>
          <p:cNvSpPr>
            <a:spLocks noChangeShapeType="1"/>
          </p:cNvSpPr>
          <p:nvPr/>
        </p:nvSpPr>
        <p:spPr bwMode="auto">
          <a:xfrm>
            <a:off x="3632200" y="2979738"/>
            <a:ext cx="3043238" cy="297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81618" name="Line 18"/>
          <p:cNvSpPr>
            <a:spLocks noChangeShapeType="1"/>
          </p:cNvSpPr>
          <p:nvPr/>
        </p:nvSpPr>
        <p:spPr bwMode="auto">
          <a:xfrm flipV="1">
            <a:off x="5781675" y="5884863"/>
            <a:ext cx="117475" cy="2365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6263" y="4557713"/>
            <a:ext cx="13023851" cy="130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87748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7749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2441575" y="5635625"/>
            <a:ext cx="3948113" cy="11753850"/>
            <a:chOff x="3767" y="963"/>
            <a:chExt cx="948" cy="2822"/>
          </a:xfrm>
        </p:grpSpPr>
        <p:grpSp>
          <p:nvGrpSpPr>
            <p:cNvPr id="4" name="Group 7"/>
            <p:cNvGrpSpPr>
              <a:grpSpLocks noChangeAspect="1"/>
            </p:cNvGrpSpPr>
            <p:nvPr/>
          </p:nvGrpSpPr>
          <p:grpSpPr bwMode="auto">
            <a:xfrm>
              <a:off x="3767" y="1053"/>
              <a:ext cx="948" cy="2732"/>
              <a:chOff x="3029" y="864"/>
              <a:chExt cx="948" cy="2653"/>
            </a:xfrm>
          </p:grpSpPr>
          <p:sp>
            <p:nvSpPr>
              <p:cNvPr id="287752" name="Freeform 8"/>
              <p:cNvSpPr>
                <a:spLocks noChangeAspect="1"/>
              </p:cNvSpPr>
              <p:nvPr/>
            </p:nvSpPr>
            <p:spPr bwMode="auto">
              <a:xfrm>
                <a:off x="3029" y="873"/>
                <a:ext cx="361" cy="259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242" y="139"/>
                  </a:cxn>
                  <a:cxn ang="0">
                    <a:pos x="316" y="771"/>
                  </a:cxn>
                  <a:cxn ang="0">
                    <a:pos x="316" y="1468"/>
                  </a:cxn>
                  <a:cxn ang="0">
                    <a:pos x="214" y="2053"/>
                  </a:cxn>
                  <a:cxn ang="0">
                    <a:pos x="0" y="2118"/>
                  </a:cxn>
                </a:cxnLst>
                <a:rect l="0" t="0" r="r" b="b"/>
                <a:pathLst>
                  <a:path w="333" h="2161">
                    <a:moveTo>
                      <a:pt x="47" y="0"/>
                    </a:moveTo>
                    <a:cubicBezTo>
                      <a:pt x="122" y="5"/>
                      <a:pt x="197" y="11"/>
                      <a:pt x="242" y="139"/>
                    </a:cubicBezTo>
                    <a:cubicBezTo>
                      <a:pt x="287" y="267"/>
                      <a:pt x="304" y="550"/>
                      <a:pt x="316" y="771"/>
                    </a:cubicBezTo>
                    <a:cubicBezTo>
                      <a:pt x="328" y="992"/>
                      <a:pt x="333" y="1254"/>
                      <a:pt x="316" y="1468"/>
                    </a:cubicBezTo>
                    <a:cubicBezTo>
                      <a:pt x="299" y="1682"/>
                      <a:pt x="267" y="1945"/>
                      <a:pt x="214" y="2053"/>
                    </a:cubicBezTo>
                    <a:cubicBezTo>
                      <a:pt x="161" y="2161"/>
                      <a:pt x="80" y="2139"/>
                      <a:pt x="0" y="2118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7753" name="Freeform 9"/>
              <p:cNvSpPr>
                <a:spLocks noChangeAspect="1"/>
              </p:cNvSpPr>
              <p:nvPr/>
            </p:nvSpPr>
            <p:spPr bwMode="auto">
              <a:xfrm>
                <a:off x="3674" y="864"/>
                <a:ext cx="303" cy="2653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62" y="260"/>
                  </a:cxn>
                  <a:cxn ang="0">
                    <a:pos x="15" y="1291"/>
                  </a:cxn>
                  <a:cxn ang="0">
                    <a:pos x="34" y="2360"/>
                  </a:cxn>
                  <a:cxn ang="0">
                    <a:pos x="220" y="2545"/>
                  </a:cxn>
                </a:cxnLst>
                <a:rect l="0" t="0" r="r" b="b"/>
                <a:pathLst>
                  <a:path w="248" h="2569">
                    <a:moveTo>
                      <a:pt x="248" y="0"/>
                    </a:moveTo>
                    <a:cubicBezTo>
                      <a:pt x="174" y="22"/>
                      <a:pt x="101" y="45"/>
                      <a:pt x="62" y="260"/>
                    </a:cubicBezTo>
                    <a:cubicBezTo>
                      <a:pt x="23" y="475"/>
                      <a:pt x="20" y="941"/>
                      <a:pt x="15" y="1291"/>
                    </a:cubicBezTo>
                    <a:cubicBezTo>
                      <a:pt x="10" y="1641"/>
                      <a:pt x="0" y="2151"/>
                      <a:pt x="34" y="2360"/>
                    </a:cubicBezTo>
                    <a:cubicBezTo>
                      <a:pt x="68" y="2569"/>
                      <a:pt x="189" y="2519"/>
                      <a:pt x="220" y="2545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0"/>
            <p:cNvGrpSpPr>
              <a:grpSpLocks noChangeAspect="1"/>
            </p:cNvGrpSpPr>
            <p:nvPr/>
          </p:nvGrpSpPr>
          <p:grpSpPr bwMode="auto">
            <a:xfrm>
              <a:off x="3826" y="963"/>
              <a:ext cx="842" cy="2811"/>
              <a:chOff x="3834" y="939"/>
              <a:chExt cx="842" cy="2811"/>
            </a:xfrm>
          </p:grpSpPr>
          <p:sp>
            <p:nvSpPr>
              <p:cNvPr id="287755" name="Oval 11"/>
              <p:cNvSpPr>
                <a:spLocks noChangeAspect="1" noChangeArrowheads="1"/>
              </p:cNvSpPr>
              <p:nvPr/>
            </p:nvSpPr>
            <p:spPr bwMode="auto">
              <a:xfrm>
                <a:off x="3861" y="939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7756" name="Oval 12"/>
              <p:cNvSpPr>
                <a:spLocks noChangeAspect="1" noChangeArrowheads="1"/>
              </p:cNvSpPr>
              <p:nvPr/>
            </p:nvSpPr>
            <p:spPr bwMode="auto">
              <a:xfrm>
                <a:off x="3834" y="3553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287761" name="Text Box 17"/>
          <p:cNvSpPr txBox="1">
            <a:spLocks noChangeArrowheads="1"/>
          </p:cNvSpPr>
          <p:nvPr/>
        </p:nvSpPr>
        <p:spPr bwMode="auto">
          <a:xfrm>
            <a:off x="382588" y="4476750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Zooming in…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6263" y="4557713"/>
            <a:ext cx="13023851" cy="130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518148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8149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2441575" y="5635625"/>
            <a:ext cx="3948113" cy="11753850"/>
            <a:chOff x="3767" y="963"/>
            <a:chExt cx="948" cy="2822"/>
          </a:xfrm>
        </p:grpSpPr>
        <p:grpSp>
          <p:nvGrpSpPr>
            <p:cNvPr id="4" name="Group 7"/>
            <p:cNvGrpSpPr>
              <a:grpSpLocks noChangeAspect="1"/>
            </p:cNvGrpSpPr>
            <p:nvPr/>
          </p:nvGrpSpPr>
          <p:grpSpPr bwMode="auto">
            <a:xfrm>
              <a:off x="3767" y="1053"/>
              <a:ext cx="948" cy="2732"/>
              <a:chOff x="3029" y="864"/>
              <a:chExt cx="948" cy="2653"/>
            </a:xfrm>
          </p:grpSpPr>
          <p:sp>
            <p:nvSpPr>
              <p:cNvPr id="518152" name="Freeform 8"/>
              <p:cNvSpPr>
                <a:spLocks noChangeAspect="1"/>
              </p:cNvSpPr>
              <p:nvPr/>
            </p:nvSpPr>
            <p:spPr bwMode="auto">
              <a:xfrm>
                <a:off x="3029" y="873"/>
                <a:ext cx="361" cy="259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242" y="139"/>
                  </a:cxn>
                  <a:cxn ang="0">
                    <a:pos x="316" y="771"/>
                  </a:cxn>
                  <a:cxn ang="0">
                    <a:pos x="316" y="1468"/>
                  </a:cxn>
                  <a:cxn ang="0">
                    <a:pos x="214" y="2053"/>
                  </a:cxn>
                  <a:cxn ang="0">
                    <a:pos x="0" y="2118"/>
                  </a:cxn>
                </a:cxnLst>
                <a:rect l="0" t="0" r="r" b="b"/>
                <a:pathLst>
                  <a:path w="333" h="2161">
                    <a:moveTo>
                      <a:pt x="47" y="0"/>
                    </a:moveTo>
                    <a:cubicBezTo>
                      <a:pt x="122" y="5"/>
                      <a:pt x="197" y="11"/>
                      <a:pt x="242" y="139"/>
                    </a:cubicBezTo>
                    <a:cubicBezTo>
                      <a:pt x="287" y="267"/>
                      <a:pt x="304" y="550"/>
                      <a:pt x="316" y="771"/>
                    </a:cubicBezTo>
                    <a:cubicBezTo>
                      <a:pt x="328" y="992"/>
                      <a:pt x="333" y="1254"/>
                      <a:pt x="316" y="1468"/>
                    </a:cubicBezTo>
                    <a:cubicBezTo>
                      <a:pt x="299" y="1682"/>
                      <a:pt x="267" y="1945"/>
                      <a:pt x="214" y="2053"/>
                    </a:cubicBezTo>
                    <a:cubicBezTo>
                      <a:pt x="161" y="2161"/>
                      <a:pt x="80" y="2139"/>
                      <a:pt x="0" y="2118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153" name="Freeform 9"/>
              <p:cNvSpPr>
                <a:spLocks noChangeAspect="1"/>
              </p:cNvSpPr>
              <p:nvPr/>
            </p:nvSpPr>
            <p:spPr bwMode="auto">
              <a:xfrm>
                <a:off x="3674" y="864"/>
                <a:ext cx="303" cy="2653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62" y="260"/>
                  </a:cxn>
                  <a:cxn ang="0">
                    <a:pos x="15" y="1291"/>
                  </a:cxn>
                  <a:cxn ang="0">
                    <a:pos x="34" y="2360"/>
                  </a:cxn>
                  <a:cxn ang="0">
                    <a:pos x="220" y="2545"/>
                  </a:cxn>
                </a:cxnLst>
                <a:rect l="0" t="0" r="r" b="b"/>
                <a:pathLst>
                  <a:path w="248" h="2569">
                    <a:moveTo>
                      <a:pt x="248" y="0"/>
                    </a:moveTo>
                    <a:cubicBezTo>
                      <a:pt x="174" y="22"/>
                      <a:pt x="101" y="45"/>
                      <a:pt x="62" y="260"/>
                    </a:cubicBezTo>
                    <a:cubicBezTo>
                      <a:pt x="23" y="475"/>
                      <a:pt x="20" y="941"/>
                      <a:pt x="15" y="1291"/>
                    </a:cubicBezTo>
                    <a:cubicBezTo>
                      <a:pt x="10" y="1641"/>
                      <a:pt x="0" y="2151"/>
                      <a:pt x="34" y="2360"/>
                    </a:cubicBezTo>
                    <a:cubicBezTo>
                      <a:pt x="68" y="2569"/>
                      <a:pt x="189" y="2519"/>
                      <a:pt x="220" y="2545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0"/>
            <p:cNvGrpSpPr>
              <a:grpSpLocks noChangeAspect="1"/>
            </p:cNvGrpSpPr>
            <p:nvPr/>
          </p:nvGrpSpPr>
          <p:grpSpPr bwMode="auto">
            <a:xfrm>
              <a:off x="3826" y="963"/>
              <a:ext cx="842" cy="2811"/>
              <a:chOff x="3834" y="939"/>
              <a:chExt cx="842" cy="2811"/>
            </a:xfrm>
          </p:grpSpPr>
          <p:sp>
            <p:nvSpPr>
              <p:cNvPr id="518155" name="Oval 11"/>
              <p:cNvSpPr>
                <a:spLocks noChangeAspect="1" noChangeArrowheads="1"/>
              </p:cNvSpPr>
              <p:nvPr/>
            </p:nvSpPr>
            <p:spPr bwMode="auto">
              <a:xfrm>
                <a:off x="3861" y="939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18156" name="Oval 12"/>
              <p:cNvSpPr>
                <a:spLocks noChangeAspect="1" noChangeArrowheads="1"/>
              </p:cNvSpPr>
              <p:nvPr/>
            </p:nvSpPr>
            <p:spPr bwMode="auto">
              <a:xfrm>
                <a:off x="3834" y="3553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518157" name="Text Box 13"/>
          <p:cNvSpPr txBox="1">
            <a:spLocks noChangeArrowheads="1"/>
          </p:cNvSpPr>
          <p:nvPr/>
        </p:nvSpPr>
        <p:spPr bwMode="auto">
          <a:xfrm>
            <a:off x="382588" y="4476750"/>
            <a:ext cx="212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Zooming in…</a:t>
            </a:r>
          </a:p>
        </p:txBody>
      </p:sp>
      <p:sp>
        <p:nvSpPr>
          <p:cNvPr id="518158" name="Text Box 14"/>
          <p:cNvSpPr txBox="1">
            <a:spLocks noChangeArrowheads="1"/>
          </p:cNvSpPr>
          <p:nvPr/>
        </p:nvSpPr>
        <p:spPr bwMode="auto">
          <a:xfrm>
            <a:off x="0" y="4906963"/>
            <a:ext cx="26479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(the confinement layers are</a:t>
            </a:r>
          </a:p>
          <a:p>
            <a:r>
              <a:rPr lang="en-US" sz="1600" b="0" i="1"/>
              <a:t>really thin</a:t>
            </a:r>
            <a:r>
              <a:rPr lang="en-US" sz="1600" b="0"/>
              <a:t> </a:t>
            </a:r>
            <a:r>
              <a:rPr lang="en-US" sz="1600" b="0">
                <a:cs typeface="Arial" pitchFamily="34" charset="0"/>
              </a:rPr>
              <a:t>–</a:t>
            </a:r>
            <a:r>
              <a:rPr lang="en-US" sz="1600" b="0"/>
              <a:t> far thinner than</a:t>
            </a:r>
          </a:p>
          <a:p>
            <a:r>
              <a:rPr lang="en-US" sz="1600" b="0"/>
              <a:t>the bulk of the tachocline </a:t>
            </a:r>
            <a:r>
              <a:rPr lang="en-US" sz="1600" b="0">
                <a:cs typeface="Arial" pitchFamily="34" charset="0"/>
              </a:rPr>
              <a:t>–</a:t>
            </a:r>
          </a:p>
          <a:p>
            <a:r>
              <a:rPr lang="en-US" sz="1600" b="0">
                <a:cs typeface="Arial" pitchFamily="34" charset="0"/>
              </a:rPr>
              <a:t>fraction of a Mm</a:t>
            </a:r>
            <a:r>
              <a:rPr lang="en-US" sz="1600" b="0"/>
              <a:t>)</a:t>
            </a:r>
          </a:p>
        </p:txBody>
      </p:sp>
      <p:sp>
        <p:nvSpPr>
          <p:cNvPr id="518159" name="Line 15"/>
          <p:cNvSpPr>
            <a:spLocks noChangeShapeType="1"/>
          </p:cNvSpPr>
          <p:nvPr/>
        </p:nvSpPr>
        <p:spPr bwMode="auto">
          <a:xfrm>
            <a:off x="2608263" y="5111750"/>
            <a:ext cx="793750" cy="584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6263" y="4557713"/>
            <a:ext cx="13023851" cy="130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86724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725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2441575" y="5635625"/>
            <a:ext cx="3948113" cy="11753850"/>
            <a:chOff x="3767" y="963"/>
            <a:chExt cx="948" cy="2822"/>
          </a:xfrm>
        </p:grpSpPr>
        <p:grpSp>
          <p:nvGrpSpPr>
            <p:cNvPr id="4" name="Group 7"/>
            <p:cNvGrpSpPr>
              <a:grpSpLocks noChangeAspect="1"/>
            </p:cNvGrpSpPr>
            <p:nvPr/>
          </p:nvGrpSpPr>
          <p:grpSpPr bwMode="auto">
            <a:xfrm>
              <a:off x="3767" y="1053"/>
              <a:ext cx="948" cy="2732"/>
              <a:chOff x="3029" y="864"/>
              <a:chExt cx="948" cy="2653"/>
            </a:xfrm>
          </p:grpSpPr>
          <p:sp>
            <p:nvSpPr>
              <p:cNvPr id="286728" name="Freeform 8"/>
              <p:cNvSpPr>
                <a:spLocks noChangeAspect="1"/>
              </p:cNvSpPr>
              <p:nvPr/>
            </p:nvSpPr>
            <p:spPr bwMode="auto">
              <a:xfrm>
                <a:off x="3029" y="873"/>
                <a:ext cx="361" cy="259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242" y="139"/>
                  </a:cxn>
                  <a:cxn ang="0">
                    <a:pos x="316" y="771"/>
                  </a:cxn>
                  <a:cxn ang="0">
                    <a:pos x="316" y="1468"/>
                  </a:cxn>
                  <a:cxn ang="0">
                    <a:pos x="214" y="2053"/>
                  </a:cxn>
                  <a:cxn ang="0">
                    <a:pos x="0" y="2118"/>
                  </a:cxn>
                </a:cxnLst>
                <a:rect l="0" t="0" r="r" b="b"/>
                <a:pathLst>
                  <a:path w="333" h="2161">
                    <a:moveTo>
                      <a:pt x="47" y="0"/>
                    </a:moveTo>
                    <a:cubicBezTo>
                      <a:pt x="122" y="5"/>
                      <a:pt x="197" y="11"/>
                      <a:pt x="242" y="139"/>
                    </a:cubicBezTo>
                    <a:cubicBezTo>
                      <a:pt x="287" y="267"/>
                      <a:pt x="304" y="550"/>
                      <a:pt x="316" y="771"/>
                    </a:cubicBezTo>
                    <a:cubicBezTo>
                      <a:pt x="328" y="992"/>
                      <a:pt x="333" y="1254"/>
                      <a:pt x="316" y="1468"/>
                    </a:cubicBezTo>
                    <a:cubicBezTo>
                      <a:pt x="299" y="1682"/>
                      <a:pt x="267" y="1945"/>
                      <a:pt x="214" y="2053"/>
                    </a:cubicBezTo>
                    <a:cubicBezTo>
                      <a:pt x="161" y="2161"/>
                      <a:pt x="80" y="2139"/>
                      <a:pt x="0" y="2118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6729" name="Freeform 9"/>
              <p:cNvSpPr>
                <a:spLocks noChangeAspect="1"/>
              </p:cNvSpPr>
              <p:nvPr/>
            </p:nvSpPr>
            <p:spPr bwMode="auto">
              <a:xfrm>
                <a:off x="3674" y="864"/>
                <a:ext cx="303" cy="2653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62" y="260"/>
                  </a:cxn>
                  <a:cxn ang="0">
                    <a:pos x="15" y="1291"/>
                  </a:cxn>
                  <a:cxn ang="0">
                    <a:pos x="34" y="2360"/>
                  </a:cxn>
                  <a:cxn ang="0">
                    <a:pos x="220" y="2545"/>
                  </a:cxn>
                </a:cxnLst>
                <a:rect l="0" t="0" r="r" b="b"/>
                <a:pathLst>
                  <a:path w="248" h="2569">
                    <a:moveTo>
                      <a:pt x="248" y="0"/>
                    </a:moveTo>
                    <a:cubicBezTo>
                      <a:pt x="174" y="22"/>
                      <a:pt x="101" y="45"/>
                      <a:pt x="62" y="260"/>
                    </a:cubicBezTo>
                    <a:cubicBezTo>
                      <a:pt x="23" y="475"/>
                      <a:pt x="20" y="941"/>
                      <a:pt x="15" y="1291"/>
                    </a:cubicBezTo>
                    <a:cubicBezTo>
                      <a:pt x="10" y="1641"/>
                      <a:pt x="0" y="2151"/>
                      <a:pt x="34" y="2360"/>
                    </a:cubicBezTo>
                    <a:cubicBezTo>
                      <a:pt x="68" y="2569"/>
                      <a:pt x="189" y="2519"/>
                      <a:pt x="220" y="2545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0"/>
            <p:cNvGrpSpPr>
              <a:grpSpLocks noChangeAspect="1"/>
            </p:cNvGrpSpPr>
            <p:nvPr/>
          </p:nvGrpSpPr>
          <p:grpSpPr bwMode="auto">
            <a:xfrm>
              <a:off x="3826" y="963"/>
              <a:ext cx="842" cy="2811"/>
              <a:chOff x="3834" y="939"/>
              <a:chExt cx="842" cy="2811"/>
            </a:xfrm>
          </p:grpSpPr>
          <p:sp>
            <p:nvSpPr>
              <p:cNvPr id="286731" name="Oval 11"/>
              <p:cNvSpPr>
                <a:spLocks noChangeAspect="1" noChangeArrowheads="1"/>
              </p:cNvSpPr>
              <p:nvPr/>
            </p:nvSpPr>
            <p:spPr bwMode="auto">
              <a:xfrm>
                <a:off x="3861" y="939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6732" name="Oval 12"/>
              <p:cNvSpPr>
                <a:spLocks noChangeAspect="1" noChangeArrowheads="1"/>
              </p:cNvSpPr>
              <p:nvPr/>
            </p:nvSpPr>
            <p:spPr bwMode="auto">
              <a:xfrm>
                <a:off x="3834" y="3553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pic>
        <p:nvPicPr>
          <p:cNvPr id="2867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0"/>
            <a:ext cx="889952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34" name="Text Box 14"/>
          <p:cNvSpPr txBox="1">
            <a:spLocks noChangeArrowheads="1"/>
          </p:cNvSpPr>
          <p:nvPr/>
        </p:nvSpPr>
        <p:spPr bwMode="auto">
          <a:xfrm>
            <a:off x="1522413" y="4064000"/>
            <a:ext cx="1927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and</a:t>
            </a:r>
          </a:p>
          <a:p>
            <a:r>
              <a:rPr lang="en-US"/>
              <a:t>  expanding</a:t>
            </a:r>
          </a:p>
          <a:p>
            <a:r>
              <a:rPr lang="en-US"/>
              <a:t>     vertically</a:t>
            </a:r>
          </a:p>
        </p:txBody>
      </p:sp>
      <p:sp>
        <p:nvSpPr>
          <p:cNvPr id="286735" name="Line 15"/>
          <p:cNvSpPr>
            <a:spLocks noChangeShapeType="1"/>
          </p:cNvSpPr>
          <p:nvPr/>
        </p:nvSpPr>
        <p:spPr bwMode="auto">
          <a:xfrm flipV="1">
            <a:off x="6280150" y="4343400"/>
            <a:ext cx="1585913" cy="1625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86736" name="Line 16"/>
          <p:cNvSpPr>
            <a:spLocks noChangeShapeType="1"/>
          </p:cNvSpPr>
          <p:nvPr/>
        </p:nvSpPr>
        <p:spPr bwMode="auto">
          <a:xfrm flipH="1" flipV="1">
            <a:off x="1155700" y="4356100"/>
            <a:ext cx="1547813" cy="16938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6263" y="4557713"/>
            <a:ext cx="13023851" cy="130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513028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3029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2441575" y="5635625"/>
            <a:ext cx="3948113" cy="11753850"/>
            <a:chOff x="3767" y="963"/>
            <a:chExt cx="948" cy="2822"/>
          </a:xfrm>
        </p:grpSpPr>
        <p:grpSp>
          <p:nvGrpSpPr>
            <p:cNvPr id="4" name="Group 7"/>
            <p:cNvGrpSpPr>
              <a:grpSpLocks noChangeAspect="1"/>
            </p:cNvGrpSpPr>
            <p:nvPr/>
          </p:nvGrpSpPr>
          <p:grpSpPr bwMode="auto">
            <a:xfrm>
              <a:off x="3767" y="1053"/>
              <a:ext cx="948" cy="2732"/>
              <a:chOff x="3029" y="864"/>
              <a:chExt cx="948" cy="2653"/>
            </a:xfrm>
          </p:grpSpPr>
          <p:sp>
            <p:nvSpPr>
              <p:cNvPr id="513032" name="Freeform 8"/>
              <p:cNvSpPr>
                <a:spLocks noChangeAspect="1"/>
              </p:cNvSpPr>
              <p:nvPr/>
            </p:nvSpPr>
            <p:spPr bwMode="auto">
              <a:xfrm>
                <a:off x="3029" y="873"/>
                <a:ext cx="361" cy="259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242" y="139"/>
                  </a:cxn>
                  <a:cxn ang="0">
                    <a:pos x="316" y="771"/>
                  </a:cxn>
                  <a:cxn ang="0">
                    <a:pos x="316" y="1468"/>
                  </a:cxn>
                  <a:cxn ang="0">
                    <a:pos x="214" y="2053"/>
                  </a:cxn>
                  <a:cxn ang="0">
                    <a:pos x="0" y="2118"/>
                  </a:cxn>
                </a:cxnLst>
                <a:rect l="0" t="0" r="r" b="b"/>
                <a:pathLst>
                  <a:path w="333" h="2161">
                    <a:moveTo>
                      <a:pt x="47" y="0"/>
                    </a:moveTo>
                    <a:cubicBezTo>
                      <a:pt x="122" y="5"/>
                      <a:pt x="197" y="11"/>
                      <a:pt x="242" y="139"/>
                    </a:cubicBezTo>
                    <a:cubicBezTo>
                      <a:pt x="287" y="267"/>
                      <a:pt x="304" y="550"/>
                      <a:pt x="316" y="771"/>
                    </a:cubicBezTo>
                    <a:cubicBezTo>
                      <a:pt x="328" y="992"/>
                      <a:pt x="333" y="1254"/>
                      <a:pt x="316" y="1468"/>
                    </a:cubicBezTo>
                    <a:cubicBezTo>
                      <a:pt x="299" y="1682"/>
                      <a:pt x="267" y="1945"/>
                      <a:pt x="214" y="2053"/>
                    </a:cubicBezTo>
                    <a:cubicBezTo>
                      <a:pt x="161" y="2161"/>
                      <a:pt x="80" y="2139"/>
                      <a:pt x="0" y="2118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3033" name="Freeform 9"/>
              <p:cNvSpPr>
                <a:spLocks noChangeAspect="1"/>
              </p:cNvSpPr>
              <p:nvPr/>
            </p:nvSpPr>
            <p:spPr bwMode="auto">
              <a:xfrm>
                <a:off x="3674" y="864"/>
                <a:ext cx="303" cy="2653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62" y="260"/>
                  </a:cxn>
                  <a:cxn ang="0">
                    <a:pos x="15" y="1291"/>
                  </a:cxn>
                  <a:cxn ang="0">
                    <a:pos x="34" y="2360"/>
                  </a:cxn>
                  <a:cxn ang="0">
                    <a:pos x="220" y="2545"/>
                  </a:cxn>
                </a:cxnLst>
                <a:rect l="0" t="0" r="r" b="b"/>
                <a:pathLst>
                  <a:path w="248" h="2569">
                    <a:moveTo>
                      <a:pt x="248" y="0"/>
                    </a:moveTo>
                    <a:cubicBezTo>
                      <a:pt x="174" y="22"/>
                      <a:pt x="101" y="45"/>
                      <a:pt x="62" y="260"/>
                    </a:cubicBezTo>
                    <a:cubicBezTo>
                      <a:pt x="23" y="475"/>
                      <a:pt x="20" y="941"/>
                      <a:pt x="15" y="1291"/>
                    </a:cubicBezTo>
                    <a:cubicBezTo>
                      <a:pt x="10" y="1641"/>
                      <a:pt x="0" y="2151"/>
                      <a:pt x="34" y="2360"/>
                    </a:cubicBezTo>
                    <a:cubicBezTo>
                      <a:pt x="68" y="2569"/>
                      <a:pt x="189" y="2519"/>
                      <a:pt x="220" y="2545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0"/>
            <p:cNvGrpSpPr>
              <a:grpSpLocks noChangeAspect="1"/>
            </p:cNvGrpSpPr>
            <p:nvPr/>
          </p:nvGrpSpPr>
          <p:grpSpPr bwMode="auto">
            <a:xfrm>
              <a:off x="3826" y="963"/>
              <a:ext cx="842" cy="2811"/>
              <a:chOff x="3834" y="939"/>
              <a:chExt cx="842" cy="2811"/>
            </a:xfrm>
          </p:grpSpPr>
          <p:sp>
            <p:nvSpPr>
              <p:cNvPr id="513035" name="Oval 11"/>
              <p:cNvSpPr>
                <a:spLocks noChangeAspect="1" noChangeArrowheads="1"/>
              </p:cNvSpPr>
              <p:nvPr/>
            </p:nvSpPr>
            <p:spPr bwMode="auto">
              <a:xfrm>
                <a:off x="3861" y="939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13036" name="Oval 12"/>
              <p:cNvSpPr>
                <a:spLocks noChangeAspect="1" noChangeArrowheads="1"/>
              </p:cNvSpPr>
              <p:nvPr/>
            </p:nvSpPr>
            <p:spPr bwMode="auto">
              <a:xfrm>
                <a:off x="3834" y="3553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pic>
        <p:nvPicPr>
          <p:cNvPr id="51303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0"/>
            <a:ext cx="889952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3038" name="Text Box 14"/>
          <p:cNvSpPr txBox="1">
            <a:spLocks noChangeArrowheads="1"/>
          </p:cNvSpPr>
          <p:nvPr/>
        </p:nvSpPr>
        <p:spPr bwMode="auto">
          <a:xfrm>
            <a:off x="1522413" y="4064000"/>
            <a:ext cx="1927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and</a:t>
            </a:r>
          </a:p>
          <a:p>
            <a:r>
              <a:rPr lang="en-US"/>
              <a:t>  expanding</a:t>
            </a:r>
          </a:p>
          <a:p>
            <a:r>
              <a:rPr lang="en-US"/>
              <a:t>     vertically</a:t>
            </a:r>
          </a:p>
        </p:txBody>
      </p:sp>
      <p:sp>
        <p:nvSpPr>
          <p:cNvPr id="513039" name="Line 15"/>
          <p:cNvSpPr>
            <a:spLocks noChangeShapeType="1"/>
          </p:cNvSpPr>
          <p:nvPr/>
        </p:nvSpPr>
        <p:spPr bwMode="auto">
          <a:xfrm flipV="1">
            <a:off x="6280150" y="4343400"/>
            <a:ext cx="1585913" cy="1625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3040" name="Line 16"/>
          <p:cNvSpPr>
            <a:spLocks noChangeShapeType="1"/>
          </p:cNvSpPr>
          <p:nvPr/>
        </p:nvSpPr>
        <p:spPr bwMode="auto">
          <a:xfrm flipH="1" flipV="1">
            <a:off x="1155700" y="4356100"/>
            <a:ext cx="1547813" cy="16938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513041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5588" y="719138"/>
            <a:ext cx="413226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6263" y="4557713"/>
            <a:ext cx="13023851" cy="130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536580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6581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2441575" y="5635625"/>
            <a:ext cx="3948113" cy="11753850"/>
            <a:chOff x="3767" y="963"/>
            <a:chExt cx="948" cy="2822"/>
          </a:xfrm>
        </p:grpSpPr>
        <p:grpSp>
          <p:nvGrpSpPr>
            <p:cNvPr id="4" name="Group 7"/>
            <p:cNvGrpSpPr>
              <a:grpSpLocks noChangeAspect="1"/>
            </p:cNvGrpSpPr>
            <p:nvPr/>
          </p:nvGrpSpPr>
          <p:grpSpPr bwMode="auto">
            <a:xfrm>
              <a:off x="3767" y="1053"/>
              <a:ext cx="948" cy="2732"/>
              <a:chOff x="3029" y="864"/>
              <a:chExt cx="948" cy="2653"/>
            </a:xfrm>
          </p:grpSpPr>
          <p:sp>
            <p:nvSpPr>
              <p:cNvPr id="536584" name="Freeform 8"/>
              <p:cNvSpPr>
                <a:spLocks noChangeAspect="1"/>
              </p:cNvSpPr>
              <p:nvPr/>
            </p:nvSpPr>
            <p:spPr bwMode="auto">
              <a:xfrm>
                <a:off x="3029" y="873"/>
                <a:ext cx="361" cy="259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242" y="139"/>
                  </a:cxn>
                  <a:cxn ang="0">
                    <a:pos x="316" y="771"/>
                  </a:cxn>
                  <a:cxn ang="0">
                    <a:pos x="316" y="1468"/>
                  </a:cxn>
                  <a:cxn ang="0">
                    <a:pos x="214" y="2053"/>
                  </a:cxn>
                  <a:cxn ang="0">
                    <a:pos x="0" y="2118"/>
                  </a:cxn>
                </a:cxnLst>
                <a:rect l="0" t="0" r="r" b="b"/>
                <a:pathLst>
                  <a:path w="333" h="2161">
                    <a:moveTo>
                      <a:pt x="47" y="0"/>
                    </a:moveTo>
                    <a:cubicBezTo>
                      <a:pt x="122" y="5"/>
                      <a:pt x="197" y="11"/>
                      <a:pt x="242" y="139"/>
                    </a:cubicBezTo>
                    <a:cubicBezTo>
                      <a:pt x="287" y="267"/>
                      <a:pt x="304" y="550"/>
                      <a:pt x="316" y="771"/>
                    </a:cubicBezTo>
                    <a:cubicBezTo>
                      <a:pt x="328" y="992"/>
                      <a:pt x="333" y="1254"/>
                      <a:pt x="316" y="1468"/>
                    </a:cubicBezTo>
                    <a:cubicBezTo>
                      <a:pt x="299" y="1682"/>
                      <a:pt x="267" y="1945"/>
                      <a:pt x="214" y="2053"/>
                    </a:cubicBezTo>
                    <a:cubicBezTo>
                      <a:pt x="161" y="2161"/>
                      <a:pt x="80" y="2139"/>
                      <a:pt x="0" y="2118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585" name="Freeform 9"/>
              <p:cNvSpPr>
                <a:spLocks noChangeAspect="1"/>
              </p:cNvSpPr>
              <p:nvPr/>
            </p:nvSpPr>
            <p:spPr bwMode="auto">
              <a:xfrm>
                <a:off x="3674" y="864"/>
                <a:ext cx="303" cy="2653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62" y="260"/>
                  </a:cxn>
                  <a:cxn ang="0">
                    <a:pos x="15" y="1291"/>
                  </a:cxn>
                  <a:cxn ang="0">
                    <a:pos x="34" y="2360"/>
                  </a:cxn>
                  <a:cxn ang="0">
                    <a:pos x="220" y="2545"/>
                  </a:cxn>
                </a:cxnLst>
                <a:rect l="0" t="0" r="r" b="b"/>
                <a:pathLst>
                  <a:path w="248" h="2569">
                    <a:moveTo>
                      <a:pt x="248" y="0"/>
                    </a:moveTo>
                    <a:cubicBezTo>
                      <a:pt x="174" y="22"/>
                      <a:pt x="101" y="45"/>
                      <a:pt x="62" y="260"/>
                    </a:cubicBezTo>
                    <a:cubicBezTo>
                      <a:pt x="23" y="475"/>
                      <a:pt x="20" y="941"/>
                      <a:pt x="15" y="1291"/>
                    </a:cubicBezTo>
                    <a:cubicBezTo>
                      <a:pt x="10" y="1641"/>
                      <a:pt x="0" y="2151"/>
                      <a:pt x="34" y="2360"/>
                    </a:cubicBezTo>
                    <a:cubicBezTo>
                      <a:pt x="68" y="2569"/>
                      <a:pt x="189" y="2519"/>
                      <a:pt x="220" y="2545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0"/>
            <p:cNvGrpSpPr>
              <a:grpSpLocks noChangeAspect="1"/>
            </p:cNvGrpSpPr>
            <p:nvPr/>
          </p:nvGrpSpPr>
          <p:grpSpPr bwMode="auto">
            <a:xfrm>
              <a:off x="3826" y="963"/>
              <a:ext cx="842" cy="2811"/>
              <a:chOff x="3834" y="939"/>
              <a:chExt cx="842" cy="2811"/>
            </a:xfrm>
          </p:grpSpPr>
          <p:sp>
            <p:nvSpPr>
              <p:cNvPr id="536587" name="Oval 11"/>
              <p:cNvSpPr>
                <a:spLocks noChangeAspect="1" noChangeArrowheads="1"/>
              </p:cNvSpPr>
              <p:nvPr/>
            </p:nvSpPr>
            <p:spPr bwMode="auto">
              <a:xfrm>
                <a:off x="3861" y="939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36588" name="Oval 12"/>
              <p:cNvSpPr>
                <a:spLocks noChangeAspect="1" noChangeArrowheads="1"/>
              </p:cNvSpPr>
              <p:nvPr/>
            </p:nvSpPr>
            <p:spPr bwMode="auto">
              <a:xfrm>
                <a:off x="3834" y="3553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pic>
        <p:nvPicPr>
          <p:cNvPr id="53658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0"/>
            <a:ext cx="889952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6590" name="Text Box 14"/>
          <p:cNvSpPr txBox="1">
            <a:spLocks noChangeArrowheads="1"/>
          </p:cNvSpPr>
          <p:nvPr/>
        </p:nvSpPr>
        <p:spPr bwMode="auto">
          <a:xfrm>
            <a:off x="1522413" y="4064000"/>
            <a:ext cx="1927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and</a:t>
            </a:r>
          </a:p>
          <a:p>
            <a:r>
              <a:rPr lang="en-US"/>
              <a:t>  expanding</a:t>
            </a:r>
          </a:p>
          <a:p>
            <a:r>
              <a:rPr lang="en-US"/>
              <a:t>     vertically</a:t>
            </a:r>
          </a:p>
        </p:txBody>
      </p:sp>
      <p:sp>
        <p:nvSpPr>
          <p:cNvPr id="536591" name="Line 15"/>
          <p:cNvSpPr>
            <a:spLocks noChangeShapeType="1"/>
          </p:cNvSpPr>
          <p:nvPr/>
        </p:nvSpPr>
        <p:spPr bwMode="auto">
          <a:xfrm flipV="1">
            <a:off x="6280150" y="4343400"/>
            <a:ext cx="1585913" cy="1625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36592" name="Line 16"/>
          <p:cNvSpPr>
            <a:spLocks noChangeShapeType="1"/>
          </p:cNvSpPr>
          <p:nvPr/>
        </p:nvSpPr>
        <p:spPr bwMode="auto">
          <a:xfrm flipH="1" flipV="1">
            <a:off x="1155700" y="4356100"/>
            <a:ext cx="1547813" cy="16938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pic>
        <p:nvPicPr>
          <p:cNvPr id="536593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5588" y="719138"/>
            <a:ext cx="4132262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6594" name="Text Box 18"/>
          <p:cNvSpPr txBox="1">
            <a:spLocks noChangeArrowheads="1"/>
          </p:cNvSpPr>
          <p:nvPr/>
        </p:nvSpPr>
        <p:spPr bwMode="auto">
          <a:xfrm>
            <a:off x="6040438" y="0"/>
            <a:ext cx="272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/>
              <a:t>(fully nonlinear  solution;</a:t>
            </a:r>
          </a:p>
          <a:p>
            <a:r>
              <a:rPr lang="en-US" sz="1800" b="0"/>
              <a:t>WM 2011, J. Fluid Mech)</a:t>
            </a:r>
          </a:p>
        </p:txBody>
      </p:sp>
      <p:sp>
        <p:nvSpPr>
          <p:cNvPr id="536595" name="Line 19"/>
          <p:cNvSpPr>
            <a:spLocks noChangeShapeType="1"/>
          </p:cNvSpPr>
          <p:nvPr/>
        </p:nvSpPr>
        <p:spPr bwMode="auto">
          <a:xfrm flipH="1">
            <a:off x="5861050" y="555625"/>
            <a:ext cx="284163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908704"/>
            <a:ext cx="11009313" cy="8555038"/>
          </a:xfrm>
          <a:prstGeom prst="rect">
            <a:avLst/>
          </a:prstGeom>
          <a:noFill/>
        </p:spPr>
      </p:pic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3224213" y="2867025"/>
            <a:ext cx="25209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pPr algn="ctr"/>
            <a:r>
              <a:rPr lang="en-US" sz="1800" b="0" dirty="0" err="1"/>
              <a:t>radiative</a:t>
            </a:r>
            <a:r>
              <a:rPr lang="en-US" sz="1800" b="0" dirty="0"/>
              <a:t> interior  </a:t>
            </a:r>
            <a:r>
              <a:rPr lang="en-US" sz="1800" b="0" dirty="0">
                <a:cs typeface="Arial" pitchFamily="34" charset="0"/>
              </a:rPr>
              <a:t>–</a:t>
            </a:r>
            <a:r>
              <a:rPr lang="en-GB" sz="1800" b="0" dirty="0"/>
              <a:t>  still</a:t>
            </a:r>
          </a:p>
          <a:p>
            <a:pPr algn="ctr"/>
            <a:r>
              <a:rPr lang="en-GB" sz="1800" b="0" dirty="0"/>
              <a:t>no significant evidence</a:t>
            </a:r>
          </a:p>
          <a:p>
            <a:pPr algn="ctr"/>
            <a:r>
              <a:rPr lang="en-GB" sz="1800" b="0" dirty="0"/>
              <a:t>for departures from</a:t>
            </a:r>
          </a:p>
          <a:p>
            <a:pPr algn="ctr"/>
            <a:r>
              <a:rPr lang="en-GB" sz="1800" b="0" dirty="0"/>
              <a:t>solid </a:t>
            </a:r>
            <a:r>
              <a:rPr lang="en-GB" sz="1800" b="0" dirty="0" smtClean="0"/>
              <a:t>rotation</a:t>
            </a:r>
          </a:p>
          <a:p>
            <a:pPr algn="ctr"/>
            <a:endParaRPr lang="en-US" sz="1800" b="0" dirty="0"/>
          </a:p>
        </p:txBody>
      </p:sp>
      <p:sp>
        <p:nvSpPr>
          <p:cNvPr id="537604" name="Rectangle 4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7605" name="Rectangle 5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423863" y="6213475"/>
            <a:ext cx="132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US" sz="2000" b="0"/>
              <a:t>tachocline</a:t>
            </a:r>
          </a:p>
        </p:txBody>
      </p:sp>
      <p:sp>
        <p:nvSpPr>
          <p:cNvPr id="537607" name="Text Box 7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US" sz="2000" b="0"/>
              <a:t>convection</a:t>
            </a:r>
          </a:p>
          <a:p>
            <a:r>
              <a:rPr lang="en-US" sz="2000" b="0"/>
              <a:t>zone</a:t>
            </a:r>
          </a:p>
        </p:txBody>
      </p:sp>
      <p:sp>
        <p:nvSpPr>
          <p:cNvPr id="537608" name="Text Box 8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GB" sz="2000" b="0"/>
              <a:t>2</a:t>
            </a:r>
            <a:r>
              <a:rPr lang="el-GR" sz="2000" b="0" i="1"/>
              <a:t>π</a:t>
            </a:r>
            <a:r>
              <a:rPr lang="el-GR" sz="2000" b="0">
                <a:cs typeface="Arial" pitchFamily="34" charset="0"/>
              </a:rPr>
              <a:t>Ω</a:t>
            </a:r>
            <a:r>
              <a:rPr lang="en-GB" sz="2000" b="0">
                <a:cs typeface="Arial" pitchFamily="34" charset="0"/>
              </a:rPr>
              <a:t>/</a:t>
            </a:r>
            <a:r>
              <a:rPr lang="en-GB" sz="2000" b="0"/>
              <a:t>nHz</a:t>
            </a:r>
            <a:endParaRPr lang="en-US" sz="2000" b="0"/>
          </a:p>
        </p:txBody>
      </p:sp>
      <p:sp>
        <p:nvSpPr>
          <p:cNvPr id="10" name="Arc 9"/>
          <p:cNvSpPr>
            <a:spLocks noChangeAspect="1"/>
          </p:cNvSpPr>
          <p:nvPr/>
        </p:nvSpPr>
        <p:spPr bwMode="auto">
          <a:xfrm rot="-2160000">
            <a:off x="2179147" y="1025391"/>
            <a:ext cx="4693835" cy="4693835"/>
          </a:xfrm>
          <a:prstGeom prst="arc">
            <a:avLst>
              <a:gd name="adj1" fmla="val 16338021"/>
              <a:gd name="adj2" fmla="val 20417893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Arc 10"/>
          <p:cNvSpPr>
            <a:spLocks noChangeAspect="1"/>
          </p:cNvSpPr>
          <p:nvPr/>
        </p:nvSpPr>
        <p:spPr bwMode="auto">
          <a:xfrm rot="-2160000">
            <a:off x="1986296" y="837254"/>
            <a:ext cx="5092042" cy="5092042"/>
          </a:xfrm>
          <a:prstGeom prst="arc">
            <a:avLst>
              <a:gd name="adj1" fmla="val 16325265"/>
              <a:gd name="adj2" fmla="val 20372784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106271" y="1264023"/>
            <a:ext cx="107576" cy="1748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3960000">
            <a:off x="5840508" y="1264022"/>
            <a:ext cx="107576" cy="1748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6263" y="4557713"/>
            <a:ext cx="13023851" cy="130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515076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15077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2441575" y="5635625"/>
            <a:ext cx="3948113" cy="11753850"/>
            <a:chOff x="3767" y="963"/>
            <a:chExt cx="948" cy="2822"/>
          </a:xfrm>
        </p:grpSpPr>
        <p:grpSp>
          <p:nvGrpSpPr>
            <p:cNvPr id="4" name="Group 7"/>
            <p:cNvGrpSpPr>
              <a:grpSpLocks noChangeAspect="1"/>
            </p:cNvGrpSpPr>
            <p:nvPr/>
          </p:nvGrpSpPr>
          <p:grpSpPr bwMode="auto">
            <a:xfrm>
              <a:off x="3767" y="1053"/>
              <a:ext cx="948" cy="2732"/>
              <a:chOff x="3029" y="864"/>
              <a:chExt cx="948" cy="2653"/>
            </a:xfrm>
          </p:grpSpPr>
          <p:sp>
            <p:nvSpPr>
              <p:cNvPr id="515080" name="Freeform 8"/>
              <p:cNvSpPr>
                <a:spLocks noChangeAspect="1"/>
              </p:cNvSpPr>
              <p:nvPr/>
            </p:nvSpPr>
            <p:spPr bwMode="auto">
              <a:xfrm>
                <a:off x="3029" y="873"/>
                <a:ext cx="361" cy="259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242" y="139"/>
                  </a:cxn>
                  <a:cxn ang="0">
                    <a:pos x="316" y="771"/>
                  </a:cxn>
                  <a:cxn ang="0">
                    <a:pos x="316" y="1468"/>
                  </a:cxn>
                  <a:cxn ang="0">
                    <a:pos x="214" y="2053"/>
                  </a:cxn>
                  <a:cxn ang="0">
                    <a:pos x="0" y="2118"/>
                  </a:cxn>
                </a:cxnLst>
                <a:rect l="0" t="0" r="r" b="b"/>
                <a:pathLst>
                  <a:path w="333" h="2161">
                    <a:moveTo>
                      <a:pt x="47" y="0"/>
                    </a:moveTo>
                    <a:cubicBezTo>
                      <a:pt x="122" y="5"/>
                      <a:pt x="197" y="11"/>
                      <a:pt x="242" y="139"/>
                    </a:cubicBezTo>
                    <a:cubicBezTo>
                      <a:pt x="287" y="267"/>
                      <a:pt x="304" y="550"/>
                      <a:pt x="316" y="771"/>
                    </a:cubicBezTo>
                    <a:cubicBezTo>
                      <a:pt x="328" y="992"/>
                      <a:pt x="333" y="1254"/>
                      <a:pt x="316" y="1468"/>
                    </a:cubicBezTo>
                    <a:cubicBezTo>
                      <a:pt x="299" y="1682"/>
                      <a:pt x="267" y="1945"/>
                      <a:pt x="214" y="2053"/>
                    </a:cubicBezTo>
                    <a:cubicBezTo>
                      <a:pt x="161" y="2161"/>
                      <a:pt x="80" y="2139"/>
                      <a:pt x="0" y="2118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5081" name="Freeform 9"/>
              <p:cNvSpPr>
                <a:spLocks noChangeAspect="1"/>
              </p:cNvSpPr>
              <p:nvPr/>
            </p:nvSpPr>
            <p:spPr bwMode="auto">
              <a:xfrm>
                <a:off x="3674" y="864"/>
                <a:ext cx="303" cy="2653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62" y="260"/>
                  </a:cxn>
                  <a:cxn ang="0">
                    <a:pos x="15" y="1291"/>
                  </a:cxn>
                  <a:cxn ang="0">
                    <a:pos x="34" y="2360"/>
                  </a:cxn>
                  <a:cxn ang="0">
                    <a:pos x="220" y="2545"/>
                  </a:cxn>
                </a:cxnLst>
                <a:rect l="0" t="0" r="r" b="b"/>
                <a:pathLst>
                  <a:path w="248" h="2569">
                    <a:moveTo>
                      <a:pt x="248" y="0"/>
                    </a:moveTo>
                    <a:cubicBezTo>
                      <a:pt x="174" y="22"/>
                      <a:pt x="101" y="45"/>
                      <a:pt x="62" y="260"/>
                    </a:cubicBezTo>
                    <a:cubicBezTo>
                      <a:pt x="23" y="475"/>
                      <a:pt x="20" y="941"/>
                      <a:pt x="15" y="1291"/>
                    </a:cubicBezTo>
                    <a:cubicBezTo>
                      <a:pt x="10" y="1641"/>
                      <a:pt x="0" y="2151"/>
                      <a:pt x="34" y="2360"/>
                    </a:cubicBezTo>
                    <a:cubicBezTo>
                      <a:pt x="68" y="2569"/>
                      <a:pt x="189" y="2519"/>
                      <a:pt x="220" y="2545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0"/>
            <p:cNvGrpSpPr>
              <a:grpSpLocks noChangeAspect="1"/>
            </p:cNvGrpSpPr>
            <p:nvPr/>
          </p:nvGrpSpPr>
          <p:grpSpPr bwMode="auto">
            <a:xfrm>
              <a:off x="3826" y="963"/>
              <a:ext cx="842" cy="2811"/>
              <a:chOff x="3834" y="939"/>
              <a:chExt cx="842" cy="2811"/>
            </a:xfrm>
          </p:grpSpPr>
          <p:sp>
            <p:nvSpPr>
              <p:cNvPr id="515083" name="Oval 11"/>
              <p:cNvSpPr>
                <a:spLocks noChangeAspect="1" noChangeArrowheads="1"/>
              </p:cNvSpPr>
              <p:nvPr/>
            </p:nvSpPr>
            <p:spPr bwMode="auto">
              <a:xfrm>
                <a:off x="3861" y="939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515084" name="Oval 12"/>
              <p:cNvSpPr>
                <a:spLocks noChangeAspect="1" noChangeArrowheads="1"/>
              </p:cNvSpPr>
              <p:nvPr/>
            </p:nvSpPr>
            <p:spPr bwMode="auto">
              <a:xfrm>
                <a:off x="3834" y="3553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pic>
        <p:nvPicPr>
          <p:cNvPr id="515085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0"/>
            <a:ext cx="889952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5086" name="Text Box 14"/>
          <p:cNvSpPr txBox="1">
            <a:spLocks noChangeArrowheads="1"/>
          </p:cNvSpPr>
          <p:nvPr/>
        </p:nvSpPr>
        <p:spPr bwMode="auto">
          <a:xfrm>
            <a:off x="1522413" y="4064000"/>
            <a:ext cx="19272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and</a:t>
            </a:r>
          </a:p>
          <a:p>
            <a:r>
              <a:rPr lang="en-US"/>
              <a:t>  expanding</a:t>
            </a:r>
          </a:p>
          <a:p>
            <a:r>
              <a:rPr lang="en-US"/>
              <a:t>     vertically</a:t>
            </a:r>
          </a:p>
        </p:txBody>
      </p:sp>
      <p:sp>
        <p:nvSpPr>
          <p:cNvPr id="515087" name="Line 15"/>
          <p:cNvSpPr>
            <a:spLocks noChangeShapeType="1"/>
          </p:cNvSpPr>
          <p:nvPr/>
        </p:nvSpPr>
        <p:spPr bwMode="auto">
          <a:xfrm flipV="1">
            <a:off x="6280150" y="4343400"/>
            <a:ext cx="1585913" cy="1625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5088" name="Line 16"/>
          <p:cNvSpPr>
            <a:spLocks noChangeShapeType="1"/>
          </p:cNvSpPr>
          <p:nvPr/>
        </p:nvSpPr>
        <p:spPr bwMode="auto">
          <a:xfrm flipH="1" flipV="1">
            <a:off x="1155700" y="4356100"/>
            <a:ext cx="1547813" cy="16938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15089" name="Text Box 17"/>
          <p:cNvSpPr txBox="1">
            <a:spLocks noChangeArrowheads="1"/>
          </p:cNvSpPr>
          <p:nvPr/>
        </p:nvSpPr>
        <p:spPr bwMode="auto">
          <a:xfrm>
            <a:off x="3740150" y="1646238"/>
            <a:ext cx="1873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/>
              <a:t>  the CL may</a:t>
            </a:r>
          </a:p>
          <a:p>
            <a:r>
              <a:rPr lang="en-US" sz="1800" b="0"/>
              <a:t>even be</a:t>
            </a:r>
            <a:r>
              <a:rPr lang="en-US" sz="1800"/>
              <a:t> </a:t>
            </a:r>
            <a:r>
              <a:rPr lang="en-US" sz="1800">
                <a:solidFill>
                  <a:srgbClr val="FF0000"/>
                </a:solidFill>
              </a:rPr>
              <a:t>laminar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46263" y="4557713"/>
            <a:ext cx="13023851" cy="130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83652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3653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 noChangeAspect="1"/>
          </p:cNvGrpSpPr>
          <p:nvPr/>
        </p:nvGrpSpPr>
        <p:grpSpPr bwMode="auto">
          <a:xfrm>
            <a:off x="2441575" y="5635625"/>
            <a:ext cx="3948113" cy="11753850"/>
            <a:chOff x="3767" y="963"/>
            <a:chExt cx="948" cy="2822"/>
          </a:xfrm>
        </p:grpSpPr>
        <p:grpSp>
          <p:nvGrpSpPr>
            <p:cNvPr id="4" name="Group 7"/>
            <p:cNvGrpSpPr>
              <a:grpSpLocks noChangeAspect="1"/>
            </p:cNvGrpSpPr>
            <p:nvPr/>
          </p:nvGrpSpPr>
          <p:grpSpPr bwMode="auto">
            <a:xfrm>
              <a:off x="3767" y="1053"/>
              <a:ext cx="948" cy="2732"/>
              <a:chOff x="3029" y="864"/>
              <a:chExt cx="948" cy="2653"/>
            </a:xfrm>
          </p:grpSpPr>
          <p:sp>
            <p:nvSpPr>
              <p:cNvPr id="283656" name="Freeform 8"/>
              <p:cNvSpPr>
                <a:spLocks noChangeAspect="1"/>
              </p:cNvSpPr>
              <p:nvPr/>
            </p:nvSpPr>
            <p:spPr bwMode="auto">
              <a:xfrm>
                <a:off x="3029" y="873"/>
                <a:ext cx="361" cy="2593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242" y="139"/>
                  </a:cxn>
                  <a:cxn ang="0">
                    <a:pos x="316" y="771"/>
                  </a:cxn>
                  <a:cxn ang="0">
                    <a:pos x="316" y="1468"/>
                  </a:cxn>
                  <a:cxn ang="0">
                    <a:pos x="214" y="2053"/>
                  </a:cxn>
                  <a:cxn ang="0">
                    <a:pos x="0" y="2118"/>
                  </a:cxn>
                </a:cxnLst>
                <a:rect l="0" t="0" r="r" b="b"/>
                <a:pathLst>
                  <a:path w="333" h="2161">
                    <a:moveTo>
                      <a:pt x="47" y="0"/>
                    </a:moveTo>
                    <a:cubicBezTo>
                      <a:pt x="122" y="5"/>
                      <a:pt x="197" y="11"/>
                      <a:pt x="242" y="139"/>
                    </a:cubicBezTo>
                    <a:cubicBezTo>
                      <a:pt x="287" y="267"/>
                      <a:pt x="304" y="550"/>
                      <a:pt x="316" y="771"/>
                    </a:cubicBezTo>
                    <a:cubicBezTo>
                      <a:pt x="328" y="992"/>
                      <a:pt x="333" y="1254"/>
                      <a:pt x="316" y="1468"/>
                    </a:cubicBezTo>
                    <a:cubicBezTo>
                      <a:pt x="299" y="1682"/>
                      <a:pt x="267" y="1945"/>
                      <a:pt x="214" y="2053"/>
                    </a:cubicBezTo>
                    <a:cubicBezTo>
                      <a:pt x="161" y="2161"/>
                      <a:pt x="80" y="2139"/>
                      <a:pt x="0" y="2118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3657" name="Freeform 9"/>
              <p:cNvSpPr>
                <a:spLocks noChangeAspect="1"/>
              </p:cNvSpPr>
              <p:nvPr/>
            </p:nvSpPr>
            <p:spPr bwMode="auto">
              <a:xfrm>
                <a:off x="3674" y="864"/>
                <a:ext cx="303" cy="2653"/>
              </a:xfrm>
              <a:custGeom>
                <a:avLst/>
                <a:gdLst/>
                <a:ahLst/>
                <a:cxnLst>
                  <a:cxn ang="0">
                    <a:pos x="248" y="0"/>
                  </a:cxn>
                  <a:cxn ang="0">
                    <a:pos x="62" y="260"/>
                  </a:cxn>
                  <a:cxn ang="0">
                    <a:pos x="15" y="1291"/>
                  </a:cxn>
                  <a:cxn ang="0">
                    <a:pos x="34" y="2360"/>
                  </a:cxn>
                  <a:cxn ang="0">
                    <a:pos x="220" y="2545"/>
                  </a:cxn>
                </a:cxnLst>
                <a:rect l="0" t="0" r="r" b="b"/>
                <a:pathLst>
                  <a:path w="248" h="2569">
                    <a:moveTo>
                      <a:pt x="248" y="0"/>
                    </a:moveTo>
                    <a:cubicBezTo>
                      <a:pt x="174" y="22"/>
                      <a:pt x="101" y="45"/>
                      <a:pt x="62" y="260"/>
                    </a:cubicBezTo>
                    <a:cubicBezTo>
                      <a:pt x="23" y="475"/>
                      <a:pt x="20" y="941"/>
                      <a:pt x="15" y="1291"/>
                    </a:cubicBezTo>
                    <a:cubicBezTo>
                      <a:pt x="10" y="1641"/>
                      <a:pt x="0" y="2151"/>
                      <a:pt x="34" y="2360"/>
                    </a:cubicBezTo>
                    <a:cubicBezTo>
                      <a:pt x="68" y="2569"/>
                      <a:pt x="189" y="2519"/>
                      <a:pt x="220" y="2545"/>
                    </a:cubicBezTo>
                  </a:path>
                </a:pathLst>
              </a:custGeom>
              <a:noFill/>
              <a:ln w="28575" cmpd="sng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5" name="Group 10"/>
            <p:cNvGrpSpPr>
              <a:grpSpLocks noChangeAspect="1"/>
            </p:cNvGrpSpPr>
            <p:nvPr/>
          </p:nvGrpSpPr>
          <p:grpSpPr bwMode="auto">
            <a:xfrm>
              <a:off x="3826" y="963"/>
              <a:ext cx="842" cy="2811"/>
              <a:chOff x="3834" y="939"/>
              <a:chExt cx="842" cy="2811"/>
            </a:xfrm>
          </p:grpSpPr>
          <p:sp>
            <p:nvSpPr>
              <p:cNvPr id="283659" name="Oval 11"/>
              <p:cNvSpPr>
                <a:spLocks noChangeAspect="1" noChangeArrowheads="1"/>
              </p:cNvSpPr>
              <p:nvPr/>
            </p:nvSpPr>
            <p:spPr bwMode="auto">
              <a:xfrm>
                <a:off x="3861" y="939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3660" name="Oval 12"/>
              <p:cNvSpPr>
                <a:spLocks noChangeAspect="1" noChangeArrowheads="1"/>
              </p:cNvSpPr>
              <p:nvPr/>
            </p:nvSpPr>
            <p:spPr bwMode="auto">
              <a:xfrm>
                <a:off x="3834" y="3553"/>
                <a:ext cx="815" cy="197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pic>
        <p:nvPicPr>
          <p:cNvPr id="283662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0"/>
            <a:ext cx="8899525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3664" name="Line 16"/>
          <p:cNvSpPr>
            <a:spLocks noChangeShapeType="1"/>
          </p:cNvSpPr>
          <p:nvPr/>
        </p:nvSpPr>
        <p:spPr bwMode="auto">
          <a:xfrm flipV="1">
            <a:off x="6280150" y="4343400"/>
            <a:ext cx="1585913" cy="16256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83665" name="Line 17"/>
          <p:cNvSpPr>
            <a:spLocks noChangeShapeType="1"/>
          </p:cNvSpPr>
          <p:nvPr/>
        </p:nvSpPr>
        <p:spPr bwMode="auto">
          <a:xfrm flipH="1" flipV="1">
            <a:off x="1155700" y="4356100"/>
            <a:ext cx="1547813" cy="1693863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83666" name="Text Box 18"/>
          <p:cNvSpPr txBox="1">
            <a:spLocks noChangeArrowheads="1"/>
          </p:cNvSpPr>
          <p:nvPr/>
        </p:nvSpPr>
        <p:spPr bwMode="auto">
          <a:xfrm>
            <a:off x="3122613" y="4205288"/>
            <a:ext cx="37734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NB: </a:t>
            </a:r>
            <a:r>
              <a:rPr lang="en-GB">
                <a:solidFill>
                  <a:srgbClr val="FF0000"/>
                </a:solidFill>
              </a:rPr>
              <a:t>HSZ burrowing</a:t>
            </a:r>
          </a:p>
          <a:p>
            <a:r>
              <a:rPr lang="en-GB" b="0"/>
              <a:t>is </a:t>
            </a:r>
            <a:r>
              <a:rPr lang="en-GB">
                <a:solidFill>
                  <a:srgbClr val="FF0000"/>
                </a:solidFill>
              </a:rPr>
              <a:t>held in check</a:t>
            </a:r>
            <a:r>
              <a:rPr lang="en-GB" b="0"/>
              <a:t> by </a:t>
            </a:r>
            <a:r>
              <a:rPr lang="en-GB">
                <a:latin typeface="Times New Roman" pitchFamily="18" charset="0"/>
              </a:rPr>
              <a:t>B</a:t>
            </a:r>
            <a:r>
              <a:rPr lang="en-GB" b="0"/>
              <a:t>.</a:t>
            </a:r>
          </a:p>
          <a:p>
            <a:r>
              <a:rPr lang="en-GB"/>
              <a:t>Early Sun has a stronger</a:t>
            </a:r>
          </a:p>
          <a:p>
            <a:r>
              <a:rPr lang="en-GB"/>
              <a:t>burrowing tendency:</a:t>
            </a:r>
          </a:p>
          <a:p>
            <a:r>
              <a:rPr lang="en-GB" b="0"/>
              <a:t> promise re Li/Be:</a:t>
            </a:r>
          </a:p>
          <a:p>
            <a:r>
              <a:rPr lang="en-GB" b="0"/>
              <a:t>   “</a:t>
            </a:r>
            <a:r>
              <a:rPr lang="en-GB"/>
              <a:t>Li frying pan</a:t>
            </a:r>
            <a:r>
              <a:rPr lang="en-GB" b="0"/>
              <a:t>”.</a:t>
            </a:r>
            <a:endParaRPr lang="en-US" b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84" name="Text Box 16"/>
          <p:cNvSpPr txBox="1">
            <a:spLocks noChangeArrowheads="1"/>
          </p:cNvSpPr>
          <p:nvPr/>
        </p:nvSpPr>
        <p:spPr bwMode="auto">
          <a:xfrm>
            <a:off x="2278063" y="1311275"/>
            <a:ext cx="5529262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Slanted-dipole scenarios</a:t>
            </a:r>
          </a:p>
          <a:p>
            <a:r>
              <a:rPr lang="en-GB" b="0"/>
              <a:t>hold </a:t>
            </a:r>
            <a:r>
              <a:rPr lang="en-GB"/>
              <a:t>same promise </a:t>
            </a:r>
            <a:r>
              <a:rPr lang="en-GB" b="0"/>
              <a:t>re Li/Be:</a:t>
            </a:r>
          </a:p>
          <a:p>
            <a:r>
              <a:rPr lang="en-GB" b="0"/>
              <a:t>HSZ burrowing </a:t>
            </a:r>
            <a:r>
              <a:rPr lang="en-GB" b="0">
                <a:solidFill>
                  <a:srgbClr val="FF0000"/>
                </a:solidFill>
              </a:rPr>
              <a:t>still</a:t>
            </a:r>
          </a:p>
          <a:p>
            <a:r>
              <a:rPr lang="en-GB" b="0">
                <a:solidFill>
                  <a:srgbClr val="FF0000"/>
                </a:solidFill>
              </a:rPr>
              <a:t>held in check</a:t>
            </a:r>
            <a:r>
              <a:rPr lang="en-GB" b="0"/>
              <a:t> by </a:t>
            </a:r>
            <a:r>
              <a:rPr lang="en-GB">
                <a:latin typeface="Times New Roman" pitchFamily="18" charset="0"/>
              </a:rPr>
              <a:t>B</a:t>
            </a:r>
            <a:r>
              <a:rPr lang="en-GB" b="0"/>
              <a:t>; and the</a:t>
            </a:r>
          </a:p>
          <a:p>
            <a:r>
              <a:rPr lang="en-GB"/>
              <a:t>early Sun still has a stronger</a:t>
            </a:r>
          </a:p>
          <a:p>
            <a:r>
              <a:rPr lang="en-GB"/>
              <a:t>burrowing tendency </a:t>
            </a:r>
            <a:r>
              <a:rPr lang="en-GB" b="0"/>
              <a:t>(because of</a:t>
            </a:r>
          </a:p>
          <a:p>
            <a:r>
              <a:rPr lang="en-GB" b="0"/>
              <a:t>its much faster rotation)</a:t>
            </a:r>
            <a:r>
              <a:rPr lang="en-GB"/>
              <a:t>.</a:t>
            </a:r>
          </a:p>
          <a:p>
            <a:endParaRPr lang="en-GB"/>
          </a:p>
          <a:p>
            <a:r>
              <a:rPr lang="en-GB" b="0"/>
              <a:t>So </a:t>
            </a:r>
            <a:r>
              <a:rPr lang="en-GB">
                <a:solidFill>
                  <a:srgbClr val="FF0000"/>
                </a:solidFill>
              </a:rPr>
              <a:t>can still have a lithium frying pan.</a:t>
            </a:r>
            <a:endParaRPr lang="en-US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038225" y="1352551"/>
            <a:ext cx="396875" cy="309562"/>
            <a:chOff x="293" y="2245"/>
            <a:chExt cx="250" cy="195"/>
          </a:xfrm>
        </p:grpSpPr>
        <p:sp>
          <p:nvSpPr>
            <p:cNvPr id="288786" name="Text Box 18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Times New Roman" pitchFamily="18" charset="0"/>
                </a:rPr>
                <a:t>I</a:t>
              </a:r>
              <a:endParaRPr lang="en-US" sz="2000" dirty="0">
                <a:latin typeface="Times New Roman" pitchFamily="18" charset="0"/>
              </a:endParaRPr>
            </a:p>
          </p:txBody>
        </p:sp>
        <p:sp>
          <p:nvSpPr>
            <p:cNvPr id="288787" name="Oval 19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630363" y="1371600"/>
            <a:ext cx="396875" cy="309563"/>
            <a:chOff x="296" y="2492"/>
            <a:chExt cx="250" cy="195"/>
          </a:xfrm>
        </p:grpSpPr>
        <p:sp>
          <p:nvSpPr>
            <p:cNvPr id="288789" name="Text Box 21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88790" name="Oval 22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Text Box 2"/>
          <p:cNvSpPr txBox="1">
            <a:spLocks noChangeArrowheads="1"/>
          </p:cNvSpPr>
          <p:nvPr/>
        </p:nvSpPr>
        <p:spPr bwMode="auto">
          <a:xfrm>
            <a:off x="1751013" y="1530350"/>
            <a:ext cx="6100762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A dipole whose axis lies in the equatorial</a:t>
            </a:r>
          </a:p>
          <a:p>
            <a:r>
              <a:rPr lang="en-GB" b="0"/>
              <a:t>plane is another way to hold the interior</a:t>
            </a:r>
          </a:p>
          <a:p>
            <a:r>
              <a:rPr lang="en-GB" b="0"/>
              <a:t>in solid rotation.  And no confinement layers</a:t>
            </a:r>
          </a:p>
          <a:p>
            <a:r>
              <a:rPr lang="en-GB" b="0"/>
              <a:t>are needed!</a:t>
            </a:r>
          </a:p>
          <a:p>
            <a:endParaRPr lang="en-GB" b="0"/>
          </a:p>
          <a:p>
            <a:r>
              <a:rPr lang="en-GB" b="0"/>
              <a:t>A slanting dipole doesn’t need CLs either.</a:t>
            </a:r>
          </a:p>
          <a:p>
            <a:endParaRPr lang="en-GB" b="0"/>
          </a:p>
          <a:p>
            <a:endParaRPr lang="en-GB" b="0"/>
          </a:p>
          <a:p>
            <a:r>
              <a:rPr lang="en-GB" b="0"/>
              <a:t>Both cases raise some questions not yet</a:t>
            </a:r>
          </a:p>
          <a:p>
            <a:r>
              <a:rPr lang="en-GB" b="0"/>
              <a:t>answered (as far as I know), especially in</a:t>
            </a:r>
          </a:p>
          <a:p>
            <a:r>
              <a:rPr lang="en-GB" b="0"/>
              <a:t>the slanting case:</a:t>
            </a:r>
            <a:endParaRPr lang="en-US" b="0"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41413" y="1622425"/>
            <a:ext cx="396875" cy="309563"/>
            <a:chOff x="293" y="2254"/>
            <a:chExt cx="250" cy="195"/>
          </a:xfrm>
        </p:grpSpPr>
        <p:sp>
          <p:nvSpPr>
            <p:cNvPr id="294916" name="Text Box 4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94917" name="Oval 5"/>
            <p:cNvSpPr>
              <a:spLocks noChangeArrowheads="1"/>
            </p:cNvSpPr>
            <p:nvPr/>
          </p:nvSpPr>
          <p:spPr bwMode="auto">
            <a:xfrm>
              <a:off x="320" y="2254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171575" y="3402013"/>
            <a:ext cx="396875" cy="309562"/>
            <a:chOff x="296" y="2492"/>
            <a:chExt cx="250" cy="195"/>
          </a:xfrm>
        </p:grpSpPr>
        <p:sp>
          <p:nvSpPr>
            <p:cNvPr id="294919" name="Text Box 7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94920" name="Oval 8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94933" name="Text Box 21"/>
          <p:cNvSpPr txBox="1">
            <a:spLocks noChangeArrowheads="1"/>
          </p:cNvSpPr>
          <p:nvPr/>
        </p:nvSpPr>
        <p:spPr bwMode="auto">
          <a:xfrm>
            <a:off x="1165225" y="706438"/>
            <a:ext cx="5154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Consider non-upright dipoles, briefly:</a:t>
            </a:r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dipole-oblique-steep-fuzz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557213"/>
            <a:ext cx="5092700" cy="5591175"/>
          </a:xfrm>
          <a:prstGeom prst="rect">
            <a:avLst/>
          </a:prstGeom>
          <a:noFill/>
        </p:spPr>
      </p:pic>
      <p:sp>
        <p:nvSpPr>
          <p:cNvPr id="229382" name="Rectangle 6"/>
          <p:cNvSpPr>
            <a:spLocks noChangeArrowheads="1"/>
          </p:cNvSpPr>
          <p:nvPr/>
        </p:nvSpPr>
        <p:spPr bwMode="auto">
          <a:xfrm flipV="1">
            <a:off x="0" y="0"/>
            <a:ext cx="9144000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711200" y="234950"/>
            <a:ext cx="42910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A slanting poloidal “applecore”</a:t>
            </a:r>
          </a:p>
          <a:p>
            <a:r>
              <a:rPr lang="en-US" b="0"/>
              <a:t>will pick up the tachocline’s</a:t>
            </a:r>
          </a:p>
          <a:p>
            <a:r>
              <a:rPr lang="en-US" b="0"/>
              <a:t>differential rotation.</a:t>
            </a:r>
          </a:p>
          <a:p>
            <a:endParaRPr lang="en-US" b="0"/>
          </a:p>
          <a:p>
            <a:r>
              <a:rPr lang="en-US" b="0"/>
              <a:t>View from above:</a:t>
            </a:r>
          </a:p>
        </p:txBody>
      </p:sp>
      <p:sp>
        <p:nvSpPr>
          <p:cNvPr id="229380" name="Text Box 4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229381" name="Line 5"/>
          <p:cNvSpPr>
            <a:spLocks noChangeShapeType="1"/>
          </p:cNvSpPr>
          <p:nvPr/>
        </p:nvSpPr>
        <p:spPr bwMode="auto">
          <a:xfrm flipH="1">
            <a:off x="7050088" y="398463"/>
            <a:ext cx="973137" cy="825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29384" name="Text Box 8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29385" name="Oval 9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dipole-oblique-steep-fuzz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557213"/>
            <a:ext cx="5092700" cy="5591175"/>
          </a:xfrm>
          <a:prstGeom prst="rect">
            <a:avLst/>
          </a:prstGeom>
          <a:noFill/>
        </p:spPr>
      </p:pic>
      <p:sp>
        <p:nvSpPr>
          <p:cNvPr id="302083" name="Rectangle 3"/>
          <p:cNvSpPr>
            <a:spLocks noChangeArrowheads="1"/>
          </p:cNvSpPr>
          <p:nvPr/>
        </p:nvSpPr>
        <p:spPr bwMode="auto">
          <a:xfrm flipV="1">
            <a:off x="0" y="0"/>
            <a:ext cx="9144000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2084" name="Text Box 4"/>
          <p:cNvSpPr txBox="1">
            <a:spLocks noChangeArrowheads="1"/>
          </p:cNvSpPr>
          <p:nvPr/>
        </p:nvSpPr>
        <p:spPr bwMode="auto">
          <a:xfrm>
            <a:off x="711200" y="234950"/>
            <a:ext cx="42910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A slanting poloidal “applecore”</a:t>
            </a:r>
          </a:p>
          <a:p>
            <a:r>
              <a:rPr lang="en-US" b="0"/>
              <a:t>will pick up the tachocline’s</a:t>
            </a:r>
          </a:p>
          <a:p>
            <a:r>
              <a:rPr lang="en-US" b="0"/>
              <a:t>differential rotation.</a:t>
            </a:r>
          </a:p>
          <a:p>
            <a:endParaRPr lang="en-US" b="0"/>
          </a:p>
          <a:p>
            <a:r>
              <a:rPr lang="en-US" b="0"/>
              <a:t>View from above: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302086" name="Line 6"/>
          <p:cNvSpPr>
            <a:spLocks noChangeShapeType="1"/>
          </p:cNvSpPr>
          <p:nvPr/>
        </p:nvSpPr>
        <p:spPr bwMode="auto">
          <a:xfrm flipH="1">
            <a:off x="7050088" y="398463"/>
            <a:ext cx="973137" cy="825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302088" name="Text Box 8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302089" name="Oval 9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2090" name="Text Box 10"/>
          <p:cNvSpPr txBox="1">
            <a:spLocks noChangeArrowheads="1"/>
          </p:cNvSpPr>
          <p:nvPr/>
        </p:nvSpPr>
        <p:spPr bwMode="auto">
          <a:xfrm>
            <a:off x="7013575" y="5699125"/>
            <a:ext cx="19097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Azimuthal shearing</a:t>
            </a:r>
          </a:p>
          <a:p>
            <a:r>
              <a:rPr lang="en-GB" sz="1600" b="0"/>
              <a:t>keeps applecore</a:t>
            </a:r>
          </a:p>
          <a:p>
            <a:r>
              <a:rPr lang="en-GB" sz="1600" b="0"/>
              <a:t>mostly confined</a:t>
            </a:r>
            <a:endParaRPr lang="en-US" sz="1600" b="0"/>
          </a:p>
        </p:txBody>
      </p:sp>
      <p:sp>
        <p:nvSpPr>
          <p:cNvPr id="302092" name="Line 12"/>
          <p:cNvSpPr>
            <a:spLocks noChangeShapeType="1"/>
          </p:cNvSpPr>
          <p:nvPr/>
        </p:nvSpPr>
        <p:spPr bwMode="auto">
          <a:xfrm flipH="1" flipV="1">
            <a:off x="7094538" y="5073650"/>
            <a:ext cx="515937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2093" name="Line 13"/>
          <p:cNvSpPr>
            <a:spLocks noChangeShapeType="1"/>
          </p:cNvSpPr>
          <p:nvPr/>
        </p:nvSpPr>
        <p:spPr bwMode="auto">
          <a:xfrm flipH="1" flipV="1">
            <a:off x="8053388" y="3922713"/>
            <a:ext cx="382587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dipole-oblique-steep-fuzz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838" y="557213"/>
            <a:ext cx="5092700" cy="5591175"/>
          </a:xfrm>
          <a:prstGeom prst="rect">
            <a:avLst/>
          </a:prstGeom>
          <a:noFill/>
        </p:spPr>
      </p:pic>
      <p:sp>
        <p:nvSpPr>
          <p:cNvPr id="305155" name="Rectangle 3"/>
          <p:cNvSpPr>
            <a:spLocks noChangeArrowheads="1"/>
          </p:cNvSpPr>
          <p:nvPr/>
        </p:nvSpPr>
        <p:spPr bwMode="auto">
          <a:xfrm flipV="1">
            <a:off x="0" y="0"/>
            <a:ext cx="9144000" cy="7064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711200" y="234950"/>
            <a:ext cx="42910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A slanting poloidal “applecore”</a:t>
            </a:r>
          </a:p>
          <a:p>
            <a:r>
              <a:rPr lang="en-US" b="0"/>
              <a:t>will pick up the tachocline’s</a:t>
            </a:r>
          </a:p>
          <a:p>
            <a:r>
              <a:rPr lang="en-US" b="0"/>
              <a:t>differential rotation.</a:t>
            </a:r>
          </a:p>
          <a:p>
            <a:endParaRPr lang="en-US" b="0"/>
          </a:p>
          <a:p>
            <a:r>
              <a:rPr lang="en-US" b="0"/>
              <a:t>View from above:</a:t>
            </a: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305158" name="Line 6"/>
          <p:cNvSpPr>
            <a:spLocks noChangeShapeType="1"/>
          </p:cNvSpPr>
          <p:nvPr/>
        </p:nvSpPr>
        <p:spPr bwMode="auto">
          <a:xfrm flipH="1">
            <a:off x="7050088" y="398463"/>
            <a:ext cx="973137" cy="825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305160" name="Text Box 8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305161" name="Oval 9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5162" name="Text Box 10"/>
          <p:cNvSpPr txBox="1">
            <a:spLocks noChangeArrowheads="1"/>
          </p:cNvSpPr>
          <p:nvPr/>
        </p:nvSpPr>
        <p:spPr bwMode="auto">
          <a:xfrm>
            <a:off x="7013575" y="5699125"/>
            <a:ext cx="190976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Azimuthal shearing</a:t>
            </a:r>
          </a:p>
          <a:p>
            <a:r>
              <a:rPr lang="en-GB" sz="1600" b="0"/>
              <a:t>keeps applecore</a:t>
            </a:r>
          </a:p>
          <a:p>
            <a:r>
              <a:rPr lang="en-GB" sz="1600" b="0"/>
              <a:t>mostly confined</a:t>
            </a:r>
            <a:endParaRPr lang="en-US" sz="1600" b="0"/>
          </a:p>
        </p:txBody>
      </p:sp>
      <p:sp>
        <p:nvSpPr>
          <p:cNvPr id="305163" name="Line 11"/>
          <p:cNvSpPr>
            <a:spLocks noChangeShapeType="1"/>
          </p:cNvSpPr>
          <p:nvPr/>
        </p:nvSpPr>
        <p:spPr bwMode="auto">
          <a:xfrm flipH="1" flipV="1">
            <a:off x="7094538" y="5073650"/>
            <a:ext cx="515937" cy="649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5164" name="Line 12"/>
          <p:cNvSpPr>
            <a:spLocks noChangeShapeType="1"/>
          </p:cNvSpPr>
          <p:nvPr/>
        </p:nvSpPr>
        <p:spPr bwMode="auto">
          <a:xfrm flipH="1" flipV="1">
            <a:off x="8053388" y="3922713"/>
            <a:ext cx="382587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5165" name="Text Box 13"/>
          <p:cNvSpPr txBox="1">
            <a:spLocks noChangeArrowheads="1"/>
          </p:cNvSpPr>
          <p:nvPr/>
        </p:nvSpPr>
        <p:spPr bwMode="auto">
          <a:xfrm>
            <a:off x="2344738" y="5302250"/>
            <a:ext cx="39433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Slanted/distorted</a:t>
            </a:r>
          </a:p>
          <a:p>
            <a:r>
              <a:rPr lang="en-GB" sz="1600" b="0"/>
              <a:t>“generalized Ferraro motion”.</a:t>
            </a:r>
          </a:p>
          <a:p>
            <a:r>
              <a:rPr lang="en-GB" sz="1600" b="0"/>
              <a:t>This would be </a:t>
            </a:r>
            <a:r>
              <a:rPr lang="en-GB" sz="1600"/>
              <a:t>well  below helioseismic</a:t>
            </a:r>
          </a:p>
          <a:p>
            <a:r>
              <a:rPr lang="en-GB" sz="1600"/>
              <a:t>detectability</a:t>
            </a:r>
            <a:r>
              <a:rPr lang="en-GB" sz="1600" b="0"/>
              <a:t> (D. O. Gough, pers. comm.)</a:t>
            </a:r>
            <a:endParaRPr lang="en-US" sz="1600" b="0"/>
          </a:p>
        </p:txBody>
      </p:sp>
      <p:sp>
        <p:nvSpPr>
          <p:cNvPr id="305166" name="Line 14"/>
          <p:cNvSpPr>
            <a:spLocks noChangeShapeType="1"/>
          </p:cNvSpPr>
          <p:nvPr/>
        </p:nvSpPr>
        <p:spPr bwMode="auto">
          <a:xfrm flipV="1">
            <a:off x="5073650" y="4173538"/>
            <a:ext cx="884238" cy="1577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dipole-oblique-big-lifeb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0"/>
            <a:ext cx="4787900" cy="5351463"/>
          </a:xfrm>
          <a:prstGeom prst="rect">
            <a:avLst/>
          </a:prstGeom>
          <a:noFill/>
        </p:spPr>
      </p:pic>
      <p:sp>
        <p:nvSpPr>
          <p:cNvPr id="256006" name="Rectangle 6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56004" name="Line 4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256010" name="Text Box 10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256011" name="Oval 11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56012" name="Rectangle 12"/>
          <p:cNvSpPr>
            <a:spLocks noChangeArrowheads="1"/>
          </p:cNvSpPr>
          <p:nvPr/>
        </p:nvSpPr>
        <p:spPr bwMode="auto">
          <a:xfrm>
            <a:off x="4129088" y="4970463"/>
            <a:ext cx="4764087" cy="265112"/>
          </a:xfrm>
          <a:prstGeom prst="rect">
            <a:avLst/>
          </a:prstGeom>
          <a:solidFill>
            <a:srgbClr val="EAEAEA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56003" name="Text Box 3"/>
          <p:cNvSpPr txBox="1">
            <a:spLocks noChangeArrowheads="1"/>
          </p:cNvSpPr>
          <p:nvPr/>
        </p:nvSpPr>
        <p:spPr bwMode="auto">
          <a:xfrm>
            <a:off x="711200" y="249464"/>
            <a:ext cx="6592888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A slanting poloidal “applecore”</a:t>
            </a:r>
          </a:p>
          <a:p>
            <a:r>
              <a:rPr lang="en-US" b="0"/>
              <a:t>will pick up the tachocline’s</a:t>
            </a:r>
          </a:p>
          <a:p>
            <a:r>
              <a:rPr lang="en-US" b="0"/>
              <a:t>differential rotation.</a:t>
            </a:r>
          </a:p>
          <a:p>
            <a:endParaRPr lang="en-US" b="0"/>
          </a:p>
          <a:p>
            <a:r>
              <a:rPr lang="en-US" b="0"/>
              <a:t>View from below:</a:t>
            </a:r>
          </a:p>
          <a:p>
            <a:endParaRPr lang="en-US" b="0"/>
          </a:p>
          <a:p>
            <a:r>
              <a:rPr lang="en-US" b="0"/>
              <a:t>(Toroidal stabilization</a:t>
            </a:r>
          </a:p>
          <a:p>
            <a:r>
              <a:rPr lang="en-US" b="0"/>
              <a:t>needed, as always.)</a:t>
            </a:r>
          </a:p>
          <a:p>
            <a:endParaRPr lang="en-GB" b="0"/>
          </a:p>
          <a:p>
            <a:r>
              <a:rPr lang="en-GB" b="0">
                <a:cs typeface="Arial" pitchFamily="34" charset="0"/>
              </a:rPr>
              <a:t>– or better,</a:t>
            </a:r>
          </a:p>
          <a:p>
            <a:r>
              <a:rPr lang="en-GB" b="0">
                <a:cs typeface="Arial" pitchFamily="34" charset="0"/>
              </a:rPr>
              <a:t>“friction-wheel-like”.</a:t>
            </a:r>
          </a:p>
          <a:p>
            <a:endParaRPr lang="en-GB" b="0">
              <a:cs typeface="Arial" pitchFamily="34" charset="0"/>
            </a:endParaRPr>
          </a:p>
          <a:p>
            <a:endParaRPr lang="en-GB" b="0">
              <a:cs typeface="Arial" pitchFamily="34" charset="0"/>
            </a:endParaRPr>
          </a:p>
          <a:p>
            <a:r>
              <a:rPr lang="en-GB" b="0">
                <a:cs typeface="Arial" pitchFamily="34" charset="0"/>
              </a:rPr>
              <a:t>Even tougher: what’s the stable axis inclination,</a:t>
            </a:r>
          </a:p>
          <a:p>
            <a:r>
              <a:rPr lang="en-GB" b="0">
                <a:cs typeface="Arial" pitchFamily="34" charset="0"/>
              </a:rPr>
              <a:t>or inclinations?</a:t>
            </a:r>
          </a:p>
          <a:p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 descr="dipole-oblique-big-lifeb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0"/>
            <a:ext cx="4787900" cy="5351463"/>
          </a:xfrm>
          <a:prstGeom prst="rect">
            <a:avLst/>
          </a:prstGeom>
          <a:noFill/>
        </p:spPr>
      </p:pic>
      <p:sp>
        <p:nvSpPr>
          <p:cNvPr id="303107" name="Rectangle 3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3109" name="Line 5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3110" name="Text Box 6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303111" name="Line 7"/>
          <p:cNvSpPr>
            <a:spLocks noChangeShapeType="1"/>
          </p:cNvSpPr>
          <p:nvPr/>
        </p:nvSpPr>
        <p:spPr bwMode="auto">
          <a:xfrm>
            <a:off x="8037513" y="3289300"/>
            <a:ext cx="914400" cy="3238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3112" name="Line 8"/>
          <p:cNvSpPr>
            <a:spLocks noChangeShapeType="1"/>
          </p:cNvSpPr>
          <p:nvPr/>
        </p:nvSpPr>
        <p:spPr bwMode="auto">
          <a:xfrm flipH="1" flipV="1">
            <a:off x="3771900" y="1841500"/>
            <a:ext cx="1019175" cy="368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303114" name="Text Box 10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303115" name="Oval 11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3116" name="Rectangle 12"/>
          <p:cNvSpPr>
            <a:spLocks noChangeArrowheads="1"/>
          </p:cNvSpPr>
          <p:nvPr/>
        </p:nvSpPr>
        <p:spPr bwMode="auto">
          <a:xfrm>
            <a:off x="4129088" y="4970463"/>
            <a:ext cx="4764087" cy="265112"/>
          </a:xfrm>
          <a:prstGeom prst="rect">
            <a:avLst/>
          </a:prstGeom>
          <a:solidFill>
            <a:srgbClr val="EAEAEA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711200" y="234950"/>
            <a:ext cx="7485063" cy="629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A slanting poloidal “applecore”</a:t>
            </a:r>
          </a:p>
          <a:p>
            <a:r>
              <a:rPr lang="en-US" b="0"/>
              <a:t>will pick up the tachocline’s</a:t>
            </a:r>
          </a:p>
          <a:p>
            <a:r>
              <a:rPr lang="en-US" b="0"/>
              <a:t>differential rotation.</a:t>
            </a:r>
          </a:p>
          <a:p>
            <a:endParaRPr lang="en-US" b="0"/>
          </a:p>
          <a:p>
            <a:r>
              <a:rPr lang="en-US" b="0"/>
              <a:t>View from below:</a:t>
            </a:r>
          </a:p>
          <a:p>
            <a:endParaRPr lang="en-US" b="0"/>
          </a:p>
          <a:p>
            <a:r>
              <a:rPr lang="en-US" b="0"/>
              <a:t>(Toroidal stabilization</a:t>
            </a:r>
          </a:p>
          <a:p>
            <a:r>
              <a:rPr lang="en-US" b="0"/>
              <a:t>needed, as always.)</a:t>
            </a:r>
          </a:p>
          <a:p>
            <a:endParaRPr lang="en-GB" b="0"/>
          </a:p>
          <a:p>
            <a:r>
              <a:rPr lang="en-GB" b="0">
                <a:cs typeface="Arial" pitchFamily="34" charset="0"/>
              </a:rPr>
              <a:t>– or better,</a:t>
            </a:r>
          </a:p>
          <a:p>
            <a:r>
              <a:rPr lang="en-GB" b="0">
                <a:cs typeface="Arial" pitchFamily="34" charset="0"/>
              </a:rPr>
              <a:t>“friction-wheel-like”.</a:t>
            </a:r>
          </a:p>
          <a:p>
            <a:endParaRPr lang="en-GB" b="0">
              <a:cs typeface="Arial" pitchFamily="34" charset="0"/>
            </a:endParaRPr>
          </a:p>
          <a:p>
            <a:endParaRPr lang="en-GB" b="0">
              <a:cs typeface="Arial" pitchFamily="34" charset="0"/>
            </a:endParaRPr>
          </a:p>
          <a:p>
            <a:r>
              <a:rPr lang="en-GB" b="0">
                <a:cs typeface="Arial" pitchFamily="34" charset="0"/>
              </a:rPr>
              <a:t>Even tougher: what’s the stable axis inclination,</a:t>
            </a:r>
          </a:p>
          <a:p>
            <a:r>
              <a:rPr lang="en-GB" b="0">
                <a:cs typeface="Arial" pitchFamily="34" charset="0"/>
              </a:rPr>
              <a:t>or inclinations?  </a:t>
            </a:r>
            <a:r>
              <a:rPr lang="en-GB" b="0">
                <a:solidFill>
                  <a:srgbClr val="FF0000"/>
                </a:solidFill>
                <a:cs typeface="Arial" pitchFamily="34" charset="0"/>
              </a:rPr>
              <a:t>E.g. could there be a “</a:t>
            </a:r>
            <a:r>
              <a:rPr lang="en-GB">
                <a:solidFill>
                  <a:srgbClr val="FF0000"/>
                </a:solidFill>
                <a:cs typeface="Arial" pitchFamily="34" charset="0"/>
              </a:rPr>
              <a:t>pinning effect</a:t>
            </a:r>
            <a:r>
              <a:rPr lang="en-GB" b="0">
                <a:solidFill>
                  <a:srgbClr val="FF0000"/>
                </a:solidFill>
                <a:cs typeface="Arial" pitchFamily="34" charset="0"/>
              </a:rPr>
              <a:t>”</a:t>
            </a:r>
          </a:p>
          <a:p>
            <a:r>
              <a:rPr lang="en-GB" b="0">
                <a:solidFill>
                  <a:srgbClr val="FF0000"/>
                </a:solidFill>
                <a:cs typeface="Arial" pitchFamily="34" charset="0"/>
              </a:rPr>
              <a:t>at the latitude of zero tachocline shear?</a:t>
            </a:r>
          </a:p>
          <a:p>
            <a:endParaRPr lang="en-US" b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602" name="Picture 2" descr="solar-omega-scho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3938" y="-908704"/>
            <a:ext cx="11009313" cy="8555038"/>
          </a:xfrm>
          <a:prstGeom prst="rect">
            <a:avLst/>
          </a:prstGeom>
          <a:noFill/>
        </p:spPr>
      </p:pic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3224213" y="2867025"/>
            <a:ext cx="2520950" cy="1465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pPr algn="ctr"/>
            <a:r>
              <a:rPr lang="en-US" sz="1800" b="0" dirty="0" err="1"/>
              <a:t>radiative</a:t>
            </a:r>
            <a:r>
              <a:rPr lang="en-US" sz="1800" b="0" dirty="0"/>
              <a:t> interior  </a:t>
            </a:r>
            <a:r>
              <a:rPr lang="en-US" sz="1800" b="0" dirty="0">
                <a:cs typeface="Arial" pitchFamily="34" charset="0"/>
              </a:rPr>
              <a:t>–</a:t>
            </a:r>
            <a:r>
              <a:rPr lang="en-GB" sz="1800" b="0" dirty="0"/>
              <a:t>  still</a:t>
            </a:r>
          </a:p>
          <a:p>
            <a:pPr algn="ctr"/>
            <a:r>
              <a:rPr lang="en-GB" sz="1800" b="0" dirty="0"/>
              <a:t>no significant evidence</a:t>
            </a:r>
          </a:p>
          <a:p>
            <a:pPr algn="ctr"/>
            <a:r>
              <a:rPr lang="en-GB" sz="1800" b="0" dirty="0"/>
              <a:t>for departures from</a:t>
            </a:r>
          </a:p>
          <a:p>
            <a:pPr algn="ctr"/>
            <a:r>
              <a:rPr lang="en-GB" sz="1800" b="0" dirty="0"/>
              <a:t>solid </a:t>
            </a:r>
            <a:r>
              <a:rPr lang="en-GB" sz="1800" b="0" dirty="0" smtClean="0"/>
              <a:t>rotation</a:t>
            </a:r>
          </a:p>
          <a:p>
            <a:pPr algn="ctr"/>
            <a:endParaRPr lang="en-US" sz="1800" b="0" dirty="0"/>
          </a:p>
        </p:txBody>
      </p:sp>
      <p:sp>
        <p:nvSpPr>
          <p:cNvPr id="537604" name="Rectangle 4"/>
          <p:cNvSpPr>
            <a:spLocks noChangeArrowheads="1"/>
          </p:cNvSpPr>
          <p:nvPr/>
        </p:nvSpPr>
        <p:spPr bwMode="auto">
          <a:xfrm>
            <a:off x="2963863" y="3627438"/>
            <a:ext cx="192087" cy="1920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7605" name="Rectangle 5"/>
          <p:cNvSpPr>
            <a:spLocks noChangeArrowheads="1"/>
          </p:cNvSpPr>
          <p:nvPr/>
        </p:nvSpPr>
        <p:spPr bwMode="auto">
          <a:xfrm>
            <a:off x="234950" y="6738938"/>
            <a:ext cx="192088" cy="1333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423863" y="6213475"/>
            <a:ext cx="13287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US" sz="2000" b="0"/>
              <a:t>tachocline</a:t>
            </a:r>
          </a:p>
        </p:txBody>
      </p:sp>
      <p:sp>
        <p:nvSpPr>
          <p:cNvPr id="537607" name="Text Box 7"/>
          <p:cNvSpPr txBox="1">
            <a:spLocks noChangeArrowheads="1"/>
          </p:cNvSpPr>
          <p:nvPr/>
        </p:nvSpPr>
        <p:spPr bwMode="auto">
          <a:xfrm>
            <a:off x="334963" y="234950"/>
            <a:ext cx="1398587" cy="701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US" sz="2000" b="0"/>
              <a:t>convection</a:t>
            </a:r>
          </a:p>
          <a:p>
            <a:r>
              <a:rPr lang="en-US" sz="2000" b="0"/>
              <a:t>zone</a:t>
            </a:r>
          </a:p>
        </p:txBody>
      </p:sp>
      <p:sp>
        <p:nvSpPr>
          <p:cNvPr id="537608" name="Text Box 8"/>
          <p:cNvSpPr txBox="1">
            <a:spLocks noChangeArrowheads="1"/>
          </p:cNvSpPr>
          <p:nvPr/>
        </p:nvSpPr>
        <p:spPr bwMode="auto">
          <a:xfrm>
            <a:off x="7586663" y="42863"/>
            <a:ext cx="12080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b" anchorCtr="1">
            <a:spAutoFit/>
          </a:bodyPr>
          <a:lstStyle/>
          <a:p>
            <a:r>
              <a:rPr lang="en-GB" sz="2000" b="0"/>
              <a:t>2</a:t>
            </a:r>
            <a:r>
              <a:rPr lang="el-GR" sz="2000" b="0" i="1"/>
              <a:t>π</a:t>
            </a:r>
            <a:r>
              <a:rPr lang="el-GR" sz="2000" b="0">
                <a:cs typeface="Arial" pitchFamily="34" charset="0"/>
              </a:rPr>
              <a:t>Ω</a:t>
            </a:r>
            <a:r>
              <a:rPr lang="en-GB" sz="2000" b="0">
                <a:cs typeface="Arial" pitchFamily="34" charset="0"/>
              </a:rPr>
              <a:t>/</a:t>
            </a:r>
            <a:r>
              <a:rPr lang="en-GB" sz="2000" b="0"/>
              <a:t>nHz</a:t>
            </a:r>
            <a:endParaRPr lang="en-US" sz="2000" b="0"/>
          </a:p>
        </p:txBody>
      </p:sp>
      <p:sp>
        <p:nvSpPr>
          <p:cNvPr id="10" name="Arc 9"/>
          <p:cNvSpPr>
            <a:spLocks noChangeAspect="1"/>
          </p:cNvSpPr>
          <p:nvPr/>
        </p:nvSpPr>
        <p:spPr bwMode="auto">
          <a:xfrm rot="-2160000">
            <a:off x="2179147" y="1025391"/>
            <a:ext cx="4693835" cy="4693835"/>
          </a:xfrm>
          <a:prstGeom prst="arc">
            <a:avLst>
              <a:gd name="adj1" fmla="val 16338021"/>
              <a:gd name="adj2" fmla="val 20417893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Arc 10"/>
          <p:cNvSpPr>
            <a:spLocks noChangeAspect="1"/>
          </p:cNvSpPr>
          <p:nvPr/>
        </p:nvSpPr>
        <p:spPr bwMode="auto">
          <a:xfrm rot="-2160000">
            <a:off x="1986296" y="837254"/>
            <a:ext cx="5092042" cy="5092042"/>
          </a:xfrm>
          <a:prstGeom prst="arc">
            <a:avLst>
              <a:gd name="adj1" fmla="val 16325265"/>
              <a:gd name="adj2" fmla="val 20372784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106271" y="1264023"/>
            <a:ext cx="107576" cy="1748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rot="3960000">
            <a:off x="5840508" y="1264022"/>
            <a:ext cx="107576" cy="1748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6894" y="-26894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 </a:t>
            </a:r>
            <a:r>
              <a:rPr lang="en-GB" sz="1400" b="0" dirty="0" err="1" smtClean="0"/>
              <a:t>shellular</a:t>
            </a:r>
            <a:r>
              <a:rPr lang="en-GB" sz="1400" b="0" dirty="0" smtClean="0"/>
              <a:t> solid rotation</a:t>
            </a:r>
            <a:endParaRPr lang="en-GB" sz="1400" b="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869141" y="215153"/>
            <a:ext cx="2366683" cy="5782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 descr="dipole-oblique-big-lifebe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27500" y="0"/>
            <a:ext cx="4787900" cy="5351463"/>
          </a:xfrm>
          <a:prstGeom prst="rect">
            <a:avLst/>
          </a:prstGeom>
          <a:noFill/>
        </p:spPr>
      </p:pic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4056063" y="5235575"/>
            <a:ext cx="5087937" cy="17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4133" name="Line 5"/>
          <p:cNvSpPr>
            <a:spLocks noChangeShapeType="1"/>
          </p:cNvSpPr>
          <p:nvPr/>
        </p:nvSpPr>
        <p:spPr bwMode="auto">
          <a:xfrm flipH="1">
            <a:off x="7535863" y="398463"/>
            <a:ext cx="487362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4134" name="Text Box 6"/>
          <p:cNvSpPr txBox="1">
            <a:spLocks noChangeArrowheads="1"/>
          </p:cNvSpPr>
          <p:nvPr/>
        </p:nvSpPr>
        <p:spPr bwMode="auto">
          <a:xfrm>
            <a:off x="7996238" y="125413"/>
            <a:ext cx="9509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radiative</a:t>
            </a:r>
          </a:p>
          <a:p>
            <a:r>
              <a:rPr lang="en-GB" sz="1600" b="0"/>
              <a:t>  interior</a:t>
            </a:r>
          </a:p>
          <a:p>
            <a:r>
              <a:rPr lang="en-GB" sz="1600" b="0">
                <a:cs typeface="Arial" pitchFamily="34" charset="0"/>
              </a:rPr>
              <a:t>      </a:t>
            </a:r>
            <a:r>
              <a:rPr lang="en-GB" sz="1600" b="0"/>
              <a:t>only</a:t>
            </a:r>
            <a:endParaRPr lang="en-US" sz="1600" b="0"/>
          </a:p>
        </p:txBody>
      </p:sp>
      <p:sp>
        <p:nvSpPr>
          <p:cNvPr id="304135" name="Line 7"/>
          <p:cNvSpPr>
            <a:spLocks noChangeShapeType="1"/>
          </p:cNvSpPr>
          <p:nvPr/>
        </p:nvSpPr>
        <p:spPr bwMode="auto">
          <a:xfrm>
            <a:off x="8037513" y="3289300"/>
            <a:ext cx="914400" cy="3238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304136" name="Line 8"/>
          <p:cNvSpPr>
            <a:spLocks noChangeShapeType="1"/>
          </p:cNvSpPr>
          <p:nvPr/>
        </p:nvSpPr>
        <p:spPr bwMode="auto">
          <a:xfrm flipH="1" flipV="1">
            <a:off x="3771900" y="1841500"/>
            <a:ext cx="1019175" cy="368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19075" y="414338"/>
            <a:ext cx="396875" cy="309562"/>
            <a:chOff x="296" y="2492"/>
            <a:chExt cx="250" cy="195"/>
          </a:xfrm>
        </p:grpSpPr>
        <p:sp>
          <p:nvSpPr>
            <p:cNvPr id="304138" name="Text Box 10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304139" name="Oval 11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4140" name="Rectangle 12"/>
          <p:cNvSpPr>
            <a:spLocks noChangeArrowheads="1"/>
          </p:cNvSpPr>
          <p:nvPr/>
        </p:nvSpPr>
        <p:spPr bwMode="auto">
          <a:xfrm>
            <a:off x="4129088" y="4970463"/>
            <a:ext cx="4764087" cy="265112"/>
          </a:xfrm>
          <a:prstGeom prst="rect">
            <a:avLst/>
          </a:prstGeom>
          <a:solidFill>
            <a:srgbClr val="EAEAEA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04132" name="Text Box 4"/>
          <p:cNvSpPr txBox="1">
            <a:spLocks noChangeArrowheads="1"/>
          </p:cNvSpPr>
          <p:nvPr/>
        </p:nvSpPr>
        <p:spPr bwMode="auto">
          <a:xfrm>
            <a:off x="711200" y="234950"/>
            <a:ext cx="7556500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0"/>
              <a:t>A slanting poloidal “applecore”</a:t>
            </a:r>
          </a:p>
          <a:p>
            <a:r>
              <a:rPr lang="en-US" b="0"/>
              <a:t>will pick up the tachocline’s</a:t>
            </a:r>
          </a:p>
          <a:p>
            <a:r>
              <a:rPr lang="en-US" b="0"/>
              <a:t>differential rotation.</a:t>
            </a:r>
          </a:p>
          <a:p>
            <a:endParaRPr lang="en-US" b="0"/>
          </a:p>
          <a:p>
            <a:r>
              <a:rPr lang="en-US" b="0"/>
              <a:t>View from below:</a:t>
            </a:r>
          </a:p>
          <a:p>
            <a:endParaRPr lang="en-US" b="0"/>
          </a:p>
          <a:p>
            <a:r>
              <a:rPr lang="en-US" b="0"/>
              <a:t>(Toroidal stabilization</a:t>
            </a:r>
          </a:p>
          <a:p>
            <a:r>
              <a:rPr lang="en-US" b="0"/>
              <a:t>needed, as always.)</a:t>
            </a:r>
          </a:p>
          <a:p>
            <a:endParaRPr lang="en-GB" b="0"/>
          </a:p>
          <a:p>
            <a:r>
              <a:rPr lang="en-GB" b="0">
                <a:cs typeface="Arial" pitchFamily="34" charset="0"/>
              </a:rPr>
              <a:t>– or better,</a:t>
            </a:r>
          </a:p>
          <a:p>
            <a:r>
              <a:rPr lang="en-GB" b="0">
                <a:cs typeface="Arial" pitchFamily="34" charset="0"/>
              </a:rPr>
              <a:t>“friction-wheel-like”.</a:t>
            </a:r>
          </a:p>
          <a:p>
            <a:endParaRPr lang="en-GB" b="0">
              <a:cs typeface="Arial" pitchFamily="34" charset="0"/>
            </a:endParaRPr>
          </a:p>
          <a:p>
            <a:endParaRPr lang="en-GB" b="0">
              <a:cs typeface="Arial" pitchFamily="34" charset="0"/>
            </a:endParaRPr>
          </a:p>
          <a:p>
            <a:r>
              <a:rPr lang="en-GB" b="0">
                <a:cs typeface="Arial" pitchFamily="34" charset="0"/>
              </a:rPr>
              <a:t>Even tougher: what’s the stable axis inclination,</a:t>
            </a:r>
          </a:p>
          <a:p>
            <a:r>
              <a:rPr lang="en-GB" b="0">
                <a:cs typeface="Arial" pitchFamily="34" charset="0"/>
              </a:rPr>
              <a:t>or inclinations?  </a:t>
            </a:r>
            <a:r>
              <a:rPr lang="en-GB" b="0">
                <a:solidFill>
                  <a:srgbClr val="FF0000"/>
                </a:solidFill>
                <a:cs typeface="Arial" pitchFamily="34" charset="0"/>
              </a:rPr>
              <a:t>E.g. could there be a “</a:t>
            </a:r>
            <a:r>
              <a:rPr lang="en-GB">
                <a:solidFill>
                  <a:srgbClr val="FF0000"/>
                </a:solidFill>
                <a:cs typeface="Arial" pitchFamily="34" charset="0"/>
              </a:rPr>
              <a:t>pinning effect</a:t>
            </a:r>
            <a:r>
              <a:rPr lang="en-GB" b="0">
                <a:solidFill>
                  <a:srgbClr val="FF0000"/>
                </a:solidFill>
                <a:cs typeface="Arial" pitchFamily="34" charset="0"/>
              </a:rPr>
              <a:t>”</a:t>
            </a:r>
          </a:p>
          <a:p>
            <a:r>
              <a:rPr lang="en-GB" b="0">
                <a:solidFill>
                  <a:srgbClr val="FF0000"/>
                </a:solidFill>
                <a:cs typeface="Arial" pitchFamily="34" charset="0"/>
              </a:rPr>
              <a:t>at the latitude of zero tachocline shear?</a:t>
            </a:r>
            <a:r>
              <a:rPr lang="en-GB" b="0">
                <a:cs typeface="Arial" pitchFamily="34" charset="0"/>
              </a:rPr>
              <a:t>  What governs</a:t>
            </a:r>
          </a:p>
          <a:p>
            <a:r>
              <a:rPr lang="en-GB">
                <a:cs typeface="Arial" pitchFamily="34" charset="0"/>
              </a:rPr>
              <a:t>axis-tilt migration</a:t>
            </a:r>
            <a:r>
              <a:rPr lang="en-GB" b="0">
                <a:cs typeface="Arial" pitchFamily="34" charset="0"/>
              </a:rPr>
              <a:t>?  </a:t>
            </a:r>
            <a:r>
              <a:rPr lang="en-GB">
                <a:cs typeface="Arial" pitchFamily="34" charset="0"/>
              </a:rPr>
              <a:t>Shear distortion</a:t>
            </a:r>
            <a:r>
              <a:rPr lang="en-GB" b="0">
                <a:cs typeface="Arial" pitchFamily="34" charset="0"/>
              </a:rPr>
              <a:t> of applecore?</a:t>
            </a:r>
          </a:p>
          <a:p>
            <a:endParaRPr lang="en-US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136525" y="619125"/>
            <a:ext cx="8905875" cy="585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GB" sz="1800" b="0"/>
              <a:t>Re nonmagnetic processes,</a:t>
            </a:r>
          </a:p>
          <a:p>
            <a:pPr marL="342900" indent="-342900"/>
            <a:r>
              <a:rPr lang="en-GB" sz="1800" b="0"/>
              <a:t>     (a)  HSZ (Haynes-Spiegel-Zahn) burrowing is a </a:t>
            </a:r>
            <a:r>
              <a:rPr lang="en-GB" sz="1800"/>
              <a:t>robust</a:t>
            </a:r>
            <a:r>
              <a:rPr lang="en-GB" sz="1800" b="0"/>
              <a:t> process in any </a:t>
            </a:r>
            <a:r>
              <a:rPr lang="en-GB" sz="1800"/>
              <a:t>thermally- </a:t>
            </a:r>
          </a:p>
          <a:p>
            <a:pPr marL="342900" indent="-342900"/>
            <a:r>
              <a:rPr lang="en-GB" sz="1800"/>
              <a:t>           relaxing</a:t>
            </a:r>
            <a:r>
              <a:rPr lang="en-GB" sz="1800" b="0"/>
              <a:t>, stratified rotating system.  Concept of “</a:t>
            </a:r>
            <a:r>
              <a:rPr lang="en-GB" sz="1800"/>
              <a:t>gyroscopic pumping</a:t>
            </a:r>
            <a:r>
              <a:rPr lang="en-GB" sz="1800" b="0"/>
              <a:t>”.</a:t>
            </a:r>
          </a:p>
          <a:p>
            <a:pPr marL="342900" indent="-342900"/>
            <a:r>
              <a:rPr lang="en-GB" sz="1800" b="0"/>
              <a:t>     (b)  Neither gravity waves nor NMST (nonmagnetic stratified turbulence) are</a:t>
            </a:r>
          </a:p>
          <a:p>
            <a:pPr marL="342900" indent="-342900"/>
            <a:r>
              <a:rPr lang="en-GB" sz="1800" b="0"/>
              <a:t>           naturally able to enforce interior solid rotation</a:t>
            </a:r>
            <a:r>
              <a:rPr lang="en-GB" sz="1800"/>
              <a:t>.</a:t>
            </a:r>
            <a:r>
              <a:rPr lang="en-GB" sz="1800" b="0"/>
              <a:t>  (Note post-Starr history</a:t>
            </a:r>
            <a:r>
              <a:rPr lang="en-GB" sz="1800" b="0">
                <a:solidFill>
                  <a:srgbClr val="FF3300"/>
                </a:solidFill>
              </a:rPr>
              <a:t>!!!!</a:t>
            </a:r>
            <a:r>
              <a:rPr lang="en-GB" sz="1800" b="0"/>
              <a:t>)</a:t>
            </a:r>
          </a:p>
          <a:p>
            <a:pPr marL="342900" indent="-342900">
              <a:buFontTx/>
              <a:buAutoNum type="arabicPeriod"/>
            </a:pPr>
            <a:endParaRPr lang="en-GB" sz="1800" b="0"/>
          </a:p>
          <a:p>
            <a:pPr marL="342900" indent="-342900"/>
            <a:r>
              <a:rPr lang="en-GB" sz="1800" b="0"/>
              <a:t>2.  So reasonable to assume interior </a:t>
            </a:r>
            <a:r>
              <a:rPr lang="en-GB" sz="1800">
                <a:solidFill>
                  <a:srgbClr val="FF3300"/>
                </a:solidFill>
              </a:rPr>
              <a:t>must </a:t>
            </a:r>
            <a:r>
              <a:rPr lang="en-GB" sz="1800" b="0">
                <a:solidFill>
                  <a:srgbClr val="FF3300"/>
                </a:solidFill>
              </a:rPr>
              <a:t>be magnetic</a:t>
            </a:r>
            <a:r>
              <a:rPr lang="en-GB" sz="1800"/>
              <a:t> </a:t>
            </a:r>
            <a:r>
              <a:rPr lang="en-GB" sz="1800" b="0"/>
              <a:t> (McI.1994, GM98)</a:t>
            </a:r>
            <a:r>
              <a:rPr lang="en-GB" sz="1800"/>
              <a:t>.</a:t>
            </a:r>
          </a:p>
          <a:p>
            <a:pPr marL="342900" indent="-342900"/>
            <a:r>
              <a:rPr lang="en-GB" sz="1800" b="0"/>
              <a:t>      </a:t>
            </a:r>
            <a:r>
              <a:rPr lang="en-GB" sz="1800" b="0">
                <a:cs typeface="Arial" pitchFamily="34" charset="0"/>
              </a:rPr>
              <a:t>I</a:t>
            </a:r>
            <a:r>
              <a:rPr lang="en-GB" sz="1800" b="0"/>
              <a:t>nterior </a:t>
            </a:r>
            <a:r>
              <a:rPr lang="en-GB" sz="1800"/>
              <a:t>dipoles</a:t>
            </a:r>
            <a:r>
              <a:rPr lang="en-GB" sz="1800" b="0"/>
              <a:t> are the longest-lived; so focus on the 3 possible types of</a:t>
            </a:r>
          </a:p>
          <a:p>
            <a:pPr marL="342900" indent="-342900"/>
            <a:r>
              <a:rPr lang="en-GB" sz="1800" b="0"/>
              <a:t>      dipole scenario.  With rotation axis upward,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upright dipole:  simplest </a:t>
            </a:r>
            <a:r>
              <a:rPr lang="en-GB" sz="1800"/>
              <a:t>geometry </a:t>
            </a:r>
            <a:r>
              <a:rPr lang="en-GB" sz="1800" b="0"/>
              <a:t>but</a:t>
            </a:r>
            <a:r>
              <a:rPr lang="en-GB" sz="1800"/>
              <a:t> </a:t>
            </a:r>
            <a:r>
              <a:rPr lang="en-GB" sz="1800" b="0"/>
              <a:t>polar confinement layers needed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equatorial-plane dipole:  simplest </a:t>
            </a:r>
            <a:r>
              <a:rPr lang="en-GB" sz="1800"/>
              <a:t>dynamics </a:t>
            </a:r>
            <a:r>
              <a:rPr lang="en-GB" sz="1800" b="0"/>
              <a:t>(?),</a:t>
            </a:r>
            <a:r>
              <a:rPr lang="en-GB" b="0"/>
              <a:t> </a:t>
            </a:r>
            <a:r>
              <a:rPr lang="en-GB" sz="1800" b="0"/>
              <a:t>PCLs needless</a:t>
            </a:r>
          </a:p>
          <a:p>
            <a:pPr marL="342900" indent="-342900"/>
            <a:r>
              <a:rPr lang="en-GB" sz="1800" b="0"/>
              <a:t>    </a:t>
            </a:r>
            <a:r>
              <a:rPr lang="en-GB" b="0">
                <a:solidFill>
                  <a:schemeClr val="bg1"/>
                </a:solidFill>
              </a:rPr>
              <a:t>O</a:t>
            </a:r>
            <a:r>
              <a:rPr lang="en-GB" sz="1800" b="0"/>
              <a:t>   slanted dipole:  </a:t>
            </a:r>
            <a:r>
              <a:rPr lang="en-GB" sz="1800"/>
              <a:t>gearbox-like</a:t>
            </a:r>
            <a:r>
              <a:rPr lang="en-GB" sz="1800" b="0"/>
              <a:t> dynamics (?), PCLs needless</a:t>
            </a:r>
          </a:p>
          <a:p>
            <a:pPr marL="342900" indent="-342900"/>
            <a:endParaRPr lang="en-GB" sz="1800" b="0"/>
          </a:p>
          <a:p>
            <a:pPr marL="342900" indent="-342900"/>
            <a:r>
              <a:rPr lang="en-GB" sz="1800" b="0"/>
              <a:t>3.  </a:t>
            </a:r>
            <a:r>
              <a:rPr lang="en-GB" sz="1800"/>
              <a:t>Open questions</a:t>
            </a:r>
            <a:r>
              <a:rPr lang="en-GB" sz="1800" b="0"/>
              <a:t> include migration of dipole axis inclination.  Which angles are</a:t>
            </a:r>
          </a:p>
          <a:p>
            <a:pPr marL="342900" indent="-342900"/>
            <a:r>
              <a:rPr lang="en-GB" sz="1800" b="0"/>
              <a:t>     stable?  E.g., would solar-cycle jiggling push axis into, or out of, the equatorial</a:t>
            </a:r>
          </a:p>
          <a:p>
            <a:pPr marL="342900" indent="-342900"/>
            <a:r>
              <a:rPr lang="en-GB" sz="1800" b="0"/>
              <a:t>     plane?   Might axis be </a:t>
            </a:r>
            <a:r>
              <a:rPr lang="en-GB" sz="1800"/>
              <a:t>pinned to the zero-shear latitude </a:t>
            </a:r>
            <a:r>
              <a:rPr lang="en-US" sz="1800">
                <a:cs typeface="Arial" pitchFamily="34" charset="0"/>
              </a:rPr>
              <a:t>~ 30°</a:t>
            </a:r>
            <a:r>
              <a:rPr lang="en-US" sz="1800" b="0">
                <a:cs typeface="Arial" pitchFamily="34" charset="0"/>
              </a:rPr>
              <a:t>?  Shear distortion?</a:t>
            </a:r>
          </a:p>
          <a:p>
            <a:pPr marL="342900" indent="-342900"/>
            <a:endParaRPr lang="en-US" sz="1800" b="0">
              <a:cs typeface="Arial" pitchFamily="34" charset="0"/>
            </a:endParaRPr>
          </a:p>
          <a:p>
            <a:pPr marL="342900" indent="-342900"/>
            <a:r>
              <a:rPr lang="en-GB" sz="1800" b="0"/>
              <a:t>4.  </a:t>
            </a:r>
            <a:r>
              <a:rPr lang="en-GB" sz="1800"/>
              <a:t>All</a:t>
            </a:r>
            <a:r>
              <a:rPr lang="en-GB" sz="1800" b="0"/>
              <a:t> these scenarios involve HSZ burrowing being held in check by the interior</a:t>
            </a:r>
          </a:p>
          <a:p>
            <a:pPr marL="342900" indent="-342900"/>
            <a:r>
              <a:rPr lang="en-GB" sz="1800" b="0"/>
              <a:t>     dipole.  </a:t>
            </a:r>
            <a:r>
              <a:rPr lang="en-GB" sz="1800"/>
              <a:t>Burrowing tendency is strengthened by rotational stiffness in the</a:t>
            </a:r>
          </a:p>
          <a:p>
            <a:pPr marL="342900" indent="-342900"/>
            <a:r>
              <a:rPr lang="en-GB" sz="1800"/>
              <a:t>    early Sun.   </a:t>
            </a:r>
            <a:r>
              <a:rPr lang="en-GB" sz="1800" b="0"/>
              <a:t>Suggests not a “polar pit” but a </a:t>
            </a:r>
            <a:r>
              <a:rPr lang="en-GB" sz="1800" b="0">
                <a:solidFill>
                  <a:srgbClr val="FF0000"/>
                </a:solidFill>
              </a:rPr>
              <a:t>“</a:t>
            </a:r>
            <a:r>
              <a:rPr lang="en-GB" sz="1800">
                <a:solidFill>
                  <a:srgbClr val="FF0000"/>
                </a:solidFill>
              </a:rPr>
              <a:t>lithium frying pan</a:t>
            </a:r>
            <a:r>
              <a:rPr lang="en-GB" sz="1800" b="0">
                <a:solidFill>
                  <a:srgbClr val="FF0000"/>
                </a:solidFill>
              </a:rPr>
              <a:t>”</a:t>
            </a:r>
            <a:r>
              <a:rPr lang="en-GB" sz="1800"/>
              <a:t>.</a:t>
            </a:r>
            <a:endParaRPr lang="en-US" sz="1800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title"/>
          </p:nvPr>
        </p:nvSpPr>
        <p:spPr>
          <a:xfrm>
            <a:off x="142875" y="42863"/>
            <a:ext cx="3525838" cy="547687"/>
          </a:xfrm>
        </p:spPr>
        <p:txBody>
          <a:bodyPr/>
          <a:lstStyle/>
          <a:p>
            <a:r>
              <a:rPr lang="en-GB" sz="2400"/>
              <a:t>Conclusions (as before):</a:t>
            </a:r>
            <a:endParaRPr lang="en-US" sz="24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8000" y="3155950"/>
            <a:ext cx="309563" cy="396875"/>
            <a:chOff x="320" y="1988"/>
            <a:chExt cx="195" cy="250"/>
          </a:xfrm>
        </p:grpSpPr>
        <p:sp>
          <p:nvSpPr>
            <p:cNvPr id="307206" name="Oval 6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207" name="Text Box 7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65138" y="3563937"/>
            <a:ext cx="396875" cy="309563"/>
            <a:chOff x="293" y="2245"/>
            <a:chExt cx="250" cy="195"/>
          </a:xfrm>
        </p:grpSpPr>
        <p:sp>
          <p:nvSpPr>
            <p:cNvPr id="307209" name="Text Box 9"/>
            <p:cNvSpPr txBox="1">
              <a:spLocks noChangeArrowheads="1"/>
            </p:cNvSpPr>
            <p:nvPr/>
          </p:nvSpPr>
          <p:spPr bwMode="auto">
            <a:xfrm rot="5400000">
              <a:off x="329" y="2222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 dirty="0">
                  <a:latin typeface="Times New Roman" pitchFamily="18" charset="0"/>
                </a:rPr>
                <a:t>I</a:t>
              </a:r>
              <a:endParaRPr lang="en-US" sz="2000" dirty="0">
                <a:latin typeface="Times New Roman" pitchFamily="18" charset="0"/>
              </a:endParaRPr>
            </a:p>
          </p:txBody>
        </p:sp>
        <p:sp>
          <p:nvSpPr>
            <p:cNvPr id="307210" name="Oval 10"/>
            <p:cNvSpPr>
              <a:spLocks noChangeArrowheads="1"/>
            </p:cNvSpPr>
            <p:nvPr/>
          </p:nvSpPr>
          <p:spPr bwMode="auto">
            <a:xfrm>
              <a:off x="311" y="2245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69900" y="3956050"/>
            <a:ext cx="396875" cy="309563"/>
            <a:chOff x="296" y="2492"/>
            <a:chExt cx="250" cy="195"/>
          </a:xfrm>
        </p:grpSpPr>
        <p:sp>
          <p:nvSpPr>
            <p:cNvPr id="307212" name="Text Box 12"/>
            <p:cNvSpPr txBox="1">
              <a:spLocks noChangeArrowheads="1"/>
            </p:cNvSpPr>
            <p:nvPr/>
          </p:nvSpPr>
          <p:spPr bwMode="auto">
            <a:xfrm rot="18000000">
              <a:off x="332" y="2460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  <p:sp>
          <p:nvSpPr>
            <p:cNvPr id="307213" name="Oval 13"/>
            <p:cNvSpPr>
              <a:spLocks noChangeArrowheads="1"/>
            </p:cNvSpPr>
            <p:nvPr/>
          </p:nvSpPr>
          <p:spPr bwMode="auto">
            <a:xfrm>
              <a:off x="323" y="2492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274436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74437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274441" name="Text Box 9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274442" name="Line 10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274444" name="Freeform 12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74445" name="Freeform 13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74454" name="Line 22"/>
          <p:cNvSpPr>
            <a:spLocks noChangeShapeType="1"/>
          </p:cNvSpPr>
          <p:nvPr/>
        </p:nvSpPr>
        <p:spPr bwMode="auto">
          <a:xfrm rot="60000" flipH="1">
            <a:off x="6764338" y="274638"/>
            <a:ext cx="30162" cy="62055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4456" name="Freeform 24"/>
          <p:cNvSpPr>
            <a:spLocks/>
          </p:cNvSpPr>
          <p:nvPr/>
        </p:nvSpPr>
        <p:spPr bwMode="auto">
          <a:xfrm>
            <a:off x="6346825" y="277813"/>
            <a:ext cx="315913" cy="677862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56" y="2230"/>
              </a:cxn>
              <a:cxn ang="0">
                <a:pos x="0" y="4040"/>
              </a:cxn>
            </a:cxnLst>
            <a:rect l="0" t="0" r="r" b="b"/>
            <a:pathLst>
              <a:path w="157" h="4040">
                <a:moveTo>
                  <a:pt x="8" y="0"/>
                </a:moveTo>
                <a:cubicBezTo>
                  <a:pt x="82" y="778"/>
                  <a:pt x="157" y="1557"/>
                  <a:pt x="156" y="2230"/>
                </a:cubicBezTo>
                <a:cubicBezTo>
                  <a:pt x="155" y="2903"/>
                  <a:pt x="77" y="3471"/>
                  <a:pt x="0" y="404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4457" name="Freeform 25"/>
          <p:cNvSpPr>
            <a:spLocks/>
          </p:cNvSpPr>
          <p:nvPr/>
        </p:nvSpPr>
        <p:spPr bwMode="auto">
          <a:xfrm rot="10980000">
            <a:off x="6913563" y="257175"/>
            <a:ext cx="193675" cy="626268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56" y="2230"/>
              </a:cxn>
              <a:cxn ang="0">
                <a:pos x="0" y="4040"/>
              </a:cxn>
            </a:cxnLst>
            <a:rect l="0" t="0" r="r" b="b"/>
            <a:pathLst>
              <a:path w="157" h="4040">
                <a:moveTo>
                  <a:pt x="8" y="0"/>
                </a:moveTo>
                <a:cubicBezTo>
                  <a:pt x="82" y="778"/>
                  <a:pt x="157" y="1557"/>
                  <a:pt x="156" y="2230"/>
                </a:cubicBezTo>
                <a:cubicBezTo>
                  <a:pt x="155" y="2903"/>
                  <a:pt x="77" y="3471"/>
                  <a:pt x="0" y="404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4458" name="Rectangle 26"/>
          <p:cNvSpPr>
            <a:spLocks noChangeArrowheads="1"/>
          </p:cNvSpPr>
          <p:nvPr/>
        </p:nvSpPr>
        <p:spPr bwMode="auto">
          <a:xfrm>
            <a:off x="6178550" y="6400800"/>
            <a:ext cx="1006475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74459" name="Text Box 27"/>
          <p:cNvSpPr txBox="1">
            <a:spLocks noChangeArrowheads="1"/>
          </p:cNvSpPr>
          <p:nvPr/>
        </p:nvSpPr>
        <p:spPr bwMode="auto">
          <a:xfrm>
            <a:off x="187325" y="252413"/>
            <a:ext cx="476885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 dirty="0"/>
              <a:t>       To do all the above,</a:t>
            </a:r>
            <a:r>
              <a:rPr lang="en-GB" sz="1800" b="0" dirty="0"/>
              <a:t> </a:t>
            </a:r>
            <a:r>
              <a:rPr lang="en-GB" sz="1800" b="0" dirty="0">
                <a:cs typeface="Arial" pitchFamily="34" charset="0"/>
              </a:rPr>
              <a:t>the time-average  </a:t>
            </a:r>
            <a:r>
              <a:rPr lang="en-GB" sz="1800" dirty="0">
                <a:latin typeface="Times New Roman" pitchFamily="18" charset="0"/>
                <a:cs typeface="Arial" pitchFamily="34" charset="0"/>
              </a:rPr>
              <a:t>B</a:t>
            </a:r>
            <a:endParaRPr lang="en-GB" sz="1800" b="0" dirty="0">
              <a:cs typeface="Arial" pitchFamily="34" charset="0"/>
            </a:endParaRPr>
          </a:p>
          <a:p>
            <a:r>
              <a:rPr lang="en-GB" sz="1800" b="0" dirty="0">
                <a:cs typeface="Arial" pitchFamily="34" charset="0"/>
              </a:rPr>
              <a:t>must be prevented from</a:t>
            </a:r>
            <a:r>
              <a:rPr lang="en-US" sz="1800" dirty="0">
                <a:latin typeface="Times New Roman" pitchFamily="18" charset="0"/>
              </a:rPr>
              <a:t> </a:t>
            </a:r>
            <a:r>
              <a:rPr lang="en-US" sz="1800" b="0" dirty="0">
                <a:latin typeface=""/>
              </a:rPr>
              <a:t>diffusing out like this</a:t>
            </a:r>
          </a:p>
          <a:p>
            <a:r>
              <a:rPr lang="en-US" sz="1800" b="0" dirty="0">
                <a:latin typeface=""/>
              </a:rPr>
              <a:t>(à la </a:t>
            </a:r>
            <a:r>
              <a:rPr lang="en-US" sz="1800" b="0" dirty="0" err="1">
                <a:latin typeface=""/>
              </a:rPr>
              <a:t>Brun-Zahn</a:t>
            </a:r>
            <a:r>
              <a:rPr lang="en-US" sz="1800" b="0" dirty="0">
                <a:latin typeface=""/>
              </a:rPr>
              <a:t> &amp; </a:t>
            </a:r>
            <a:r>
              <a:rPr lang="en-US" sz="1800" b="0" dirty="0" err="1">
                <a:latin typeface=""/>
              </a:rPr>
              <a:t>Garaud</a:t>
            </a:r>
            <a:r>
              <a:rPr lang="en-US" sz="1800" b="0" dirty="0">
                <a:latin typeface=""/>
              </a:rPr>
              <a:t>).</a:t>
            </a:r>
          </a:p>
          <a:p>
            <a:endParaRPr lang="en-US" sz="1800" b="0" dirty="0">
              <a:latin typeface=""/>
            </a:endParaRPr>
          </a:p>
          <a:p>
            <a:r>
              <a:rPr lang="en-US" sz="1800" b="0" dirty="0">
                <a:latin typeface=""/>
              </a:rPr>
              <a:t>Such an “unconfined” configuration would</a:t>
            </a:r>
          </a:p>
          <a:p>
            <a:r>
              <a:rPr lang="en-US" sz="1800" dirty="0">
                <a:solidFill>
                  <a:srgbClr val="CC0000"/>
                </a:solidFill>
                <a:latin typeface=""/>
              </a:rPr>
              <a:t>lock the </a:t>
            </a:r>
            <a:r>
              <a:rPr lang="en-US" sz="1800" dirty="0" err="1">
                <a:solidFill>
                  <a:srgbClr val="CC0000"/>
                </a:solidFill>
                <a:latin typeface=""/>
              </a:rPr>
              <a:t>applecore</a:t>
            </a:r>
            <a:r>
              <a:rPr lang="en-US" sz="1800" dirty="0">
                <a:solidFill>
                  <a:srgbClr val="CC0000"/>
                </a:solidFill>
                <a:latin typeface=""/>
              </a:rPr>
              <a:t> into retrograde motion</a:t>
            </a:r>
            <a:r>
              <a:rPr lang="en-US" sz="1800" dirty="0">
                <a:solidFill>
                  <a:srgbClr val="FF3300"/>
                </a:solidFill>
                <a:latin typeface=""/>
              </a:rPr>
              <a:t>.</a:t>
            </a:r>
          </a:p>
          <a:p>
            <a:endParaRPr lang="en-US" sz="1800" b="0" dirty="0">
              <a:latin typeface=""/>
            </a:endParaRPr>
          </a:p>
          <a:p>
            <a:r>
              <a:rPr lang="en-US" sz="1800" b="0" dirty="0">
                <a:latin typeface=""/>
              </a:rPr>
              <a:t>NB: TMFP seems well demonstrated by</a:t>
            </a:r>
          </a:p>
          <a:p>
            <a:r>
              <a:rPr lang="en-GB" sz="1800" b="0" dirty="0">
                <a:latin typeface=""/>
              </a:rPr>
              <a:t>3D </a:t>
            </a:r>
            <a:r>
              <a:rPr lang="en-GB" sz="1800" b="0" dirty="0" err="1">
                <a:latin typeface=""/>
              </a:rPr>
              <a:t>numerics</a:t>
            </a:r>
            <a:r>
              <a:rPr lang="en-GB" sz="1800" b="0" dirty="0">
                <a:latin typeface=""/>
              </a:rPr>
              <a:t> when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>
                <a:latin typeface=""/>
              </a:rPr>
              <a:t> horizontal and</a:t>
            </a:r>
          </a:p>
          <a:p>
            <a:r>
              <a:rPr lang="en-GB" sz="1800" b="0" dirty="0">
                <a:latin typeface=""/>
              </a:rPr>
              <a:t>pressure scale height finite (recent papers</a:t>
            </a:r>
          </a:p>
          <a:p>
            <a:r>
              <a:rPr lang="en-GB" sz="1800" b="0" dirty="0">
                <a:latin typeface=""/>
              </a:rPr>
              <a:t>by </a:t>
            </a:r>
            <a:r>
              <a:rPr lang="en-GB" sz="1800" b="0" dirty="0" err="1">
                <a:latin typeface=""/>
              </a:rPr>
              <a:t>Brummel</a:t>
            </a:r>
            <a:r>
              <a:rPr lang="en-GB" sz="1800" b="0" dirty="0">
                <a:latin typeface=""/>
              </a:rPr>
              <a:t>, Tobias, </a:t>
            </a:r>
            <a:r>
              <a:rPr lang="en-GB" sz="1800" b="0" dirty="0" smtClean="0">
                <a:latin typeface=""/>
              </a:rPr>
              <a:t>Weiss, Wood,...)</a:t>
            </a:r>
            <a:endParaRPr lang="en-GB" sz="1800" b="0" dirty="0">
              <a:latin typeface=""/>
            </a:endParaRPr>
          </a:p>
          <a:p>
            <a:endParaRPr lang="en-GB" sz="1800" b="0" dirty="0">
              <a:latin typeface=""/>
            </a:endParaRPr>
          </a:p>
          <a:p>
            <a:endParaRPr lang="en-GB" sz="1800" b="0" dirty="0">
              <a:latin typeface=""/>
            </a:endParaRPr>
          </a:p>
          <a:p>
            <a:r>
              <a:rPr lang="en-GB" sz="1800" b="0" dirty="0">
                <a:latin typeface=""/>
              </a:rPr>
              <a:t>Much more dubious when </a:t>
            </a:r>
            <a:r>
              <a:rPr lang="en-GB" sz="1800" dirty="0">
                <a:latin typeface="Times New Roman" pitchFamily="18" charset="0"/>
              </a:rPr>
              <a:t>B</a:t>
            </a:r>
            <a:r>
              <a:rPr lang="en-GB" sz="1800" b="0" dirty="0">
                <a:latin typeface=""/>
              </a:rPr>
              <a:t> vertical. </a:t>
            </a:r>
          </a:p>
          <a:p>
            <a:endParaRPr lang="en-GB" sz="1800" b="0" dirty="0">
              <a:latin typeface=""/>
            </a:endParaRPr>
          </a:p>
          <a:p>
            <a:r>
              <a:rPr lang="en-GB" sz="1800" b="0" dirty="0">
                <a:latin typeface=""/>
              </a:rPr>
              <a:t>(Mean-field theory is of questionable</a:t>
            </a:r>
          </a:p>
          <a:p>
            <a:r>
              <a:rPr lang="en-GB" sz="1800" b="0" dirty="0">
                <a:latin typeface=""/>
              </a:rPr>
              <a:t>applicability, if only  because </a:t>
            </a:r>
            <a:r>
              <a:rPr lang="en-GB" sz="1800" b="0" dirty="0"/>
              <a:t>of steep</a:t>
            </a:r>
          </a:p>
          <a:p>
            <a:r>
              <a:rPr lang="en-GB" sz="1800" b="0" dirty="0"/>
              <a:t>vertical gradients in overshoot layer:</a:t>
            </a:r>
          </a:p>
          <a:p>
            <a:r>
              <a:rPr lang="en-GB" sz="2000" dirty="0"/>
              <a:t>no scale separation</a:t>
            </a:r>
            <a:r>
              <a:rPr lang="en-GB" sz="2000" b="0" dirty="0"/>
              <a:t>.</a:t>
            </a:r>
            <a:r>
              <a:rPr lang="en-GB" sz="1800" b="0" dirty="0"/>
              <a:t>)</a:t>
            </a:r>
            <a:endParaRPr lang="en-US" sz="1800" b="0" dirty="0">
              <a:latin typeface=""/>
            </a:endParaRPr>
          </a:p>
        </p:txBody>
      </p:sp>
      <p:sp>
        <p:nvSpPr>
          <p:cNvPr id="274460" name="Line 28"/>
          <p:cNvSpPr>
            <a:spLocks noChangeShapeType="1"/>
          </p:cNvSpPr>
          <p:nvPr/>
        </p:nvSpPr>
        <p:spPr bwMode="auto">
          <a:xfrm>
            <a:off x="4899025" y="692150"/>
            <a:ext cx="1501775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4461" name="Line 29"/>
          <p:cNvSpPr>
            <a:spLocks noChangeShapeType="1"/>
          </p:cNvSpPr>
          <p:nvPr/>
        </p:nvSpPr>
        <p:spPr bwMode="auto">
          <a:xfrm flipV="1">
            <a:off x="3992563" y="1368425"/>
            <a:ext cx="2844800" cy="260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74466" name="Text Box 34"/>
          <p:cNvSpPr txBox="1">
            <a:spLocks noChangeArrowheads="1"/>
          </p:cNvSpPr>
          <p:nvPr/>
        </p:nvSpPr>
        <p:spPr bwMode="auto">
          <a:xfrm>
            <a:off x="5240338" y="1135063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 b="0"/>
              <a:t>tachocline  {</a:t>
            </a:r>
            <a:endParaRPr lang="en-US" sz="16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2750" y="1093788"/>
            <a:ext cx="5210175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38627" name="Group 3"/>
          <p:cNvGrpSpPr>
            <a:grpSpLocks/>
          </p:cNvGrpSpPr>
          <p:nvPr/>
        </p:nvGrpSpPr>
        <p:grpSpPr bwMode="auto">
          <a:xfrm>
            <a:off x="330200" y="187325"/>
            <a:ext cx="309563" cy="396875"/>
            <a:chOff x="320" y="1988"/>
            <a:chExt cx="195" cy="250"/>
          </a:xfrm>
        </p:grpSpPr>
        <p:sp>
          <p:nvSpPr>
            <p:cNvPr id="538628" name="Oval 4"/>
            <p:cNvSpPr>
              <a:spLocks noChangeArrowheads="1"/>
            </p:cNvSpPr>
            <p:nvPr/>
          </p:nvSpPr>
          <p:spPr bwMode="auto">
            <a:xfrm>
              <a:off x="320" y="2020"/>
              <a:ext cx="195" cy="195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38629" name="Text Box 5"/>
            <p:cNvSpPr txBox="1">
              <a:spLocks noChangeArrowheads="1"/>
            </p:cNvSpPr>
            <p:nvPr/>
          </p:nvSpPr>
          <p:spPr bwMode="auto">
            <a:xfrm>
              <a:off x="325" y="1988"/>
              <a:ext cx="1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000">
                  <a:latin typeface="Times New Roman" pitchFamily="18" charset="0"/>
                </a:rPr>
                <a:t>I</a:t>
              </a:r>
              <a:endParaRPr lang="en-US" sz="2000">
                <a:latin typeface="Times New Roman" pitchFamily="18" charset="0"/>
              </a:endParaRPr>
            </a:p>
          </p:txBody>
        </p:sp>
      </p:grpSp>
      <p:sp>
        <p:nvSpPr>
          <p:cNvPr id="538630" name="Text Box 6"/>
          <p:cNvSpPr txBox="1">
            <a:spLocks noChangeArrowheads="1"/>
          </p:cNvSpPr>
          <p:nvPr/>
        </p:nvSpPr>
        <p:spPr bwMode="auto">
          <a:xfrm>
            <a:off x="8193088" y="876300"/>
            <a:ext cx="9509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/>
              <a:t>radiative</a:t>
            </a:r>
          </a:p>
          <a:p>
            <a:r>
              <a:rPr lang="en-US" sz="1600" b="0"/>
              <a:t>interior</a:t>
            </a:r>
          </a:p>
        </p:txBody>
      </p:sp>
      <p:sp>
        <p:nvSpPr>
          <p:cNvPr id="538631" name="Line 7"/>
          <p:cNvSpPr>
            <a:spLocks noChangeShapeType="1"/>
          </p:cNvSpPr>
          <p:nvPr/>
        </p:nvSpPr>
        <p:spPr bwMode="auto">
          <a:xfrm flipH="1">
            <a:off x="8199438" y="1430338"/>
            <a:ext cx="384175" cy="412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538632" name="Group 8"/>
          <p:cNvGrpSpPr>
            <a:grpSpLocks/>
          </p:cNvGrpSpPr>
          <p:nvPr/>
        </p:nvGrpSpPr>
        <p:grpSpPr bwMode="auto">
          <a:xfrm>
            <a:off x="5980113" y="1671638"/>
            <a:ext cx="1504950" cy="4337050"/>
            <a:chOff x="3029" y="864"/>
            <a:chExt cx="948" cy="2653"/>
          </a:xfrm>
        </p:grpSpPr>
        <p:sp>
          <p:nvSpPr>
            <p:cNvPr id="538633" name="Freeform 9"/>
            <p:cNvSpPr>
              <a:spLocks/>
            </p:cNvSpPr>
            <p:nvPr/>
          </p:nvSpPr>
          <p:spPr bwMode="auto">
            <a:xfrm>
              <a:off x="3029" y="873"/>
              <a:ext cx="361" cy="2593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242" y="139"/>
                </a:cxn>
                <a:cxn ang="0">
                  <a:pos x="316" y="771"/>
                </a:cxn>
                <a:cxn ang="0">
                  <a:pos x="316" y="1468"/>
                </a:cxn>
                <a:cxn ang="0">
                  <a:pos x="214" y="2053"/>
                </a:cxn>
                <a:cxn ang="0">
                  <a:pos x="0" y="2118"/>
                </a:cxn>
              </a:cxnLst>
              <a:rect l="0" t="0" r="r" b="b"/>
              <a:pathLst>
                <a:path w="333" h="2161">
                  <a:moveTo>
                    <a:pt x="47" y="0"/>
                  </a:moveTo>
                  <a:cubicBezTo>
                    <a:pt x="122" y="5"/>
                    <a:pt x="197" y="11"/>
                    <a:pt x="242" y="139"/>
                  </a:cubicBezTo>
                  <a:cubicBezTo>
                    <a:pt x="287" y="267"/>
                    <a:pt x="304" y="550"/>
                    <a:pt x="316" y="771"/>
                  </a:cubicBezTo>
                  <a:cubicBezTo>
                    <a:pt x="328" y="992"/>
                    <a:pt x="333" y="1254"/>
                    <a:pt x="316" y="1468"/>
                  </a:cubicBezTo>
                  <a:cubicBezTo>
                    <a:pt x="299" y="1682"/>
                    <a:pt x="267" y="1945"/>
                    <a:pt x="214" y="2053"/>
                  </a:cubicBezTo>
                  <a:cubicBezTo>
                    <a:pt x="161" y="2161"/>
                    <a:pt x="80" y="2139"/>
                    <a:pt x="0" y="2118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538634" name="Freeform 10"/>
            <p:cNvSpPr>
              <a:spLocks/>
            </p:cNvSpPr>
            <p:nvPr/>
          </p:nvSpPr>
          <p:spPr bwMode="auto">
            <a:xfrm>
              <a:off x="3674" y="864"/>
              <a:ext cx="303" cy="2653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62" y="260"/>
                </a:cxn>
                <a:cxn ang="0">
                  <a:pos x="15" y="1291"/>
                </a:cxn>
                <a:cxn ang="0">
                  <a:pos x="34" y="2360"/>
                </a:cxn>
                <a:cxn ang="0">
                  <a:pos x="220" y="2545"/>
                </a:cxn>
              </a:cxnLst>
              <a:rect l="0" t="0" r="r" b="b"/>
              <a:pathLst>
                <a:path w="248" h="2569">
                  <a:moveTo>
                    <a:pt x="248" y="0"/>
                  </a:moveTo>
                  <a:cubicBezTo>
                    <a:pt x="174" y="22"/>
                    <a:pt x="101" y="45"/>
                    <a:pt x="62" y="260"/>
                  </a:cubicBezTo>
                  <a:cubicBezTo>
                    <a:pt x="23" y="475"/>
                    <a:pt x="20" y="941"/>
                    <a:pt x="15" y="1291"/>
                  </a:cubicBezTo>
                  <a:cubicBezTo>
                    <a:pt x="10" y="1641"/>
                    <a:pt x="0" y="2151"/>
                    <a:pt x="34" y="2360"/>
                  </a:cubicBezTo>
                  <a:cubicBezTo>
                    <a:pt x="68" y="2569"/>
                    <a:pt x="189" y="2519"/>
                    <a:pt x="220" y="2545"/>
                  </a:cubicBezTo>
                </a:path>
              </a:pathLst>
            </a:custGeom>
            <a:noFill/>
            <a:ln w="28575" cmpd="sng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38635" name="Line 11"/>
          <p:cNvSpPr>
            <a:spLocks noChangeShapeType="1"/>
          </p:cNvSpPr>
          <p:nvPr/>
        </p:nvSpPr>
        <p:spPr bwMode="auto">
          <a:xfrm rot="60000" flipH="1">
            <a:off x="6764338" y="274638"/>
            <a:ext cx="30162" cy="62055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38636" name="Freeform 12"/>
          <p:cNvSpPr>
            <a:spLocks/>
          </p:cNvSpPr>
          <p:nvPr/>
        </p:nvSpPr>
        <p:spPr bwMode="auto">
          <a:xfrm>
            <a:off x="6346825" y="277813"/>
            <a:ext cx="315913" cy="6778625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56" y="2230"/>
              </a:cxn>
              <a:cxn ang="0">
                <a:pos x="0" y="4040"/>
              </a:cxn>
            </a:cxnLst>
            <a:rect l="0" t="0" r="r" b="b"/>
            <a:pathLst>
              <a:path w="157" h="4040">
                <a:moveTo>
                  <a:pt x="8" y="0"/>
                </a:moveTo>
                <a:cubicBezTo>
                  <a:pt x="82" y="778"/>
                  <a:pt x="157" y="1557"/>
                  <a:pt x="156" y="2230"/>
                </a:cubicBezTo>
                <a:cubicBezTo>
                  <a:pt x="155" y="2903"/>
                  <a:pt x="77" y="3471"/>
                  <a:pt x="0" y="404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38637" name="Freeform 13"/>
          <p:cNvSpPr>
            <a:spLocks/>
          </p:cNvSpPr>
          <p:nvPr/>
        </p:nvSpPr>
        <p:spPr bwMode="auto">
          <a:xfrm rot="10980000">
            <a:off x="6913563" y="257175"/>
            <a:ext cx="193675" cy="6262688"/>
          </a:xfrm>
          <a:custGeom>
            <a:avLst/>
            <a:gdLst/>
            <a:ahLst/>
            <a:cxnLst>
              <a:cxn ang="0">
                <a:pos x="8" y="0"/>
              </a:cxn>
              <a:cxn ang="0">
                <a:pos x="156" y="2230"/>
              </a:cxn>
              <a:cxn ang="0">
                <a:pos x="0" y="4040"/>
              </a:cxn>
            </a:cxnLst>
            <a:rect l="0" t="0" r="r" b="b"/>
            <a:pathLst>
              <a:path w="157" h="4040">
                <a:moveTo>
                  <a:pt x="8" y="0"/>
                </a:moveTo>
                <a:cubicBezTo>
                  <a:pt x="82" y="778"/>
                  <a:pt x="157" y="1557"/>
                  <a:pt x="156" y="2230"/>
                </a:cubicBezTo>
                <a:cubicBezTo>
                  <a:pt x="155" y="2903"/>
                  <a:pt x="77" y="3471"/>
                  <a:pt x="0" y="4040"/>
                </a:cubicBezTo>
              </a:path>
            </a:pathLst>
          </a:custGeom>
          <a:noFill/>
          <a:ln w="28575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538638" name="Rectangle 14"/>
          <p:cNvSpPr>
            <a:spLocks noChangeArrowheads="1"/>
          </p:cNvSpPr>
          <p:nvPr/>
        </p:nvSpPr>
        <p:spPr bwMode="auto">
          <a:xfrm>
            <a:off x="6178550" y="6400800"/>
            <a:ext cx="1006475" cy="7318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538639" name="Text Box 15"/>
          <p:cNvSpPr txBox="1">
            <a:spLocks noChangeArrowheads="1"/>
          </p:cNvSpPr>
          <p:nvPr/>
        </p:nvSpPr>
        <p:spPr bwMode="auto">
          <a:xfrm>
            <a:off x="187325" y="239713"/>
            <a:ext cx="840105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0"/>
              <a:t>        … one further question about the upright dipole:</a:t>
            </a:r>
          </a:p>
          <a:p>
            <a:endParaRPr lang="en-US" sz="1800" b="0"/>
          </a:p>
          <a:p>
            <a:r>
              <a:rPr lang="en-US" sz="1800" b="0"/>
              <a:t>How would an unconfined applecore</a:t>
            </a:r>
          </a:p>
          <a:p>
            <a:r>
              <a:rPr lang="en-GB" sz="1800" b="0"/>
              <a:t>ever get confined?  Wouldn’t it just rotate retrogradely</a:t>
            </a:r>
          </a:p>
          <a:p>
            <a:r>
              <a:rPr lang="en-GB" sz="1800" b="0"/>
              <a:t>with the polar convection zone?</a:t>
            </a:r>
          </a:p>
          <a:p>
            <a:endParaRPr lang="en-GB" sz="1800" b="0"/>
          </a:p>
          <a:p>
            <a:r>
              <a:rPr lang="en-GB" sz="1800" b="0"/>
              <a:t>Then perhaps </a:t>
            </a:r>
            <a:r>
              <a:rPr lang="en-GB" sz="1800"/>
              <a:t>no high-latitude tachocline,</a:t>
            </a:r>
          </a:p>
          <a:p>
            <a:r>
              <a:rPr lang="en-GB" sz="1800" b="0"/>
              <a:t>with the convection zone rotating as</a:t>
            </a:r>
          </a:p>
          <a:p>
            <a:r>
              <a:rPr lang="en-GB" sz="1800" b="0"/>
              <a:t>retrogradely as it wants to, implying</a:t>
            </a:r>
          </a:p>
          <a:p>
            <a:endParaRPr lang="en-GB" sz="1800" b="0"/>
          </a:p>
          <a:p>
            <a:r>
              <a:rPr lang="en-GB" sz="1800" b="0">
                <a:cs typeface="Arial" pitchFamily="34" charset="0"/>
              </a:rPr>
              <a:t>• </a:t>
            </a:r>
            <a:r>
              <a:rPr lang="en-GB" sz="1800" b="0"/>
              <a:t>no unbalanced retrograde stress divgce</a:t>
            </a:r>
          </a:p>
          <a:p>
            <a:endParaRPr lang="en-GB" sz="1800" b="0"/>
          </a:p>
          <a:p>
            <a:r>
              <a:rPr lang="en-GB" sz="1800" b="0"/>
              <a:t>• no gyroscopic pumping</a:t>
            </a:r>
          </a:p>
          <a:p>
            <a:endParaRPr lang="en-GB" sz="1800" b="0"/>
          </a:p>
          <a:p>
            <a:r>
              <a:rPr lang="en-GB" sz="1800" b="0"/>
              <a:t>• no polar downwelling.</a:t>
            </a:r>
          </a:p>
          <a:p>
            <a:endParaRPr lang="en-GB" sz="1800" b="0"/>
          </a:p>
          <a:p>
            <a:r>
              <a:rPr lang="en-GB" sz="1800"/>
              <a:t>But wait:</a:t>
            </a:r>
            <a:r>
              <a:rPr lang="en-GB" sz="1800" b="0"/>
              <a:t> in the interior, such a</a:t>
            </a:r>
          </a:p>
          <a:p>
            <a:r>
              <a:rPr lang="en-GB" sz="1800" b="0"/>
              <a:t>retrograde applecore will be eaten into</a:t>
            </a:r>
          </a:p>
          <a:p>
            <a:r>
              <a:rPr lang="en-GB" sz="1800" b="0"/>
              <a:t>by horizontal (“barotropic”) shear instabilities</a:t>
            </a:r>
          </a:p>
          <a:p>
            <a:r>
              <a:rPr lang="en-GB" sz="1800" b="0"/>
              <a:t>from the surroundings.  Applecore feels prograde</a:t>
            </a:r>
          </a:p>
          <a:p>
            <a:r>
              <a:rPr lang="en-GB" sz="1800" b="0"/>
              <a:t>torque and speeds up; tachocline reappears; </a:t>
            </a:r>
            <a:r>
              <a:rPr lang="en-GB" sz="1800">
                <a:latin typeface="Times New Roman" pitchFamily="18" charset="0"/>
              </a:rPr>
              <a:t>B</a:t>
            </a:r>
          </a:p>
          <a:p>
            <a:r>
              <a:rPr lang="en-GB" sz="1800" b="0"/>
              <a:t>lines are sheared azimuthally, gyroscopic pumping</a:t>
            </a:r>
          </a:p>
          <a:p>
            <a:r>
              <a:rPr lang="en-GB" sz="1800" b="0"/>
              <a:t>switches back on!    (</a:t>
            </a:r>
            <a:r>
              <a:rPr lang="en-GB" sz="1800">
                <a:latin typeface="Times New Roman" pitchFamily="18" charset="0"/>
              </a:rPr>
              <a:t>B</a:t>
            </a:r>
            <a:r>
              <a:rPr lang="en-GB" sz="1800" b="0"/>
              <a:t> no longer curl-free, so TMFP might be more effective too.)</a:t>
            </a:r>
            <a:endParaRPr lang="en-US" sz="1800" b="0"/>
          </a:p>
        </p:txBody>
      </p:sp>
      <p:sp>
        <p:nvSpPr>
          <p:cNvPr id="538640" name="Line 16"/>
          <p:cNvSpPr>
            <a:spLocks noChangeShapeType="1"/>
          </p:cNvSpPr>
          <p:nvPr/>
        </p:nvSpPr>
        <p:spPr bwMode="auto">
          <a:xfrm flipV="1">
            <a:off x="4062413" y="809625"/>
            <a:ext cx="2338387" cy="157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89563"/>
            <a:ext cx="8229600" cy="1143000"/>
          </a:xfrm>
        </p:spPr>
        <p:txBody>
          <a:bodyPr/>
          <a:lstStyle/>
          <a:p>
            <a:r>
              <a:rPr lang="en-US" sz="1800"/>
              <a:t>Ciacio, degl'Innocenti &amp; Ricci (1997) A&amp;A Suppl. Ser. </a:t>
            </a:r>
            <a:r>
              <a:rPr lang="en-US" sz="1800" b="1"/>
              <a:t>123</a:t>
            </a:r>
            <a:r>
              <a:rPr lang="en-US" sz="1800"/>
              <a:t>, 449</a:t>
            </a:r>
          </a:p>
        </p:txBody>
      </p:sp>
      <p:pic>
        <p:nvPicPr>
          <p:cNvPr id="4925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360363"/>
            <a:ext cx="6218237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2600" y="1074738"/>
            <a:ext cx="8229600" cy="4525962"/>
          </a:xfrm>
        </p:spPr>
        <p:txBody>
          <a:bodyPr/>
          <a:lstStyle/>
          <a:p>
            <a:r>
              <a:rPr lang="en-GB" sz="2800"/>
              <a:t>The </a:t>
            </a:r>
            <a:r>
              <a:rPr lang="en-GB" sz="2800" b="1"/>
              <a:t>Plumb-McEwan experiment:</a:t>
            </a:r>
            <a:r>
              <a:rPr lang="en-GB" sz="2800"/>
              <a:t> This is a laboratory counterpart of the QBO (the </a:t>
            </a:r>
            <a:r>
              <a:rPr lang="en-GB" sz="2800">
                <a:solidFill>
                  <a:srgbClr val="FF3300"/>
                </a:solidFill>
              </a:rPr>
              <a:t>quasi-biennial oscillation</a:t>
            </a:r>
            <a:r>
              <a:rPr lang="en-GB" sz="2800"/>
              <a:t> of the east-west winds in the equatorial lower stratosphere).</a:t>
            </a:r>
          </a:p>
          <a:p>
            <a:r>
              <a:rPr lang="en-GB" sz="2800"/>
              <a:t>The flow in a stratified, non-rotating annulus is driven away from solid rotation (</a:t>
            </a:r>
            <a:r>
              <a:rPr lang="en-GB" sz="2800" b="1">
                <a:solidFill>
                  <a:srgbClr val="FF0000"/>
                </a:solidFill>
              </a:rPr>
              <a:t>anti-friction</a:t>
            </a:r>
            <a:r>
              <a:rPr lang="en-GB" sz="2800"/>
              <a:t> again) </a:t>
            </a:r>
            <a:r>
              <a:rPr lang="en-GB" sz="2800" b="1"/>
              <a:t>by nothing but the imposition of fluctuations at an upper or lower boundary</a:t>
            </a:r>
            <a:r>
              <a:rPr lang="en-GB" sz="2800"/>
              <a:t>.  These are organized by the </a:t>
            </a:r>
            <a:r>
              <a:rPr lang="en-GB" sz="2800">
                <a:solidFill>
                  <a:srgbClr val="FF0000"/>
                </a:solidFill>
              </a:rPr>
              <a:t>gravity-wave</a:t>
            </a:r>
            <a:r>
              <a:rPr lang="en-GB" sz="2800"/>
              <a:t> propagation mechanism:</a:t>
            </a:r>
            <a:endParaRPr lang="en-US" sz="2800"/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206375" y="2890838"/>
            <a:ext cx="9174163" cy="43211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2600" y="1074738"/>
            <a:ext cx="8229600" cy="4525962"/>
          </a:xfrm>
        </p:spPr>
        <p:txBody>
          <a:bodyPr/>
          <a:lstStyle/>
          <a:p>
            <a:r>
              <a:rPr lang="en-GB" sz="2800"/>
              <a:t>The </a:t>
            </a:r>
            <a:r>
              <a:rPr lang="en-GB" sz="2800" b="1"/>
              <a:t>Plumb-McEwan experiment:</a:t>
            </a:r>
            <a:r>
              <a:rPr lang="en-GB" sz="2800"/>
              <a:t> This is a laboratory counterpart of the QBO (the </a:t>
            </a:r>
            <a:r>
              <a:rPr lang="en-GB" sz="2800">
                <a:solidFill>
                  <a:srgbClr val="FF3300"/>
                </a:solidFill>
              </a:rPr>
              <a:t>quasi-biennial oscillation</a:t>
            </a:r>
            <a:r>
              <a:rPr lang="en-GB" sz="2800"/>
              <a:t> of the east-west winds in the equatorial lower stratosphere).</a:t>
            </a:r>
          </a:p>
          <a:p>
            <a:r>
              <a:rPr lang="en-GB" sz="2800"/>
              <a:t>The flow in a stratified, non-rotating annulus is driven away from solid rotation (</a:t>
            </a:r>
            <a:r>
              <a:rPr lang="en-GB" sz="2800" b="1">
                <a:solidFill>
                  <a:srgbClr val="FF0000"/>
                </a:solidFill>
              </a:rPr>
              <a:t>anti-friction</a:t>
            </a:r>
            <a:r>
              <a:rPr lang="en-GB" sz="2800"/>
              <a:t> again) </a:t>
            </a:r>
            <a:r>
              <a:rPr lang="en-GB" sz="2800" b="1"/>
              <a:t>by nothing but the imposition of fluctuations at an upper or lower boundary</a:t>
            </a:r>
            <a:r>
              <a:rPr lang="en-GB" sz="2800"/>
              <a:t>.  These are organized by the </a:t>
            </a:r>
            <a:r>
              <a:rPr lang="en-GB" sz="2800">
                <a:solidFill>
                  <a:srgbClr val="FF0000"/>
                </a:solidFill>
              </a:rPr>
              <a:t>gravity-wave</a:t>
            </a:r>
            <a:r>
              <a:rPr lang="en-GB" sz="2800"/>
              <a:t> propagation mechanism: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2" name="Picture 2" descr="ecmwf21-plumb-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8350" y="187325"/>
            <a:ext cx="5280025" cy="7364413"/>
          </a:xfrm>
          <a:prstGeom prst="rect">
            <a:avLst/>
          </a:prstGeom>
          <a:noFill/>
        </p:spPr>
      </p:pic>
      <p:sp>
        <p:nvSpPr>
          <p:cNvPr id="450563" name="Rectangle 3"/>
          <p:cNvSpPr>
            <a:spLocks noChangeArrowheads="1"/>
          </p:cNvSpPr>
          <p:nvPr/>
        </p:nvSpPr>
        <p:spPr bwMode="auto">
          <a:xfrm>
            <a:off x="6732588" y="0"/>
            <a:ext cx="6477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 descr="ecmwf21-plumb-a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-695325"/>
            <a:ext cx="5280025" cy="7364413"/>
          </a:xfrm>
          <a:prstGeom prst="rect">
            <a:avLst/>
          </a:prstGeom>
          <a:noFill/>
        </p:spPr>
      </p:pic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6732588" y="0"/>
            <a:ext cx="647700" cy="476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51588" name="Rectangle 4"/>
          <p:cNvSpPr>
            <a:spLocks noChangeArrowheads="1"/>
          </p:cNvSpPr>
          <p:nvPr/>
        </p:nvSpPr>
        <p:spPr bwMode="auto">
          <a:xfrm>
            <a:off x="2771775" y="-315913"/>
            <a:ext cx="4968875" cy="12239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51589" name="Rectangle 5"/>
          <p:cNvSpPr>
            <a:spLocks noChangeArrowheads="1"/>
          </p:cNvSpPr>
          <p:nvPr/>
        </p:nvSpPr>
        <p:spPr bwMode="auto">
          <a:xfrm>
            <a:off x="6156325" y="1484313"/>
            <a:ext cx="1223963" cy="1873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51590" name="Rectangle 6"/>
          <p:cNvSpPr>
            <a:spLocks noChangeArrowheads="1"/>
          </p:cNvSpPr>
          <p:nvPr/>
        </p:nvSpPr>
        <p:spPr bwMode="auto">
          <a:xfrm>
            <a:off x="1908175" y="5445125"/>
            <a:ext cx="5472113" cy="14128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51591" name="Rectangle 7"/>
          <p:cNvSpPr>
            <a:spLocks noChangeArrowheads="1"/>
          </p:cNvSpPr>
          <p:nvPr/>
        </p:nvSpPr>
        <p:spPr bwMode="auto">
          <a:xfrm>
            <a:off x="1763713" y="908050"/>
            <a:ext cx="1441450" cy="2736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51592" name="Oval 8"/>
          <p:cNvSpPr>
            <a:spLocks noChangeArrowheads="1"/>
          </p:cNvSpPr>
          <p:nvPr/>
        </p:nvSpPr>
        <p:spPr bwMode="auto">
          <a:xfrm>
            <a:off x="3276600" y="2781300"/>
            <a:ext cx="647700" cy="2159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51593" name="Rectangle 9"/>
          <p:cNvSpPr>
            <a:spLocks noChangeArrowheads="1"/>
          </p:cNvSpPr>
          <p:nvPr/>
        </p:nvSpPr>
        <p:spPr bwMode="auto">
          <a:xfrm>
            <a:off x="3086100" y="2817813"/>
            <a:ext cx="433388" cy="714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0">
                <a:solidFill>
                  <a:srgbClr val="B2B2B2"/>
                </a:solidFill>
              </a:rPr>
              <a:t>I</a:t>
            </a:r>
          </a:p>
        </p:txBody>
      </p:sp>
      <p:sp>
        <p:nvSpPr>
          <p:cNvPr id="451594" name="Rectangle 10"/>
          <p:cNvSpPr>
            <a:spLocks noChangeArrowheads="1"/>
          </p:cNvSpPr>
          <p:nvPr/>
        </p:nvSpPr>
        <p:spPr bwMode="auto">
          <a:xfrm>
            <a:off x="3348038" y="3357563"/>
            <a:ext cx="792162" cy="9350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51595" name="Rectangle 11"/>
          <p:cNvSpPr>
            <a:spLocks noChangeArrowheads="1"/>
          </p:cNvSpPr>
          <p:nvPr/>
        </p:nvSpPr>
        <p:spPr bwMode="auto">
          <a:xfrm>
            <a:off x="5219700" y="3573463"/>
            <a:ext cx="792163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45159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/>
              <a:t>Experiment easier with the apparatus upside down: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no_qbo_vbo01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52500" y="836613"/>
            <a:ext cx="3048000" cy="2286000"/>
          </a:xfrm>
          <a:ln/>
        </p:spPr>
      </p:pic>
      <p:sp>
        <p:nvSpPr>
          <p:cNvPr id="452611" name="Text Box 3"/>
          <p:cNvSpPr txBox="1">
            <a:spLocks noChangeArrowheads="1"/>
          </p:cNvSpPr>
          <p:nvPr/>
        </p:nvSpPr>
        <p:spPr bwMode="auto">
          <a:xfrm>
            <a:off x="971550" y="3860800"/>
            <a:ext cx="577532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0"/>
              <a:t>This is the Kyoto University version of the</a:t>
            </a:r>
          </a:p>
          <a:p>
            <a:r>
              <a:rPr lang="en-GB" b="0"/>
              <a:t>Plumb-McEwan experiment:</a:t>
            </a:r>
          </a:p>
          <a:p>
            <a:endParaRPr lang="en-US" b="0"/>
          </a:p>
          <a:p>
            <a:r>
              <a:rPr lang="en-US" b="0">
                <a:hlinkClick r:id="rId5"/>
              </a:rPr>
              <a:t>www.gfd-dennou.org/library/gfd_exp/</a:t>
            </a:r>
            <a:r>
              <a:rPr lang="en-US" b="0"/>
              <a:t>  or</a:t>
            </a:r>
          </a:p>
          <a:p>
            <a:endParaRPr lang="en-GB" b="0"/>
          </a:p>
          <a:p>
            <a:r>
              <a:rPr lang="en-GB" b="0"/>
              <a:t>websearch  QBO  “Tech Tips”</a:t>
            </a:r>
            <a:endParaRPr lang="en-US" b="0"/>
          </a:p>
        </p:txBody>
      </p:sp>
      <p:pic>
        <p:nvPicPr>
          <p:cNvPr id="452612" name="qbo_vbo02.avi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143500" y="836613"/>
            <a:ext cx="3048000" cy="2286000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2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526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6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26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52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526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612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26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56139</TotalTime>
  <Words>9810</Words>
  <Application>Microsoft Office PowerPoint</Application>
  <PresentationFormat>On-screen Show (4:3)</PresentationFormat>
  <Paragraphs>1642</Paragraphs>
  <Slides>156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156</vt:i4>
      </vt:variant>
    </vt:vector>
  </HeadingPairs>
  <TitlesOfParts>
    <vt:vector size="157" baseType="lpstr">
      <vt:lpstr>Default Design</vt:lpstr>
      <vt:lpstr>The solar tachocline: a big open question</vt:lpstr>
      <vt:lpstr>The solar tachocline: a big open question</vt:lpstr>
      <vt:lpstr>The solar tachocline: a big open question</vt:lpstr>
      <vt:lpstr>The solar tachocline: a big open question</vt:lpstr>
      <vt:lpstr>The solar tachocline: a big open question</vt:lpstr>
      <vt:lpstr>The solar tachocline: a big open question</vt:lpstr>
      <vt:lpstr>Slide 7</vt:lpstr>
      <vt:lpstr>Slide 8</vt:lpstr>
      <vt:lpstr>Slide 9</vt:lpstr>
      <vt:lpstr>Slide 10</vt:lpstr>
      <vt:lpstr>Scientific background: </vt:lpstr>
      <vt:lpstr>Scientific background: </vt:lpstr>
      <vt:lpstr>Scientific background: </vt:lpstr>
      <vt:lpstr>Scientific background: 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Roadmap/conclusions:</vt:lpstr>
      <vt:lpstr>Roadmap/conclusions:</vt:lpstr>
      <vt:lpstr>Roadmap/conclusions:</vt:lpstr>
      <vt:lpstr>Re burrowing and gyroscopic pumping:</vt:lpstr>
      <vt:lpstr>So I hope everyone is, or will soon be, persuaded</vt:lpstr>
      <vt:lpstr>So I hope everyone is, or will soon be, persuaded</vt:lpstr>
      <vt:lpstr>So I hope everyone is, or will soon be, persuaded</vt:lpstr>
      <vt:lpstr>So I hope everyone is, or will soon be, persuaded</vt:lpstr>
      <vt:lpstr>Roadmap/conclusions (so far):</vt:lpstr>
      <vt:lpstr>Roadmap/conclusions (so far):</vt:lpstr>
      <vt:lpstr>Roadmap/conclusions (so far):</vt:lpstr>
      <vt:lpstr>Roadmap/conclusions (so far):</vt:lpstr>
      <vt:lpstr>Roadmap/conclusions (so far):</vt:lpstr>
      <vt:lpstr>Roadmap/conclusions (so far):</vt:lpstr>
      <vt:lpstr>Roadmap/conclusions (so far):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Conclusions (as before):</vt:lpstr>
      <vt:lpstr>Slide 92</vt:lpstr>
      <vt:lpstr>Slide 93</vt:lpstr>
      <vt:lpstr>Ciacio, degl'Innocenti &amp; Ricci (1997) A&amp;A Suppl. Ser. 123, 449</vt:lpstr>
      <vt:lpstr>Slide 95</vt:lpstr>
      <vt:lpstr>Slide 96</vt:lpstr>
      <vt:lpstr>Slide 97</vt:lpstr>
      <vt:lpstr>Experiment easier with the apparatus upside down:</vt:lpstr>
      <vt:lpstr>Slide 99</vt:lpstr>
      <vt:lpstr>Slide 100</vt:lpstr>
      <vt:lpstr>Slide 101</vt:lpstr>
      <vt:lpstr>Slide 102</vt:lpstr>
      <vt:lpstr>Further widening the perspective: ANY fluctuations about a mean are liable to feel the atmosphere’s, or the ocean’s, wave propagation mechanisms</vt:lpstr>
      <vt:lpstr>Slide 104</vt:lpstr>
      <vt:lpstr>Slide 105</vt:lpstr>
      <vt:lpstr>Slide 106</vt:lpstr>
      <vt:lpstr>Slide 107</vt:lpstr>
      <vt:lpstr>Slide 108</vt:lpstr>
      <vt:lpstr>The gyroscopic pump in action:</vt:lpstr>
      <vt:lpstr>acoustic waves:                  gravity waves: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Prelude:  What are these things called “models”?</vt:lpstr>
      <vt:lpstr>Slide 154</vt:lpstr>
      <vt:lpstr>Slide 155</vt:lpstr>
      <vt:lpstr>Slide 156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mem</cp:lastModifiedBy>
  <cp:revision>470</cp:revision>
  <dcterms:created xsi:type="dcterms:W3CDTF">2006-01-04T15:10:06Z</dcterms:created>
  <dcterms:modified xsi:type="dcterms:W3CDTF">2018-07-10T15:57:15Z</dcterms:modified>
</cp:coreProperties>
</file>